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59" r:id="rId11"/>
    <p:sldId id="260" r:id="rId12"/>
    <p:sldId id="267" r:id="rId13"/>
    <p:sldId id="268" r:id="rId14"/>
    <p:sldId id="269" r:id="rId15"/>
    <p:sldId id="295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97" r:id="rId26"/>
    <p:sldId id="299" r:id="rId27"/>
    <p:sldId id="298" r:id="rId28"/>
    <p:sldId id="300" r:id="rId29"/>
    <p:sldId id="296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2" r:id="rId39"/>
    <p:sldId id="293" r:id="rId40"/>
    <p:sldId id="291" r:id="rId41"/>
    <p:sldId id="290" r:id="rId4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0C5B2B-36F5-4FDA-82E3-E9F2B64AB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4F643A7-18F2-469A-9718-EBBED3A7A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1D6CF4-823A-4905-8543-B5AC107C7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32B396C-03BE-414E-83E4-70BBB2654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931B3E-2D9B-41BE-B0B3-F8D6511A4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24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1D2D7B-8216-4AFC-A4C5-3AB9BADA4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494C6A7-0871-462E-84EF-977BD3F4B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6FBFA4-4530-48FC-9CB1-C0340E87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58EE9E-9FCC-4057-869C-383688870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85CF6F-C029-46D8-ACE3-8AA49255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478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941284C-B77B-4753-85EC-4A9753A39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F3B0A8F-C434-488A-AA6A-4373AC777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B0A8B87-5259-4137-8AFA-C7A3F37C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30A645-32C6-4B51-ACF9-92055EA3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32B6DE-C7BB-406F-AD89-77EA237E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470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EB297C-1F8A-49EE-BB84-C130280BB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62CF5B-4D50-4834-BE70-493E1EB73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D32582-90C0-4B3A-93F3-73ED0A952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0EF746-5EF7-4BCA-8F35-64A656ADE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01830B3-1612-472F-8476-9A5F9A86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221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E561FD-5907-4B26-B016-FEC1F930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D5E301-D0F5-4F6F-BB26-7B619566E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268FC9-257B-4499-BCFD-B2F6B643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C0436A-0467-41BD-95CA-A80AC8E1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5B50CC-B8CC-496D-A843-410FBF7F0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09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C1A100-CFC6-4CEC-846D-3709F373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34625D-8950-4394-B8B1-9F3F5E642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729771E-F108-4D83-84FF-D109757DF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1AD75C-8FCD-4113-B812-DB62BC26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2682E4-8A69-479B-98FD-FE5A5015B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A36EF0B-B8A0-458B-A268-53F9E11E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24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A5E583-33CD-4E04-828F-F3912E52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876D886-247A-40D6-8BB1-F2825FF7D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A11516C-4A9C-4144-BD63-1BB8463A2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84C0E7A-3A4E-4721-8522-792B1BE5E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18E7623-E6DE-4F33-AD60-D2A5B5A26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D784E29-B1BD-48AB-AFF7-7265AAB0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E4B5125-9371-4DA7-AA67-4B288921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66BCDA3-A7D5-46A4-AFA4-F1E84ABE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096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07EAB8-FE68-4C3D-A20F-6833699FA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B3E90DB-5B07-40F1-BB52-2A464B898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9E58421-EDEC-4A64-8628-C0F81F0D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EF13E9C-AAA3-4A9E-85AC-B8D8A440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58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C4E621A-71B4-4098-9424-BE4FC012C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7D91A91-310C-417C-922A-2BE87555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B6E9DC-4FBE-4CD8-B94B-7D28D60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72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2CEB1C-7BDB-4498-87AF-9AF5734A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B3484F-EF0A-4EC6-AD13-10C48F4BD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C4ED671-7091-4616-A329-5843DA6C6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2F212E7-C90C-4C85-851E-5A3BCF86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D112B54-944C-4183-85BD-FCF784A7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91A4756-3FCB-4D10-8918-FED9D9A4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27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328C34-0C5C-416B-9494-3AE0B7F55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CD26D19-E9C3-4619-9F97-95331FE98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9A0F90E-0195-4C81-A2ED-2030FF668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F276B36-CC28-4F90-9311-00CF6CA86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8BF71DC-117D-4756-ABB9-FCE901DAD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53638B-6A34-46F9-9E64-2C629C5A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573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114D11B-3BF7-4108-9E17-FD9F609E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ACE26AB-7684-4F45-B4CA-5002DEC0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2777013-27BF-499D-A43D-14E3AACB8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4D68B-741B-4D15-8265-049C13AA0820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17E6EE-5AEA-4B21-B1D2-9A472DB4F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8F449C-514C-4C24-964E-9C11E1603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14A66-F467-46A8-AF93-F33474E8C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88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youtu.be/_yxt_rK0tOc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A2A69E8-993A-459D-ACA5-901533B586C4}"/>
              </a:ext>
            </a:extLst>
          </p:cNvPr>
          <p:cNvSpPr/>
          <p:nvPr/>
        </p:nvSpPr>
        <p:spPr>
          <a:xfrm>
            <a:off x="804673" y="3320858"/>
            <a:ext cx="5440484" cy="26130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latin typeface="+mj-lt"/>
                <a:ea typeface="+mj-ea"/>
                <a:cs typeface="+mj-cs"/>
              </a:rPr>
              <a:t>„ZRÓBMY SZUM WOKÓŁ WODY”</a:t>
            </a:r>
            <a:endParaRPr lang="en-US" sz="6000" b="1" cap="none" spc="0" dirty="0">
              <a:ln w="12700">
                <a:solidFill>
                  <a:schemeClr val="accent5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21D5093-E7E2-43E3-AB41-920607A0B275}"/>
              </a:ext>
            </a:extLst>
          </p:cNvPr>
          <p:cNvSpPr/>
          <p:nvPr/>
        </p:nvSpPr>
        <p:spPr>
          <a:xfrm>
            <a:off x="83483" y="118351"/>
            <a:ext cx="8019657" cy="173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Program Polskiej Akcji Humanitarnej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</a:t>
            </a:r>
            <a:r>
              <a:rPr 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-PAH-</a:t>
            </a:r>
            <a:endParaRPr lang="en-US" sz="36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28" name="Freeform: Shape 7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Obraz znaleziony dla: WODA">
            <a:extLst>
              <a:ext uri="{FF2B5EF4-FFF2-40B4-BE49-F238E27FC236}">
                <a16:creationId xmlns:a16="http://schemas.microsoft.com/office/drawing/2014/main" id="{4EF10A5E-C042-49CD-A643-C50A3E292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r="16497" b="2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653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obacz obraz źródłowy">
            <a:extLst>
              <a:ext uri="{FF2B5EF4-FFF2-40B4-BE49-F238E27FC236}">
                <a16:creationId xmlns:a16="http://schemas.microsoft.com/office/drawing/2014/main" id="{C2A2DEF1-7D72-4250-89A5-84FF5D0E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84" y="795592"/>
            <a:ext cx="8258782" cy="569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54693FF-8C2A-43C0-9F0E-F31BF61BC643}"/>
              </a:ext>
            </a:extLst>
          </p:cNvPr>
          <p:cNvSpPr txBox="1"/>
          <p:nvPr/>
        </p:nvSpPr>
        <p:spPr>
          <a:xfrm>
            <a:off x="282101" y="272372"/>
            <a:ext cx="305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Gazy cieplarniane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46CCF3-D8BD-40EF-A8A2-8D4E33BC6588}"/>
              </a:ext>
            </a:extLst>
          </p:cNvPr>
          <p:cNvSpPr txBox="1"/>
          <p:nvPr/>
        </p:nvSpPr>
        <p:spPr>
          <a:xfrm>
            <a:off x="568171" y="1766656"/>
            <a:ext cx="1518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- To ich produkcja wpływa na kryzys klimatyczny. </a:t>
            </a:r>
          </a:p>
        </p:txBody>
      </p:sp>
    </p:spTree>
    <p:extLst>
      <p:ext uri="{BB962C8B-B14F-4D97-AF65-F5344CB8AC3E}">
        <p14:creationId xmlns:p14="http://schemas.microsoft.com/office/powerpoint/2010/main" val="3150460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obacz obraz źródłowy">
            <a:extLst>
              <a:ext uri="{FF2B5EF4-FFF2-40B4-BE49-F238E27FC236}">
                <a16:creationId xmlns:a16="http://schemas.microsoft.com/office/drawing/2014/main" id="{23C3EDE6-253A-4019-9D49-1CF1A71A2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80AA318-AF90-4293-97F2-742D93826BFC}"/>
              </a:ext>
            </a:extLst>
          </p:cNvPr>
          <p:cNvSpPr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5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WODA W KRYZYSIE KLIMATYCZNYM</a:t>
            </a:r>
            <a:endParaRPr lang="en-US" sz="4000" b="1" cap="none" spc="5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402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FFCB33A-C46E-452D-8CA0-8F4010966CA3}"/>
              </a:ext>
            </a:extLst>
          </p:cNvPr>
          <p:cNvSpPr txBox="1"/>
          <p:nvPr/>
        </p:nvSpPr>
        <p:spPr>
          <a:xfrm>
            <a:off x="1157592" y="749030"/>
            <a:ext cx="9832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Dostęp do wody jest podstawą ludzkiej godności </a:t>
            </a:r>
          </a:p>
          <a:p>
            <a:r>
              <a:rPr lang="pl-PL" sz="3200" dirty="0"/>
              <a:t>i możliwości rozwoju. </a:t>
            </a:r>
          </a:p>
        </p:txBody>
      </p:sp>
      <p:pic>
        <p:nvPicPr>
          <p:cNvPr id="12290" name="Picture 2" descr="Zobacz obraz źródłowy">
            <a:extLst>
              <a:ext uri="{FF2B5EF4-FFF2-40B4-BE49-F238E27FC236}">
                <a16:creationId xmlns:a16="http://schemas.microsoft.com/office/drawing/2014/main" id="{0E2FF672-AA96-4EDF-9488-6D2036D3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14" y="2054156"/>
            <a:ext cx="9004572" cy="45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16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5" name="Rectangle 70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B28CB13-E475-4189-9275-0E8594D93E98}"/>
              </a:ext>
            </a:extLst>
          </p:cNvPr>
          <p:cNvSpPr/>
          <p:nvPr/>
        </p:nvSpPr>
        <p:spPr>
          <a:xfrm>
            <a:off x="1113810" y="3130041"/>
            <a:ext cx="4036334" cy="2387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Spróbuj wyobrazić sobie,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jak wyglądałby Twój</a:t>
            </a:r>
            <a:endParaRPr lang="pl-PL" sz="3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jeden dzień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bez wody?</a:t>
            </a:r>
          </a:p>
        </p:txBody>
      </p:sp>
      <p:grpSp>
        <p:nvGrpSpPr>
          <p:cNvPr id="14346" name="Group 7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Zobacz obraz źródłowy">
            <a:extLst>
              <a:ext uri="{FF2B5EF4-FFF2-40B4-BE49-F238E27FC236}">
                <a16:creationId xmlns:a16="http://schemas.microsoft.com/office/drawing/2014/main" id="{9E3FDB3E-97CF-4451-B942-2384BAE60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" r="-2" b="-2"/>
          <a:stretch/>
        </p:blipFill>
        <p:spPr bwMode="auto">
          <a:xfrm>
            <a:off x="5922492" y="666728"/>
            <a:ext cx="5536001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63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FA6B616-8D05-465B-8156-E65F42C5E061}"/>
              </a:ext>
            </a:extLst>
          </p:cNvPr>
          <p:cNvSpPr txBox="1"/>
          <p:nvPr/>
        </p:nvSpPr>
        <p:spPr>
          <a:xfrm>
            <a:off x="609600" y="362094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785 milionów </a:t>
            </a:r>
            <a:r>
              <a:rPr lang="pl-PL" sz="3200" dirty="0"/>
              <a:t>ludzi na świecie nadal nie ma dostępu</a:t>
            </a:r>
          </a:p>
          <a:p>
            <a:r>
              <a:rPr lang="pl-PL" sz="3200" dirty="0"/>
              <a:t>do bezpiecznej wody pitnej, sanitariatów i punktów mycia rąk</a:t>
            </a:r>
            <a:r>
              <a:rPr lang="pl-PL" dirty="0"/>
              <a:t>. </a:t>
            </a:r>
          </a:p>
        </p:txBody>
      </p:sp>
      <p:pic>
        <p:nvPicPr>
          <p:cNvPr id="13314" name="Picture 2" descr="Zobacz obraz źródłowy">
            <a:extLst>
              <a:ext uri="{FF2B5EF4-FFF2-40B4-BE49-F238E27FC236}">
                <a16:creationId xmlns:a16="http://schemas.microsoft.com/office/drawing/2014/main" id="{431040AD-8491-4728-BAE5-3E2A3D288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68" y="1622687"/>
            <a:ext cx="7119836" cy="474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162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4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9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9630F25D-4EC8-45AA-BB7B-DA646F510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r="34991" b="2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06956A6-B1F0-4735-81F2-F1740CE4937F}"/>
              </a:ext>
            </a:extLst>
          </p:cNvPr>
          <p:cNvSpPr txBox="1"/>
          <p:nvPr/>
        </p:nvSpPr>
        <p:spPr>
          <a:xfrm>
            <a:off x="5432310" y="294265"/>
            <a:ext cx="5713379" cy="2892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</a:rPr>
              <a:t>	Spośród</a:t>
            </a:r>
            <a:r>
              <a:rPr lang="pl-PL" sz="2000" dirty="0">
                <a:solidFill>
                  <a:srgbClr val="000000"/>
                </a:solidFill>
              </a:rPr>
              <a:t> 785 milionów ludzi -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144 miliony </a:t>
            </a:r>
            <a:r>
              <a:rPr lang="en-US" sz="2000" dirty="0">
                <a:solidFill>
                  <a:srgbClr val="000000"/>
                </a:solidFill>
              </a:rPr>
              <a:t>korzysta z wód powierzchniowych, takich jak: jeziora, stawy, strumienie i rzeki. Oznacza to, że osoby te są narażone na spożywanie wody zanieczyszczonej,              co może prowadzić do rozwoju takich chorób jak: cholera, biegunka, czerwonka, wirusowe zapalenie wątroby typu A, dur brzuszny i polio.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31C530F-A8FA-44F7-A55E-64693EAD7E64}"/>
              </a:ext>
            </a:extLst>
          </p:cNvPr>
          <p:cNvSpPr txBox="1"/>
          <p:nvPr/>
        </p:nvSpPr>
        <p:spPr>
          <a:xfrm>
            <a:off x="5614875" y="3187083"/>
            <a:ext cx="6157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	</a:t>
            </a:r>
            <a:r>
              <a:rPr lang="pl-PL" sz="2000" dirty="0"/>
              <a:t>Niewłaściwe zarządzanie ściekami miejskimi, przemysłowymi i rolnymi oznacza, że woda pitna setek milionów ludzi jest zanieczyszczona lub skażona chemicznie.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22C28F9-F016-4DD5-B407-26D466F39E0B}"/>
              </a:ext>
            </a:extLst>
          </p:cNvPr>
          <p:cNvSpPr txBox="1"/>
          <p:nvPr/>
        </p:nvSpPr>
        <p:spPr>
          <a:xfrm>
            <a:off x="5733531" y="4794020"/>
            <a:ext cx="6038473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dirty="0"/>
              <a:t>	</a:t>
            </a:r>
            <a:r>
              <a:rPr lang="pl-PL" sz="2000" dirty="0"/>
              <a:t>Szacuje się, że </a:t>
            </a:r>
            <a:r>
              <a:rPr lang="pl-PL" sz="2000" b="1" dirty="0"/>
              <a:t>297 000 dzieci </a:t>
            </a:r>
            <a:r>
              <a:rPr lang="pl-PL" sz="2000" dirty="0"/>
              <a:t>w wieku poniżej </a:t>
            </a:r>
          </a:p>
          <a:p>
            <a:pPr algn="ctr">
              <a:spcAft>
                <a:spcPts val="600"/>
              </a:spcAft>
            </a:pPr>
            <a:r>
              <a:rPr lang="pl-PL" sz="2000" b="1" dirty="0"/>
              <a:t>5 roku życia </a:t>
            </a:r>
            <a:r>
              <a:rPr lang="pl-PL" sz="2000" dirty="0"/>
              <a:t>umiera każdego roku  z powodu biegunki wywołanej piciem zanieczyszczonej wody, złymi warunkami sanitarnymi  i brakiem odpowiedniej higieny rąk. </a:t>
            </a:r>
          </a:p>
        </p:txBody>
      </p:sp>
    </p:spTree>
    <p:extLst>
      <p:ext uri="{BB962C8B-B14F-4D97-AF65-F5344CB8AC3E}">
        <p14:creationId xmlns:p14="http://schemas.microsoft.com/office/powerpoint/2010/main" val="322072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obacz obraz źródłowy">
            <a:extLst>
              <a:ext uri="{FF2B5EF4-FFF2-40B4-BE49-F238E27FC236}">
                <a16:creationId xmlns:a16="http://schemas.microsoft.com/office/drawing/2014/main" id="{FCE5C842-9C48-4A15-9811-BD2CEC94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80" y="116732"/>
            <a:ext cx="8999139" cy="66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6DC5EB0-C516-4D10-9A69-4E88C3B19C64}"/>
              </a:ext>
            </a:extLst>
          </p:cNvPr>
          <p:cNvSpPr txBox="1"/>
          <p:nvPr/>
        </p:nvSpPr>
        <p:spPr>
          <a:xfrm>
            <a:off x="106532" y="5566300"/>
            <a:ext cx="332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To codzienność ludzi zamieszkujących Afrykę. </a:t>
            </a:r>
          </a:p>
        </p:txBody>
      </p:sp>
    </p:spTree>
    <p:extLst>
      <p:ext uri="{BB962C8B-B14F-4D97-AF65-F5344CB8AC3E}">
        <p14:creationId xmlns:p14="http://schemas.microsoft.com/office/powerpoint/2010/main" val="161856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obacz obraz źródłowy">
            <a:extLst>
              <a:ext uri="{FF2B5EF4-FFF2-40B4-BE49-F238E27FC236}">
                <a16:creationId xmlns:a16="http://schemas.microsoft.com/office/drawing/2014/main" id="{CF775741-AE40-4290-B1E0-64DE85070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9" y="283693"/>
            <a:ext cx="11186808" cy="62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DC9A37D-F67C-4DE6-B49A-B2DCE2165547}"/>
              </a:ext>
            </a:extLst>
          </p:cNvPr>
          <p:cNvSpPr txBox="1"/>
          <p:nvPr/>
        </p:nvSpPr>
        <p:spPr>
          <a:xfrm>
            <a:off x="328473" y="408373"/>
            <a:ext cx="420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Kobiety i dzieci każdego dnia przemierzają kilka kilometrów, by zdobyć wodę. </a:t>
            </a:r>
          </a:p>
          <a:p>
            <a:r>
              <a:rPr lang="pl-PL" dirty="0"/>
              <a:t>Kobiety nie mogą przez to podjąć pracy, </a:t>
            </a:r>
          </a:p>
          <a:p>
            <a:r>
              <a:rPr lang="pl-PL" dirty="0"/>
              <a:t>a dzieci często nie uczęszczają do szkoły. </a:t>
            </a:r>
          </a:p>
        </p:txBody>
      </p:sp>
    </p:spTree>
    <p:extLst>
      <p:ext uri="{BB962C8B-B14F-4D97-AF65-F5344CB8AC3E}">
        <p14:creationId xmlns:p14="http://schemas.microsoft.com/office/powerpoint/2010/main" val="2610658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obacz obraz źródłowy">
            <a:extLst>
              <a:ext uri="{FF2B5EF4-FFF2-40B4-BE49-F238E27FC236}">
                <a16:creationId xmlns:a16="http://schemas.microsoft.com/office/drawing/2014/main" id="{81CD7979-04A2-4C23-A710-6140E1E72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5" y="296457"/>
            <a:ext cx="11201538" cy="629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EC161FF-B1A0-4D02-A36B-C231E981DDC8}"/>
              </a:ext>
            </a:extLst>
          </p:cNvPr>
          <p:cNvSpPr txBox="1"/>
          <p:nvPr/>
        </p:nvSpPr>
        <p:spPr>
          <a:xfrm>
            <a:off x="5415379" y="470517"/>
            <a:ext cx="315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tak brudnej wodzie znajdują się bakterie. </a:t>
            </a:r>
          </a:p>
        </p:txBody>
      </p:sp>
    </p:spTree>
    <p:extLst>
      <p:ext uri="{BB962C8B-B14F-4D97-AF65-F5344CB8AC3E}">
        <p14:creationId xmlns:p14="http://schemas.microsoft.com/office/powerpoint/2010/main" val="4273850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obacz obraz źródłowy">
            <a:extLst>
              <a:ext uri="{FF2B5EF4-FFF2-40B4-BE49-F238E27FC236}">
                <a16:creationId xmlns:a16="http://schemas.microsoft.com/office/drawing/2014/main" id="{B8C9A17A-1C07-4820-925A-C633A2BAA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7" y="136694"/>
            <a:ext cx="5576147" cy="321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Zobacz obraz źródłowy">
            <a:extLst>
              <a:ext uri="{FF2B5EF4-FFF2-40B4-BE49-F238E27FC236}">
                <a16:creationId xmlns:a16="http://schemas.microsoft.com/office/drawing/2014/main" id="{65FDB0B1-8889-4BB0-B535-CB41D73F2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92" y="2480553"/>
            <a:ext cx="6045741" cy="403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73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48DC2B8-FE9F-4CBE-9EC6-FF84FC61DA32}"/>
              </a:ext>
            </a:extLst>
          </p:cNvPr>
          <p:cNvSpPr txBox="1"/>
          <p:nvPr/>
        </p:nvSpPr>
        <p:spPr>
          <a:xfrm>
            <a:off x="1127464" y="1100831"/>
            <a:ext cx="6116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Proszę zapoznać się z informacjami:</a:t>
            </a:r>
          </a:p>
          <a:p>
            <a:r>
              <a:rPr lang="pl-PL" dirty="0"/>
              <a:t> </a:t>
            </a:r>
          </a:p>
          <a:p>
            <a:r>
              <a:rPr lang="pl-PL" dirty="0">
                <a:hlinkClick r:id="rId2"/>
              </a:rPr>
              <a:t>https://youtu.be/_yxt_rK0tOc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F80834A-D3CB-404B-A55B-7ED5BBCE7DE9}"/>
              </a:ext>
            </a:extLst>
          </p:cNvPr>
          <p:cNvSpPr txBox="1"/>
          <p:nvPr/>
        </p:nvSpPr>
        <p:spPr>
          <a:xfrm>
            <a:off x="288523" y="2822911"/>
            <a:ext cx="7794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Zastanówmy się i odpowiedzmy sobie na pytania:</a:t>
            </a:r>
          </a:p>
          <a:p>
            <a:endParaRPr lang="pl-PL" b="1" dirty="0"/>
          </a:p>
          <a:p>
            <a:pPr marL="285750" indent="-285750">
              <a:buFontTx/>
              <a:buChar char="-"/>
            </a:pPr>
            <a:r>
              <a:rPr lang="pl-PL" dirty="0"/>
              <a:t>Czy można żyć bez wody?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Czy wszyscy ludzie potrzebują wody </a:t>
            </a:r>
          </a:p>
          <a:p>
            <a:pPr marL="285750" indent="-285750">
              <a:buFontTx/>
              <a:buChar char="-"/>
            </a:pPr>
            <a:r>
              <a:rPr lang="pl-PL" dirty="0"/>
              <a:t>w równym stopniu?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r>
              <a:rPr lang="pl-PL" dirty="0"/>
              <a:t>-    Do czego potrzebujemy wody?</a:t>
            </a:r>
          </a:p>
        </p:txBody>
      </p:sp>
      <p:pic>
        <p:nvPicPr>
          <p:cNvPr id="4" name="Picture 2" descr="Zobacz obraz źródłowy">
            <a:extLst>
              <a:ext uri="{FF2B5EF4-FFF2-40B4-BE49-F238E27FC236}">
                <a16:creationId xmlns:a16="http://schemas.microsoft.com/office/drawing/2014/main" id="{3DFA78FA-57C6-49E5-BE5C-DEB95D713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17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obacz obraz źródłowy">
            <a:extLst>
              <a:ext uri="{FF2B5EF4-FFF2-40B4-BE49-F238E27FC236}">
                <a16:creationId xmlns:a16="http://schemas.microsoft.com/office/drawing/2014/main" id="{4A2B1BF7-CB2D-47C0-BFE1-26A7B599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6" y="700391"/>
            <a:ext cx="11518308" cy="54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47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Zobacz obraz źródłowy">
            <a:extLst>
              <a:ext uri="{FF2B5EF4-FFF2-40B4-BE49-F238E27FC236}">
                <a16:creationId xmlns:a16="http://schemas.microsoft.com/office/drawing/2014/main" id="{B24C7D0E-A308-4661-B80E-19826371E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98" y="671209"/>
            <a:ext cx="1160368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432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Zobacz obraz źródłowy">
            <a:extLst>
              <a:ext uri="{FF2B5EF4-FFF2-40B4-BE49-F238E27FC236}">
                <a16:creationId xmlns:a16="http://schemas.microsoft.com/office/drawing/2014/main" id="{3E32D9C2-034A-44FE-9BB8-C0A5446B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8" y="651753"/>
            <a:ext cx="11785220" cy="558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08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607660A-C62E-47FA-80BE-B7914805E701}"/>
              </a:ext>
            </a:extLst>
          </p:cNvPr>
          <p:cNvSpPr/>
          <p:nvPr/>
        </p:nvSpPr>
        <p:spPr>
          <a:xfrm>
            <a:off x="2212869" y="896645"/>
            <a:ext cx="75815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22 marca </a:t>
            </a:r>
          </a:p>
          <a:p>
            <a:pPr algn="ctr"/>
            <a:r>
              <a:rPr lang="pl-PL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Światowy Dzień Wody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20E0432-EA29-46A9-91C8-9C79E151B9A9}"/>
              </a:ext>
            </a:extLst>
          </p:cNvPr>
          <p:cNvSpPr/>
          <p:nvPr/>
        </p:nvSpPr>
        <p:spPr>
          <a:xfrm>
            <a:off x="2656371" y="3475582"/>
            <a:ext cx="6879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Ustanowiony przez ONZ</a:t>
            </a:r>
          </a:p>
        </p:txBody>
      </p:sp>
      <p:pic>
        <p:nvPicPr>
          <p:cNvPr id="22530" name="Picture 2" descr="Zobacz obraz źródłowy">
            <a:extLst>
              <a:ext uri="{FF2B5EF4-FFF2-40B4-BE49-F238E27FC236}">
                <a16:creationId xmlns:a16="http://schemas.microsoft.com/office/drawing/2014/main" id="{89A9BF0A-6CFA-42F7-B039-6950620C2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3676" r="23835"/>
          <a:stretch/>
        </p:blipFill>
        <p:spPr bwMode="auto">
          <a:xfrm>
            <a:off x="9478210" y="3293616"/>
            <a:ext cx="2313664" cy="315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321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B2C1A5D-5EBB-4784-8C0A-EA6CCBB32E80}"/>
              </a:ext>
            </a:extLst>
          </p:cNvPr>
          <p:cNvSpPr txBox="1"/>
          <p:nvPr/>
        </p:nvSpPr>
        <p:spPr>
          <a:xfrm>
            <a:off x="6090574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Dlaczego na świecie brakuje wody?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C2F93DA-CB84-4694-AAF5-44B9A00C8C06}"/>
              </a:ext>
            </a:extLst>
          </p:cNvPr>
          <p:cNvSpPr txBox="1"/>
          <p:nvPr/>
        </p:nvSpPr>
        <p:spPr>
          <a:xfrm>
            <a:off x="6649375" y="4101483"/>
            <a:ext cx="451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Przyczyn jest wiele, ale większość z nich związana jest z działalnością człowieka. </a:t>
            </a:r>
          </a:p>
        </p:txBody>
      </p:sp>
    </p:spTree>
    <p:extLst>
      <p:ext uri="{BB962C8B-B14F-4D97-AF65-F5344CB8AC3E}">
        <p14:creationId xmlns:p14="http://schemas.microsoft.com/office/powerpoint/2010/main" val="3160287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B9667754-E73E-49B7-B053-0615D06AA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r="12489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5C42AAD-D6DC-4E8D-85F8-BBD9EBE50F39}"/>
              </a:ext>
            </a:extLst>
          </p:cNvPr>
          <p:cNvSpPr txBox="1"/>
          <p:nvPr/>
        </p:nvSpPr>
        <p:spPr>
          <a:xfrm>
            <a:off x="233464" y="729574"/>
            <a:ext cx="5563773" cy="5331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Produkcja róż w Kenii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</a:rPr>
              <a:t>Aż </a:t>
            </a:r>
            <a:r>
              <a:rPr lang="en-US" sz="2000" b="1" dirty="0">
                <a:solidFill>
                  <a:srgbClr val="000000"/>
                </a:solidFill>
              </a:rPr>
              <a:t>80 %</a:t>
            </a:r>
            <a:r>
              <a:rPr lang="en-US" sz="2000" dirty="0">
                <a:solidFill>
                  <a:srgbClr val="000000"/>
                </a:solidFill>
              </a:rPr>
              <a:t> sprzedawanych w Polsce i Europie róż wyrosło w </a:t>
            </a:r>
            <a:r>
              <a:rPr lang="en-US" sz="2000" b="1" dirty="0">
                <a:solidFill>
                  <a:srgbClr val="000000"/>
                </a:solidFill>
              </a:rPr>
              <a:t>Afryce.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</a:rPr>
              <a:t>Pojedyncza róża potrzebuje </a:t>
            </a:r>
            <a:r>
              <a:rPr lang="en-US" sz="2000" b="1" dirty="0">
                <a:solidFill>
                  <a:srgbClr val="000000"/>
                </a:solidFill>
              </a:rPr>
              <a:t>półtora litra wody dziennie,</a:t>
            </a:r>
            <a:r>
              <a:rPr lang="en-US" sz="2000" dirty="0">
                <a:solidFill>
                  <a:srgbClr val="000000"/>
                </a:solidFill>
              </a:rPr>
              <a:t> a na każdej plantacji rosną ich miliony. By zapewnić stały dostęp do wody, plantacje lokowane są blisko dużych zbiorników wodnych.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</a:rPr>
              <a:t>Przykładem może być jezioro Naivasha w Kenii, wokół którego co chwilę powstają nowe różane plantacje. Jezioro to, będące jedynym źródłem wody pitnej dla mieszkańców pobliskich miejscowości oraz zwierząt, od lat wysycha. Obniża się poziom wody, znikają ryby i inne zwierzęta. Do wód trafiają ogromne ilości substancji chemicznych wykorzystywanych przy nawożeniu plantacji. Skażoną wodę piją mieszkańcy okolicznych wiosek i w ten sposób stają się kolejnymi ofiarami kwiatowego biznesu. </a:t>
            </a:r>
          </a:p>
        </p:txBody>
      </p:sp>
    </p:spTree>
    <p:extLst>
      <p:ext uri="{BB962C8B-B14F-4D97-AF65-F5344CB8AC3E}">
        <p14:creationId xmlns:p14="http://schemas.microsoft.com/office/powerpoint/2010/main" val="123843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4450D2-89D1-4905-92FE-B61763F5F3DD}"/>
              </a:ext>
            </a:extLst>
          </p:cNvPr>
          <p:cNvSpPr/>
          <p:nvPr/>
        </p:nvSpPr>
        <p:spPr>
          <a:xfrm>
            <a:off x="2047372" y="277401"/>
            <a:ext cx="8239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Pomoc PAH związana z wodą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AD94996-7869-4FE7-BF40-D9B7D5026ADD}"/>
              </a:ext>
            </a:extLst>
          </p:cNvPr>
          <p:cNvSpPr/>
          <p:nvPr/>
        </p:nvSpPr>
        <p:spPr>
          <a:xfrm>
            <a:off x="1747183" y="1171547"/>
            <a:ext cx="6287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Aby zapewnić dostęp do wody i bezpieczeństwa sanitarnego m.in.:</a:t>
            </a:r>
          </a:p>
          <a:p>
            <a:endParaRPr lang="pl-PL" dirty="0"/>
          </a:p>
          <a:p>
            <a:r>
              <a:rPr lang="pl-PL" dirty="0"/>
              <a:t>• zapewniamy wodę pitną</a:t>
            </a:r>
          </a:p>
          <a:p>
            <a:r>
              <a:rPr lang="pl-PL" dirty="0"/>
              <a:t>(budujemy i remontujemy studnie i inne zbiorniki wodne, dostarczamy wodę cysternami)</a:t>
            </a:r>
          </a:p>
          <a:p>
            <a:endParaRPr lang="pl-PL" dirty="0"/>
          </a:p>
          <a:p>
            <a:r>
              <a:rPr lang="pl-PL" dirty="0"/>
              <a:t>• budujemy i remontujemy toalety i łazienki</a:t>
            </a:r>
          </a:p>
          <a:p>
            <a:r>
              <a:rPr lang="pl-PL" dirty="0"/>
              <a:t>(w szkołach i obozach dla osób wewnętrznie</a:t>
            </a:r>
          </a:p>
          <a:p>
            <a:r>
              <a:rPr lang="pl-PL" dirty="0"/>
              <a:t>przemieszczonych)</a:t>
            </a:r>
          </a:p>
          <a:p>
            <a:endParaRPr lang="pl-PL" dirty="0"/>
          </a:p>
          <a:p>
            <a:r>
              <a:rPr lang="pl-PL" dirty="0"/>
              <a:t>• pomagamy rodzinom dbać o czystość wody i gospodarstwa domowego (szkolenia higieny, pakiety higieniczne, tabletki oczyszczające wodę)</a:t>
            </a:r>
          </a:p>
          <a:p>
            <a:endParaRPr lang="pl-PL" dirty="0"/>
          </a:p>
          <a:p>
            <a:r>
              <a:rPr lang="pl-PL" dirty="0"/>
              <a:t>• dbamy o bezpieczeństwo higieniczne obozów</a:t>
            </a:r>
          </a:p>
          <a:p>
            <a:r>
              <a:rPr lang="pl-PL" dirty="0"/>
              <a:t>(odprowadzamy odpady, wywozimy śmieci, rozdajemy kosze na śmieci)</a:t>
            </a:r>
          </a:p>
        </p:txBody>
      </p:sp>
      <p:pic>
        <p:nvPicPr>
          <p:cNvPr id="3074" name="Picture 2" descr="Zobacz obraz źródłowy">
            <a:extLst>
              <a:ext uri="{FF2B5EF4-FFF2-40B4-BE49-F238E27FC236}">
                <a16:creationId xmlns:a16="http://schemas.microsoft.com/office/drawing/2014/main" id="{B8911009-EE80-4645-BE1F-487162C2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047" y="1200731"/>
            <a:ext cx="2979704" cy="198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422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3B58158-A3C7-4372-AB76-31E51F5BD017}"/>
              </a:ext>
            </a:extLst>
          </p:cNvPr>
          <p:cNvSpPr txBox="1"/>
          <p:nvPr/>
        </p:nvSpPr>
        <p:spPr>
          <a:xfrm>
            <a:off x="816747" y="275208"/>
            <a:ext cx="286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Ci</a:t>
            </a:r>
            <a:r>
              <a:rPr lang="pl-PL" dirty="0">
                <a:solidFill>
                  <a:srgbClr val="00B050"/>
                </a:solidFill>
              </a:rPr>
              <a:t>ek</a:t>
            </a:r>
            <a:r>
              <a:rPr lang="pl-PL" dirty="0">
                <a:solidFill>
                  <a:srgbClr val="7030A0"/>
                </a:solidFill>
              </a:rPr>
              <a:t>aw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os</a:t>
            </a:r>
            <a:r>
              <a:rPr lang="pl-PL" dirty="0"/>
              <a:t>t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pl-PL" dirty="0"/>
              <a:t>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261EF4E-FABC-48F4-A010-6649DCBDB46F}"/>
              </a:ext>
            </a:extLst>
          </p:cNvPr>
          <p:cNvSpPr txBox="1"/>
          <p:nvPr/>
        </p:nvSpPr>
        <p:spPr>
          <a:xfrm>
            <a:off x="1686757" y="829205"/>
            <a:ext cx="8442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200 gramów wołowiny odpowiada 47-minutom prysznica i zużywa cztery razy więcej wody niż ta sama ilość mięsa drobiowego.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F023E45-3169-42C5-A454-8A8DD58C419B}"/>
              </a:ext>
            </a:extLst>
          </p:cNvPr>
          <p:cNvSpPr txBox="1"/>
          <p:nvPr/>
        </p:nvSpPr>
        <p:spPr>
          <a:xfrm>
            <a:off x="488272" y="1997839"/>
            <a:ext cx="1096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Warzywa mają jeszcze mniejszy ślad wodny, podobnie jak herbata w porównaniu do kawy. Niekoniecznie musisz stać się wegetarianinem - lub nigdy nie jeść wołowiny - ale zmieniając dietę i wybierając jedzenie o mniejszym śladzie wodnym, możesz zrobić dużą różnicę.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ECA6420-D4B0-4ED9-8FDE-4F281312DB31}"/>
              </a:ext>
            </a:extLst>
          </p:cNvPr>
          <p:cNvSpPr txBox="1"/>
          <p:nvPr/>
        </p:nvSpPr>
        <p:spPr>
          <a:xfrm>
            <a:off x="1890944" y="4427685"/>
            <a:ext cx="9286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Uprawa bawełny na potrzeby przemysłu odzieżowego pochłania ogromne ilości wody, co wpływa</a:t>
            </a:r>
          </a:p>
          <a:p>
            <a:r>
              <a:rPr lang="pl-PL" dirty="0"/>
              <a:t>na rozregulowanie gospodarki wodnej w okolicach upraw. Szacuje się, że zużycie wody może wynosić od ponad 2 tys. litrów w Sudanie do 7 tys. litrów w Izraelu na kilogram gotowej bawełny.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87CDC08-41E6-4A80-991F-EB94131987F4}"/>
              </a:ext>
            </a:extLst>
          </p:cNvPr>
          <p:cNvSpPr txBox="1"/>
          <p:nvPr/>
        </p:nvSpPr>
        <p:spPr>
          <a:xfrm>
            <a:off x="1970843" y="5665771"/>
            <a:ext cx="979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Wynika z tego, że aby wyprodukować 1 parę jeansów potrzeba co najmniej tysiąca litrów wody!</a:t>
            </a:r>
          </a:p>
        </p:txBody>
      </p:sp>
      <p:pic>
        <p:nvPicPr>
          <p:cNvPr id="2050" name="Picture 2" descr="Zobacz obraz źródłowy">
            <a:extLst>
              <a:ext uri="{FF2B5EF4-FFF2-40B4-BE49-F238E27FC236}">
                <a16:creationId xmlns:a16="http://schemas.microsoft.com/office/drawing/2014/main" id="{61CC1D5B-BCA8-4FFD-B252-D7A9F68C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2" y="4119239"/>
            <a:ext cx="1662898" cy="246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obacz obraz źródłowy">
            <a:extLst>
              <a:ext uri="{FF2B5EF4-FFF2-40B4-BE49-F238E27FC236}">
                <a16:creationId xmlns:a16="http://schemas.microsoft.com/office/drawing/2014/main" id="{FA19C42D-770F-4B1E-B227-8A42D97E0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90" y="2876399"/>
            <a:ext cx="2800931" cy="15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obacz obraz źródłowy">
            <a:extLst>
              <a:ext uri="{FF2B5EF4-FFF2-40B4-BE49-F238E27FC236}">
                <a16:creationId xmlns:a16="http://schemas.microsoft.com/office/drawing/2014/main" id="{5E190936-2AF4-4426-8061-125C3798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16" y="2626404"/>
            <a:ext cx="2329649" cy="131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obacz obraz źródłowy">
            <a:extLst>
              <a:ext uri="{FF2B5EF4-FFF2-40B4-BE49-F238E27FC236}">
                <a16:creationId xmlns:a16="http://schemas.microsoft.com/office/drawing/2014/main" id="{63633E4E-70D2-49C9-AA9D-365AB8D7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683" y="-31389"/>
            <a:ext cx="2302926" cy="190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236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633C5FC-8A26-4886-A156-E8001C02DC12}"/>
              </a:ext>
            </a:extLst>
          </p:cNvPr>
          <p:cNvSpPr txBox="1"/>
          <p:nvPr/>
        </p:nvSpPr>
        <p:spPr>
          <a:xfrm>
            <a:off x="2166151" y="1118586"/>
            <a:ext cx="658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Ile litrów wody zużywa się do produkcji poszczególnych produktów?</a:t>
            </a:r>
          </a:p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6C807D1-FDFC-4921-8D82-E330B240F88D}"/>
              </a:ext>
            </a:extLst>
          </p:cNvPr>
          <p:cNvSpPr txBox="1"/>
          <p:nvPr/>
        </p:nvSpPr>
        <p:spPr>
          <a:xfrm>
            <a:off x="1287262" y="2308194"/>
            <a:ext cx="735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- na 1 jajko – 196 litrów wody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3AA58A8-55E2-4D9E-AB0E-3D4E2856B602}"/>
              </a:ext>
            </a:extLst>
          </p:cNvPr>
          <p:cNvSpPr txBox="1"/>
          <p:nvPr/>
        </p:nvSpPr>
        <p:spPr>
          <a:xfrm>
            <a:off x="4412203" y="2885243"/>
            <a:ext cx="413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- na 1 kg pomidorów – 214 litrów wody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76D3B88-FF1E-492F-8FFC-02E4FCC9F65F}"/>
              </a:ext>
            </a:extLst>
          </p:cNvPr>
          <p:cNvSpPr txBox="1"/>
          <p:nvPr/>
        </p:nvSpPr>
        <p:spPr>
          <a:xfrm>
            <a:off x="1482569" y="3812153"/>
            <a:ext cx="435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4">
                    <a:lumMod val="75000"/>
                  </a:schemeClr>
                </a:solidFill>
              </a:rPr>
              <a:t>- na 1 kg makaronu – 1849 litrów wody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85AD25A-30CC-4B58-921D-4A0DA5316341}"/>
              </a:ext>
            </a:extLst>
          </p:cNvPr>
          <p:cNvSpPr txBox="1"/>
          <p:nvPr/>
        </p:nvSpPr>
        <p:spPr>
          <a:xfrm>
            <a:off x="4598633" y="4580020"/>
            <a:ext cx="529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- na 1 kg żółtego sera – 3178 litrów wody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491353E-3151-4F48-A9E9-0F4B698747D9}"/>
              </a:ext>
            </a:extLst>
          </p:cNvPr>
          <p:cNvSpPr txBox="1"/>
          <p:nvPr/>
        </p:nvSpPr>
        <p:spPr>
          <a:xfrm>
            <a:off x="2459115" y="5717219"/>
            <a:ext cx="618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993300"/>
                </a:solidFill>
              </a:rPr>
              <a:t>- na 1 kg czekolady – 17196 litrów wody</a:t>
            </a:r>
          </a:p>
        </p:txBody>
      </p:sp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3E1C55F9-C985-4178-9D54-B3131AA2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91" y="1655987"/>
            <a:ext cx="1710630" cy="10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acz obraz źródłowy">
            <a:extLst>
              <a:ext uri="{FF2B5EF4-FFF2-40B4-BE49-F238E27FC236}">
                <a16:creationId xmlns:a16="http://schemas.microsoft.com/office/drawing/2014/main" id="{72EA4B00-D80D-45CB-8EC2-4F3574F3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383" y="1647329"/>
            <a:ext cx="1781672" cy="178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obacz obraz źródłowy">
            <a:extLst>
              <a:ext uri="{FF2B5EF4-FFF2-40B4-BE49-F238E27FC236}">
                <a16:creationId xmlns:a16="http://schemas.microsoft.com/office/drawing/2014/main" id="{7A81403E-7107-4E20-B796-A32A6B14D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6" y="4180474"/>
            <a:ext cx="2016045" cy="201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obacz obraz źródłowy">
            <a:extLst>
              <a:ext uri="{FF2B5EF4-FFF2-40B4-BE49-F238E27FC236}">
                <a16:creationId xmlns:a16="http://schemas.microsoft.com/office/drawing/2014/main" id="{925A7C2F-BAB9-42E0-B807-DBFB96637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301" y="3634761"/>
            <a:ext cx="1633597" cy="163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obacz obraz źródłowy">
            <a:extLst>
              <a:ext uri="{FF2B5EF4-FFF2-40B4-BE49-F238E27FC236}">
                <a16:creationId xmlns:a16="http://schemas.microsoft.com/office/drawing/2014/main" id="{25D353C4-8070-47EE-9E15-82598CDF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364" y="5233367"/>
            <a:ext cx="2579360" cy="1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3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3" name="Group 72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ADF2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Zobacz obraz źródłowy">
            <a:extLst>
              <a:ext uri="{FF2B5EF4-FFF2-40B4-BE49-F238E27FC236}">
                <a16:creationId xmlns:a16="http://schemas.microsoft.com/office/drawing/2014/main" id="{48C6C936-041C-4CFA-A6FE-0835C66A4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" r="3" b="2290"/>
          <a:stretch/>
        </p:blipFill>
        <p:spPr bwMode="auto">
          <a:xfrm>
            <a:off x="972115" y="960214"/>
            <a:ext cx="5641848" cy="491947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E30C617-514B-412C-A99A-FA78C3E9B08D}"/>
              </a:ext>
            </a:extLst>
          </p:cNvPr>
          <p:cNvSpPr/>
          <p:nvPr/>
        </p:nvSpPr>
        <p:spPr>
          <a:xfrm>
            <a:off x="7307242" y="1146176"/>
            <a:ext cx="4482681" cy="3678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Clr>
                <a:srgbClr val="ADF250"/>
              </a:buClr>
              <a:buFont typeface="Arial" panose="020B0604020202020204" pitchFamily="34" charset="0"/>
              <a:buChar char="•"/>
            </a:pPr>
            <a:r>
              <a:rPr lang="en-US" dirty="0"/>
              <a:t>W Polsce brakuje także wody – jest 15 % niedoboru, poprzez niekorzystne warunki klimatyczne i hydrologiczne. </a:t>
            </a:r>
            <a:endParaRPr lang="pl-PL" dirty="0"/>
          </a:p>
          <a:p>
            <a:pPr indent="-228600">
              <a:lnSpc>
                <a:spcPct val="90000"/>
              </a:lnSpc>
              <a:spcAft>
                <a:spcPts val="800"/>
              </a:spcAft>
              <a:buClr>
                <a:srgbClr val="ADF250"/>
              </a:buClr>
              <a:buFont typeface="Arial" panose="020B0604020202020204" pitchFamily="34" charset="0"/>
              <a:buChar char="•"/>
            </a:pPr>
            <a:r>
              <a:rPr lang="en-US" dirty="0"/>
              <a:t>Ilość opadów malej</a:t>
            </a:r>
            <a:r>
              <a:rPr lang="pl-PL" dirty="0"/>
              <a:t>e</a:t>
            </a:r>
            <a:r>
              <a:rPr lang="en-US" dirty="0"/>
              <a:t> z zachodu na wschód, od oceanu  w głąb kontynentu. Nasz kraj zagrożony jest deficytem wody. 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Clr>
                <a:srgbClr val="ADF250"/>
              </a:buClr>
              <a:buFont typeface="Arial" panose="020B0604020202020204" pitchFamily="34" charset="0"/>
              <a:buChar char="•"/>
            </a:pPr>
            <a:r>
              <a:rPr lang="en-US" dirty="0"/>
              <a:t> 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1683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CF151FF-780C-4BE5-98C2-35B74C3E1DC4}"/>
              </a:ext>
            </a:extLst>
          </p:cNvPr>
          <p:cNvSpPr txBox="1"/>
          <p:nvPr/>
        </p:nvSpPr>
        <p:spPr>
          <a:xfrm>
            <a:off x="603938" y="640081"/>
            <a:ext cx="3199577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2C2C2C"/>
                </a:solidFill>
                <a:latin typeface="+mj-lt"/>
                <a:ea typeface="+mj-ea"/>
                <a:cs typeface="+mj-cs"/>
              </a:rPr>
              <a:t>Woda </a:t>
            </a:r>
            <a:endParaRPr lang="pl-PL" sz="3600" dirty="0">
              <a:solidFill>
                <a:srgbClr val="2C2C2C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3600" dirty="0">
                <a:solidFill>
                  <a:srgbClr val="2C2C2C"/>
                </a:solidFill>
                <a:latin typeface="+mj-lt"/>
                <a:ea typeface="+mj-ea"/>
                <a:cs typeface="+mj-cs"/>
              </a:rPr>
              <a:t>w</a:t>
            </a:r>
            <a:r>
              <a:rPr lang="en-US" sz="3600" dirty="0">
                <a:solidFill>
                  <a:srgbClr val="2C2C2C"/>
                </a:solidFill>
                <a:latin typeface="+mj-lt"/>
                <a:ea typeface="+mj-ea"/>
                <a:cs typeface="+mj-cs"/>
              </a:rPr>
              <a:t> kryzysie klimatycznym</a:t>
            </a: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Zobacz obraz źródłowy">
            <a:extLst>
              <a:ext uri="{FF2B5EF4-FFF2-40B4-BE49-F238E27FC236}">
                <a16:creationId xmlns:a16="http://schemas.microsoft.com/office/drawing/2014/main" id="{EF28B424-3028-4A63-AD45-CC041A273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r="2262" b="2"/>
          <a:stretch/>
        </p:blipFill>
        <p:spPr bwMode="auto">
          <a:xfrm>
            <a:off x="4062964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53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13F9F1-0A32-4156-B9A0-D98CDFA13396}"/>
              </a:ext>
            </a:extLst>
          </p:cNvPr>
          <p:cNvSpPr txBox="1"/>
          <p:nvPr/>
        </p:nvSpPr>
        <p:spPr>
          <a:xfrm>
            <a:off x="1526959" y="1198485"/>
            <a:ext cx="8513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Jak możesz pomóc? </a:t>
            </a:r>
          </a:p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EDBDA02-0ABA-4168-9FE8-0E01C3A56935}"/>
              </a:ext>
            </a:extLst>
          </p:cNvPr>
          <p:cNvSpPr txBox="1"/>
          <p:nvPr/>
        </p:nvSpPr>
        <p:spPr>
          <a:xfrm>
            <a:off x="632297" y="1923933"/>
            <a:ext cx="5122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 - W czasie mycia zębów, zakręcaj wodę.</a:t>
            </a:r>
          </a:p>
        </p:txBody>
      </p:sp>
      <p:pic>
        <p:nvPicPr>
          <p:cNvPr id="24578" name="Picture 2" descr="Zobacz obraz źródłowy">
            <a:extLst>
              <a:ext uri="{FF2B5EF4-FFF2-40B4-BE49-F238E27FC236}">
                <a16:creationId xmlns:a16="http://schemas.microsoft.com/office/drawing/2014/main" id="{84536E99-D067-4AED-B796-3E21094E5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94" y="778519"/>
            <a:ext cx="4362147" cy="23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685680E-DEDC-455F-80BC-185CEC3AB6AC}"/>
              </a:ext>
            </a:extLst>
          </p:cNvPr>
          <p:cNvSpPr txBox="1"/>
          <p:nvPr/>
        </p:nvSpPr>
        <p:spPr>
          <a:xfrm>
            <a:off x="435005" y="3259595"/>
            <a:ext cx="743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- Nie kupuj dużych basenów i nie napełniaj go po brzegi</a:t>
            </a:r>
            <a:r>
              <a:rPr lang="pl-PL" dirty="0"/>
              <a:t>. </a:t>
            </a:r>
          </a:p>
        </p:txBody>
      </p:sp>
      <p:pic>
        <p:nvPicPr>
          <p:cNvPr id="24580" name="Picture 4" descr="Zobacz obraz źródłowy">
            <a:extLst>
              <a:ext uri="{FF2B5EF4-FFF2-40B4-BE49-F238E27FC236}">
                <a16:creationId xmlns:a16="http://schemas.microsoft.com/office/drawing/2014/main" id="{D394CEA2-586A-4039-BFEC-9D8912F70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50" y="3708044"/>
            <a:ext cx="5353235" cy="29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105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70B38B7-2A82-4529-B168-D77601898520}"/>
              </a:ext>
            </a:extLst>
          </p:cNvPr>
          <p:cNvSpPr txBox="1"/>
          <p:nvPr/>
        </p:nvSpPr>
        <p:spPr>
          <a:xfrm>
            <a:off x="548339" y="1465640"/>
            <a:ext cx="864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- Nie myj auta dużą ilością wody. </a:t>
            </a:r>
          </a:p>
        </p:txBody>
      </p:sp>
      <p:pic>
        <p:nvPicPr>
          <p:cNvPr id="25602" name="Picture 2" descr="Zobacz obraz źródłowy">
            <a:extLst>
              <a:ext uri="{FF2B5EF4-FFF2-40B4-BE49-F238E27FC236}">
                <a16:creationId xmlns:a16="http://schemas.microsoft.com/office/drawing/2014/main" id="{EBEFDD85-CBF8-44B5-BEA3-0C843390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34" y="485650"/>
            <a:ext cx="2883310" cy="28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A481041-2402-429F-A2C9-F95A9A9DFCC0}"/>
              </a:ext>
            </a:extLst>
          </p:cNvPr>
          <p:cNvSpPr txBox="1"/>
          <p:nvPr/>
        </p:nvSpPr>
        <p:spPr>
          <a:xfrm>
            <a:off x="1167319" y="4357991"/>
            <a:ext cx="380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- Nie nawadniaj trawników</a:t>
            </a:r>
          </a:p>
        </p:txBody>
      </p:sp>
      <p:pic>
        <p:nvPicPr>
          <p:cNvPr id="25604" name="Picture 4" descr="Zobacz obraz źródłowy">
            <a:extLst>
              <a:ext uri="{FF2B5EF4-FFF2-40B4-BE49-F238E27FC236}">
                <a16:creationId xmlns:a16="http://schemas.microsoft.com/office/drawing/2014/main" id="{690BE632-563C-4CBE-963E-196CB04EF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073" y="3571259"/>
            <a:ext cx="4711328" cy="28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666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1B83F5F-E866-4D27-B6BE-071C1BBFAB25}"/>
              </a:ext>
            </a:extLst>
          </p:cNvPr>
          <p:cNvSpPr txBox="1"/>
          <p:nvPr/>
        </p:nvSpPr>
        <p:spPr>
          <a:xfrm>
            <a:off x="1177047" y="1177047"/>
            <a:ext cx="10379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400" dirty="0"/>
              <a:t>Rzadko korzystaj z kąpieli w wannie. Staraj się korzystać z prysznica, </a:t>
            </a:r>
          </a:p>
          <a:p>
            <a:r>
              <a:rPr lang="pl-PL" sz="2400" dirty="0"/>
              <a:t>ale tylko dwie minuty!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7D040E77-69B7-4825-8A6E-CD7E33FAFFB2}"/>
              </a:ext>
            </a:extLst>
          </p:cNvPr>
          <p:cNvCxnSpPr>
            <a:cxnSpLocks/>
          </p:cNvCxnSpPr>
          <p:nvPr/>
        </p:nvCxnSpPr>
        <p:spPr>
          <a:xfrm>
            <a:off x="506027" y="2008044"/>
            <a:ext cx="4953740" cy="3283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0428D1CD-5ED7-4547-A19A-33CAAECDC7E6}"/>
              </a:ext>
            </a:extLst>
          </p:cNvPr>
          <p:cNvCxnSpPr>
            <a:cxnSpLocks/>
          </p:cNvCxnSpPr>
          <p:nvPr/>
        </p:nvCxnSpPr>
        <p:spPr>
          <a:xfrm flipV="1">
            <a:off x="417250" y="2008045"/>
            <a:ext cx="5042517" cy="3283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8425834-DFC4-4763-A28E-FB89FAC89C24}"/>
              </a:ext>
            </a:extLst>
          </p:cNvPr>
          <p:cNvSpPr txBox="1"/>
          <p:nvPr/>
        </p:nvSpPr>
        <p:spPr>
          <a:xfrm>
            <a:off x="992221" y="5291091"/>
            <a:ext cx="4680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W ciągu 2 minut prysznica zużywa się około 20 litrów wody. </a:t>
            </a:r>
          </a:p>
        </p:txBody>
      </p:sp>
      <p:pic>
        <p:nvPicPr>
          <p:cNvPr id="3074" name="Picture 2" descr="Zobacz obraz źródłowy">
            <a:extLst>
              <a:ext uri="{FF2B5EF4-FFF2-40B4-BE49-F238E27FC236}">
                <a16:creationId xmlns:a16="http://schemas.microsoft.com/office/drawing/2014/main" id="{56D82BF9-E5A4-45CA-8AB1-695CA4484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50" y="2226877"/>
            <a:ext cx="4411216" cy="24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obacz obraz źródłowy">
            <a:extLst>
              <a:ext uri="{FF2B5EF4-FFF2-40B4-BE49-F238E27FC236}">
                <a16:creationId xmlns:a16="http://schemas.microsoft.com/office/drawing/2014/main" id="{12CB65A4-3FFB-4F1F-8ECF-C8834605C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21" y="2305443"/>
            <a:ext cx="3985761" cy="265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900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ECCFEA5-F112-4FE1-A649-7D61E120A347}"/>
              </a:ext>
            </a:extLst>
          </p:cNvPr>
          <p:cNvSpPr txBox="1"/>
          <p:nvPr/>
        </p:nvSpPr>
        <p:spPr>
          <a:xfrm>
            <a:off x="1766656" y="1740023"/>
            <a:ext cx="70044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- Nie wyrzucaj, naprawiaj!</a:t>
            </a:r>
          </a:p>
          <a:p>
            <a:endParaRPr lang="pl-PL" dirty="0"/>
          </a:p>
        </p:txBody>
      </p:sp>
      <p:pic>
        <p:nvPicPr>
          <p:cNvPr id="27650" name="Picture 2" descr="Zobacz obraz źródłowy">
            <a:extLst>
              <a:ext uri="{FF2B5EF4-FFF2-40B4-BE49-F238E27FC236}">
                <a16:creationId xmlns:a16="http://schemas.microsoft.com/office/drawing/2014/main" id="{52A39B36-AD12-4B11-9F0B-E4D8A58A9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" t="489" r="12709" b="10480"/>
          <a:stretch/>
        </p:blipFill>
        <p:spPr bwMode="auto">
          <a:xfrm>
            <a:off x="5573950" y="520432"/>
            <a:ext cx="5985910" cy="380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Zobacz obraz źródłowy">
            <a:extLst>
              <a:ext uri="{FF2B5EF4-FFF2-40B4-BE49-F238E27FC236}">
                <a16:creationId xmlns:a16="http://schemas.microsoft.com/office/drawing/2014/main" id="{F026E67B-7B13-46A8-8A7E-F5A22144C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72" y="3003132"/>
            <a:ext cx="5664032" cy="373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03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obacz obraz źródłowy">
            <a:extLst>
              <a:ext uri="{FF2B5EF4-FFF2-40B4-BE49-F238E27FC236}">
                <a16:creationId xmlns:a16="http://schemas.microsoft.com/office/drawing/2014/main" id="{301D6EC1-B6E2-4070-87B1-71EA560E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" b="91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1E84415-0419-4ED7-A5CE-C35608BADF44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571500" indent="-5715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4000" dirty="0">
                <a:latin typeface="+mj-lt"/>
                <a:ea typeface="+mj-ea"/>
                <a:cs typeface="+mj-cs"/>
              </a:rPr>
              <a:t>Pij wodę </a:t>
            </a:r>
            <a:endParaRPr lang="pl-PL" sz="4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z kranu, </a:t>
            </a:r>
            <a:endParaRPr lang="pl-PL" sz="4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a nie butelkowaną.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209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BB5FB3F-5273-4317-A821-5E91767DA61B}"/>
              </a:ext>
            </a:extLst>
          </p:cNvPr>
          <p:cNvSpPr txBox="1"/>
          <p:nvPr/>
        </p:nvSpPr>
        <p:spPr>
          <a:xfrm>
            <a:off x="1864311" y="1713391"/>
            <a:ext cx="609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- Nie kupuj na zapas. </a:t>
            </a:r>
          </a:p>
        </p:txBody>
      </p:sp>
      <p:pic>
        <p:nvPicPr>
          <p:cNvPr id="29698" name="Picture 2" descr="Zobacz obraz źródłowy">
            <a:extLst>
              <a:ext uri="{FF2B5EF4-FFF2-40B4-BE49-F238E27FC236}">
                <a16:creationId xmlns:a16="http://schemas.microsoft.com/office/drawing/2014/main" id="{E9BA3D73-7BE4-4B80-99D3-FEA108012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05" y="922843"/>
            <a:ext cx="2435765" cy="313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Zobacz obraz źródłowy">
            <a:extLst>
              <a:ext uri="{FF2B5EF4-FFF2-40B4-BE49-F238E27FC236}">
                <a16:creationId xmlns:a16="http://schemas.microsoft.com/office/drawing/2014/main" id="{8CB84F30-81B6-43D5-A60B-3A7CCB501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21" y="237841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Zobacz obraz źródłowy">
            <a:extLst>
              <a:ext uri="{FF2B5EF4-FFF2-40B4-BE49-F238E27FC236}">
                <a16:creationId xmlns:a16="http://schemas.microsoft.com/office/drawing/2014/main" id="{AE25ADC2-FF32-4910-B955-3165ED017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12" y="2349225"/>
            <a:ext cx="1713391" cy="171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Zobacz obraz źródłowy">
            <a:extLst>
              <a:ext uri="{FF2B5EF4-FFF2-40B4-BE49-F238E27FC236}">
                <a16:creationId xmlns:a16="http://schemas.microsoft.com/office/drawing/2014/main" id="{F35602B0-CCD3-4580-B63F-2AF89A267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10" y="4270443"/>
            <a:ext cx="2110902" cy="211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Zobacz obraz źródłowy">
            <a:extLst>
              <a:ext uri="{FF2B5EF4-FFF2-40B4-BE49-F238E27FC236}">
                <a16:creationId xmlns:a16="http://schemas.microsoft.com/office/drawing/2014/main" id="{15044249-A9C1-4FF5-9E87-C25737DD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801" y="206712"/>
            <a:ext cx="2128004" cy="162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Zobacz obraz źródłowy">
            <a:extLst>
              <a:ext uri="{FF2B5EF4-FFF2-40B4-BE49-F238E27FC236}">
                <a16:creationId xmlns:a16="http://schemas.microsoft.com/office/drawing/2014/main" id="{4D1EFE17-5C32-49FC-8E8F-FE53C5AF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9" y="4270443"/>
            <a:ext cx="2271297" cy="162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165AB44-06D6-4257-B5E1-D05871231780}"/>
              </a:ext>
            </a:extLst>
          </p:cNvPr>
          <p:cNvSpPr txBox="1"/>
          <p:nvPr/>
        </p:nvSpPr>
        <p:spPr>
          <a:xfrm>
            <a:off x="2867487" y="5477522"/>
            <a:ext cx="3228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Nie potrzebujesz wielu par spodni, bluzek czy czapek. </a:t>
            </a:r>
          </a:p>
          <a:p>
            <a:r>
              <a:rPr lang="pl-PL" dirty="0"/>
              <a:t>Kupuj z głową. </a:t>
            </a:r>
          </a:p>
        </p:txBody>
      </p:sp>
    </p:spTree>
    <p:extLst>
      <p:ext uri="{BB962C8B-B14F-4D97-AF65-F5344CB8AC3E}">
        <p14:creationId xmlns:p14="http://schemas.microsoft.com/office/powerpoint/2010/main" val="3499285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1F1309F-C856-4FF0-A848-34CCA31F3E3A}"/>
              </a:ext>
            </a:extLst>
          </p:cNvPr>
          <p:cNvSpPr txBox="1"/>
          <p:nvPr/>
        </p:nvSpPr>
        <p:spPr>
          <a:xfrm>
            <a:off x="772358" y="820075"/>
            <a:ext cx="9738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- Jeżeli możesz - zamień transport autem na spacer lub jazdę rowerem. </a:t>
            </a:r>
          </a:p>
        </p:txBody>
      </p:sp>
      <p:pic>
        <p:nvPicPr>
          <p:cNvPr id="30722" name="Picture 2" descr="Zobacz obraz źródłowy">
            <a:extLst>
              <a:ext uri="{FF2B5EF4-FFF2-40B4-BE49-F238E27FC236}">
                <a16:creationId xmlns:a16="http://schemas.microsoft.com/office/drawing/2014/main" id="{037528CA-773D-4C90-9B12-8ECC85BB0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" y="2519887"/>
            <a:ext cx="3469776" cy="252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FDCCEB9-CE68-42C8-AD95-64F701118BA3}"/>
              </a:ext>
            </a:extLst>
          </p:cNvPr>
          <p:cNvCxnSpPr/>
          <p:nvPr/>
        </p:nvCxnSpPr>
        <p:spPr>
          <a:xfrm>
            <a:off x="369651" y="2188723"/>
            <a:ext cx="4338536" cy="3151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35565381-9176-405A-966E-44B7546693B0}"/>
              </a:ext>
            </a:extLst>
          </p:cNvPr>
          <p:cNvCxnSpPr>
            <a:cxnSpLocks/>
          </p:cNvCxnSpPr>
          <p:nvPr/>
        </p:nvCxnSpPr>
        <p:spPr>
          <a:xfrm flipV="1">
            <a:off x="369651" y="2128814"/>
            <a:ext cx="4415413" cy="3151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4" name="Picture 4" descr="Zobacz obraz źródłowy">
            <a:extLst>
              <a:ext uri="{FF2B5EF4-FFF2-40B4-BE49-F238E27FC236}">
                <a16:creationId xmlns:a16="http://schemas.microsoft.com/office/drawing/2014/main" id="{C972BD40-8632-4BB6-90BD-AAD2F2D6E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65" y="1906951"/>
            <a:ext cx="6193592" cy="41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396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CE85B76-07BA-4A90-87D4-994DD5293E1B}"/>
              </a:ext>
            </a:extLst>
          </p:cNvPr>
          <p:cNvSpPr txBox="1"/>
          <p:nvPr/>
        </p:nvSpPr>
        <p:spPr>
          <a:xfrm>
            <a:off x="1509204" y="621436"/>
            <a:ext cx="8975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400" dirty="0"/>
              <a:t>Aby wyprodukować owoce, warzywa, mięso czy też zboża, </a:t>
            </a:r>
          </a:p>
          <a:p>
            <a:r>
              <a:rPr lang="pl-PL" sz="2400" dirty="0"/>
              <a:t>na każdym etapie produkcji potrzebna jest woda. </a:t>
            </a:r>
          </a:p>
          <a:p>
            <a:r>
              <a:rPr lang="pl-PL" sz="2400" dirty="0"/>
              <a:t>Produkcja mięsa wymaga o wiele większych ilości wody niż na przykład warzyw czy owoców. </a:t>
            </a:r>
          </a:p>
        </p:txBody>
      </p:sp>
      <p:pic>
        <p:nvPicPr>
          <p:cNvPr id="31746" name="Picture 2" descr="Zobacz obraz źródłowy">
            <a:extLst>
              <a:ext uri="{FF2B5EF4-FFF2-40B4-BE49-F238E27FC236}">
                <a16:creationId xmlns:a16="http://schemas.microsoft.com/office/drawing/2014/main" id="{2FC82033-DF4F-4D90-BB28-D1148A47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27" y="1907434"/>
            <a:ext cx="5028933" cy="334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Zobacz obraz źródłowy">
            <a:extLst>
              <a:ext uri="{FF2B5EF4-FFF2-40B4-BE49-F238E27FC236}">
                <a16:creationId xmlns:a16="http://schemas.microsoft.com/office/drawing/2014/main" id="{1CE83500-B18B-4CAF-8B2E-8BD08410E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9" y="2266545"/>
            <a:ext cx="3712243" cy="334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Zobacz obraz źródłowy">
            <a:extLst>
              <a:ext uri="{FF2B5EF4-FFF2-40B4-BE49-F238E27FC236}">
                <a16:creationId xmlns:a16="http://schemas.microsoft.com/office/drawing/2014/main" id="{6533CC2C-8B52-4436-B461-02D1644DB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22" y="4626085"/>
            <a:ext cx="3193052" cy="21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Zobacz obraz źródłowy">
            <a:extLst>
              <a:ext uri="{FF2B5EF4-FFF2-40B4-BE49-F238E27FC236}">
                <a16:creationId xmlns:a16="http://schemas.microsoft.com/office/drawing/2014/main" id="{4D004835-6380-42B3-8D5F-F87BB69F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19" y="2290864"/>
            <a:ext cx="1225047" cy="168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502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4115D73-97B0-4129-A103-E7BC66BC99EA}"/>
              </a:ext>
            </a:extLst>
          </p:cNvPr>
          <p:cNvSpPr txBox="1"/>
          <p:nvPr/>
        </p:nvSpPr>
        <p:spPr>
          <a:xfrm>
            <a:off x="780846" y="1143614"/>
            <a:ext cx="7081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- Zbieraj deszczówkę w sadzie lub ogrodzie.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27A5B2-6347-45F9-8BD3-5561D50B21BA}"/>
              </a:ext>
            </a:extLst>
          </p:cNvPr>
          <p:cNvSpPr txBox="1"/>
          <p:nvPr/>
        </p:nvSpPr>
        <p:spPr>
          <a:xfrm>
            <a:off x="847756" y="3685188"/>
            <a:ext cx="512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- Napraw cieknący kran. </a:t>
            </a:r>
          </a:p>
        </p:txBody>
      </p:sp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3E5D6C61-0CF6-413B-82A0-B6FA4709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95" y="613018"/>
            <a:ext cx="5204703" cy="3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acz obraz źródłowy">
            <a:extLst>
              <a:ext uri="{FF2B5EF4-FFF2-40B4-BE49-F238E27FC236}">
                <a16:creationId xmlns:a16="http://schemas.microsoft.com/office/drawing/2014/main" id="{42F26A4D-6E11-4369-A3FF-F2551DAB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01" y="4321672"/>
            <a:ext cx="4150581" cy="226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61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1B6FBA7-DAC7-4776-8CF7-C0574283EA5B}"/>
              </a:ext>
            </a:extLst>
          </p:cNvPr>
          <p:cNvSpPr txBox="1"/>
          <p:nvPr/>
        </p:nvSpPr>
        <p:spPr>
          <a:xfrm>
            <a:off x="457200" y="768485"/>
            <a:ext cx="6381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- </a:t>
            </a:r>
            <a:r>
              <a:rPr lang="pl-PL" sz="2000" b="1" dirty="0"/>
              <a:t>Uruchamiaj tylko pełną pralkę lub zmywarkę. </a:t>
            </a:r>
            <a:endParaRPr lang="pl-PL" b="1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72A32D3-D0FA-4F1F-AE19-BD1879F2775E}"/>
              </a:ext>
            </a:extLst>
          </p:cNvPr>
          <p:cNvSpPr txBox="1"/>
          <p:nvPr/>
        </p:nvSpPr>
        <p:spPr>
          <a:xfrm>
            <a:off x="729574" y="3563466"/>
            <a:ext cx="5525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- </a:t>
            </a:r>
            <a:r>
              <a:rPr lang="pl-PL" sz="2000" b="1" dirty="0"/>
              <a:t>Gdy myjesz ręce nie odkręcaj wody w pełni. </a:t>
            </a:r>
            <a:endParaRPr lang="pl-PL" b="1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33D759D-4C3D-4068-BCB1-FB8D94375C59}"/>
              </a:ext>
            </a:extLst>
          </p:cNvPr>
          <p:cNvSpPr txBox="1"/>
          <p:nvPr/>
        </p:nvSpPr>
        <p:spPr>
          <a:xfrm>
            <a:off x="1167320" y="5301574"/>
            <a:ext cx="5525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- </a:t>
            </a:r>
            <a:r>
              <a:rPr lang="pl-PL" sz="2000" b="1" dirty="0"/>
              <a:t>Reaguj, gdy widzisz, że ktoś marnuje wodę. </a:t>
            </a:r>
            <a:endParaRPr lang="pl-PL" b="1" dirty="0"/>
          </a:p>
        </p:txBody>
      </p:sp>
      <p:pic>
        <p:nvPicPr>
          <p:cNvPr id="2050" name="Picture 2" descr="Zobacz obraz źródłowy">
            <a:extLst>
              <a:ext uri="{FF2B5EF4-FFF2-40B4-BE49-F238E27FC236}">
                <a16:creationId xmlns:a16="http://schemas.microsoft.com/office/drawing/2014/main" id="{CEA7792E-3B04-4309-B074-7CDD20719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6" r="32411"/>
          <a:stretch/>
        </p:blipFill>
        <p:spPr bwMode="auto">
          <a:xfrm>
            <a:off x="5608402" y="503629"/>
            <a:ext cx="3406506" cy="242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obacz obraz źródłowy">
            <a:extLst>
              <a:ext uri="{FF2B5EF4-FFF2-40B4-BE49-F238E27FC236}">
                <a16:creationId xmlns:a16="http://schemas.microsoft.com/office/drawing/2014/main" id="{073B3B60-5DE8-4708-86D8-94481415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865" y="3294534"/>
            <a:ext cx="3406506" cy="226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5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A873152-E5AC-41E0-AD99-002D74EC9D63}"/>
              </a:ext>
            </a:extLst>
          </p:cNvPr>
          <p:cNvSpPr txBox="1"/>
          <p:nvPr/>
        </p:nvSpPr>
        <p:spPr>
          <a:xfrm>
            <a:off x="1606858" y="754602"/>
            <a:ext cx="561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Kryzys klimatyczny, to </a:t>
            </a:r>
            <a:r>
              <a:rPr lang="pl-PL" b="1"/>
              <a:t>rosnąca globalna temperatura</a:t>
            </a:r>
            <a:r>
              <a:rPr lang="pl-PL"/>
              <a:t>.</a:t>
            </a:r>
          </a:p>
        </p:txBody>
      </p:sp>
      <p:pic>
        <p:nvPicPr>
          <p:cNvPr id="3074" name="Picture 2" descr="Zobacz obraz źródłowy">
            <a:extLst>
              <a:ext uri="{FF2B5EF4-FFF2-40B4-BE49-F238E27FC236}">
                <a16:creationId xmlns:a16="http://schemas.microsoft.com/office/drawing/2014/main" id="{05089E3F-B7FB-4CEC-8CAC-B3E36BF3B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49" y="1342416"/>
            <a:ext cx="7304897" cy="43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788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26FE07E-D6E9-41FD-A999-8BD9101BC603}"/>
              </a:ext>
            </a:extLst>
          </p:cNvPr>
          <p:cNvSpPr/>
          <p:nvPr/>
        </p:nvSpPr>
        <p:spPr>
          <a:xfrm>
            <a:off x="467018" y="2821231"/>
            <a:ext cx="779341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Szanuj wodę!!! </a:t>
            </a:r>
          </a:p>
          <a:p>
            <a:pPr algn="ctr"/>
            <a:endParaRPr lang="pl-PL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pl-P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Bez wody nie będzie życia!</a:t>
            </a:r>
          </a:p>
          <a:p>
            <a:pPr algn="ctr"/>
            <a:endParaRPr lang="pl-PL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050" name="Picture 2" descr="Oszczędzaj wodę ! - Wyszogród">
            <a:extLst>
              <a:ext uri="{FF2B5EF4-FFF2-40B4-BE49-F238E27FC236}">
                <a16:creationId xmlns:a16="http://schemas.microsoft.com/office/drawing/2014/main" id="{15BCE0E5-51E7-4028-9008-73F5D784D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461" y="131063"/>
            <a:ext cx="4951378" cy="3837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947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E4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Dziękuję za uwagę Generator Memów">
            <a:extLst>
              <a:ext uri="{FF2B5EF4-FFF2-40B4-BE49-F238E27FC236}">
                <a16:creationId xmlns:a16="http://schemas.microsoft.com/office/drawing/2014/main" id="{0807C524-38BA-4921-85DF-CB6854711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"/>
          <a:stretch/>
        </p:blipFill>
        <p:spPr bwMode="auto">
          <a:xfrm>
            <a:off x="4184081" y="1176793"/>
            <a:ext cx="3566746" cy="4548146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33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478D2B5-7FE6-4065-9ADD-4D5545C6F68B}"/>
              </a:ext>
            </a:extLst>
          </p:cNvPr>
          <p:cNvSpPr txBox="1"/>
          <p:nvPr/>
        </p:nvSpPr>
        <p:spPr>
          <a:xfrm>
            <a:off x="1031132" y="1050587"/>
            <a:ext cx="388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… dawno, dawno temu… </a:t>
            </a:r>
            <a:endParaRPr lang="pl-PL" dirty="0"/>
          </a:p>
        </p:txBody>
      </p:sp>
      <p:pic>
        <p:nvPicPr>
          <p:cNvPr id="4098" name="Picture 2" descr="Zobacz obraz źródłowy">
            <a:extLst>
              <a:ext uri="{FF2B5EF4-FFF2-40B4-BE49-F238E27FC236}">
                <a16:creationId xmlns:a16="http://schemas.microsoft.com/office/drawing/2014/main" id="{79C7A22E-DD46-419B-A72B-22E37F76F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733" y="519619"/>
            <a:ext cx="785812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848F836-CCC4-46EF-B501-5F094D36216C}"/>
              </a:ext>
            </a:extLst>
          </p:cNvPr>
          <p:cNvSpPr txBox="1"/>
          <p:nvPr/>
        </p:nvSpPr>
        <p:spPr>
          <a:xfrm>
            <a:off x="1669001" y="1679390"/>
            <a:ext cx="180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zimy były inne.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7B37DE2-1497-48CB-9332-FD2AF7C658AA}"/>
              </a:ext>
            </a:extLst>
          </p:cNvPr>
          <p:cNvSpPr txBox="1"/>
          <p:nvPr/>
        </p:nvSpPr>
        <p:spPr>
          <a:xfrm>
            <a:off x="674703" y="3429000"/>
            <a:ext cx="2654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Nasze babcie i dziadkowie pamiętają ogromne zaspy ze śniegu, srogie mrozy. </a:t>
            </a:r>
          </a:p>
        </p:txBody>
      </p:sp>
    </p:spTree>
    <p:extLst>
      <p:ext uri="{BB962C8B-B14F-4D97-AF65-F5344CB8AC3E}">
        <p14:creationId xmlns:p14="http://schemas.microsoft.com/office/powerpoint/2010/main" val="4444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obacz obraz źródłowy">
            <a:extLst>
              <a:ext uri="{FF2B5EF4-FFF2-40B4-BE49-F238E27FC236}">
                <a16:creationId xmlns:a16="http://schemas.microsoft.com/office/drawing/2014/main" id="{24396C60-CDA3-4A66-8993-7537E2676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9" b="13333"/>
          <a:stretch/>
        </p:blipFill>
        <p:spPr bwMode="auto">
          <a:xfrm>
            <a:off x="173990" y="184826"/>
            <a:ext cx="11790181" cy="651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5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obacz obraz źródłowy">
            <a:extLst>
              <a:ext uri="{FF2B5EF4-FFF2-40B4-BE49-F238E27FC236}">
                <a16:creationId xmlns:a16="http://schemas.microsoft.com/office/drawing/2014/main" id="{C1B0BCE5-9F9D-42D5-BF08-88485737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3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90DE178-FCE6-417E-A83A-E1B13B9D2BAF}"/>
              </a:ext>
            </a:extLst>
          </p:cNvPr>
          <p:cNvSpPr txBox="1"/>
          <p:nvPr/>
        </p:nvSpPr>
        <p:spPr>
          <a:xfrm>
            <a:off x="1420238" y="486383"/>
            <a:ext cx="4675762" cy="37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Zima obecnie</a:t>
            </a:r>
          </a:p>
        </p:txBody>
      </p:sp>
      <p:pic>
        <p:nvPicPr>
          <p:cNvPr id="8194" name="Picture 2" descr="Zobacz obraz źródłowy">
            <a:extLst>
              <a:ext uri="{FF2B5EF4-FFF2-40B4-BE49-F238E27FC236}">
                <a16:creationId xmlns:a16="http://schemas.microsoft.com/office/drawing/2014/main" id="{FB980F5A-958F-45D2-A62E-6FD194AEB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03"/>
          <a:stretch/>
        </p:blipFill>
        <p:spPr bwMode="auto">
          <a:xfrm>
            <a:off x="62665" y="1086781"/>
            <a:ext cx="4655904" cy="50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obacz obraz źródłowy">
            <a:extLst>
              <a:ext uri="{FF2B5EF4-FFF2-40B4-BE49-F238E27FC236}">
                <a16:creationId xmlns:a16="http://schemas.microsoft.com/office/drawing/2014/main" id="{679B700E-C12C-41C7-8F24-F8B8F37A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10" y="230829"/>
            <a:ext cx="7096211" cy="383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Zobacz obraz źródłowy">
            <a:extLst>
              <a:ext uri="{FF2B5EF4-FFF2-40B4-BE49-F238E27FC236}">
                <a16:creationId xmlns:a16="http://schemas.microsoft.com/office/drawing/2014/main" id="{773D00A8-7EDA-4668-83A7-6DF640E33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7"/>
          <a:stretch/>
        </p:blipFill>
        <p:spPr bwMode="auto">
          <a:xfrm>
            <a:off x="9659566" y="4227277"/>
            <a:ext cx="2213201" cy="22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Zobacz obraz źródłowy">
            <a:extLst>
              <a:ext uri="{FF2B5EF4-FFF2-40B4-BE49-F238E27FC236}">
                <a16:creationId xmlns:a16="http://schemas.microsoft.com/office/drawing/2014/main" id="{C61044B0-A817-43B4-AEB8-BF50099B6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94" y="4484451"/>
            <a:ext cx="3641386" cy="204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1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EABB5B6-5235-4360-866D-1B2CA2A95A51}"/>
              </a:ext>
            </a:extLst>
          </p:cNvPr>
          <p:cNvSpPr txBox="1"/>
          <p:nvPr/>
        </p:nvSpPr>
        <p:spPr>
          <a:xfrm>
            <a:off x="1031132" y="1089498"/>
            <a:ext cx="238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Lato </a:t>
            </a:r>
          </a:p>
        </p:txBody>
      </p:sp>
      <p:pic>
        <p:nvPicPr>
          <p:cNvPr id="9218" name="Picture 2" descr="Zobacz obraz źródłowy">
            <a:extLst>
              <a:ext uri="{FF2B5EF4-FFF2-40B4-BE49-F238E27FC236}">
                <a16:creationId xmlns:a16="http://schemas.microsoft.com/office/drawing/2014/main" id="{6873E1C2-25D6-4EB0-AB38-3858D318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54" y="117948"/>
            <a:ext cx="7396264" cy="323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obacz obraz źródłowy">
            <a:extLst>
              <a:ext uri="{FF2B5EF4-FFF2-40B4-BE49-F238E27FC236}">
                <a16:creationId xmlns:a16="http://schemas.microsoft.com/office/drawing/2014/main" id="{56195B0A-A586-44DC-9B3F-8511B1BD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37" y="3387800"/>
            <a:ext cx="6158824" cy="34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3F5B2EA-6BAB-47AF-AD75-C5F2160CA848}"/>
              </a:ext>
            </a:extLst>
          </p:cNvPr>
          <p:cNvSpPr txBox="1"/>
          <p:nvPr/>
        </p:nvSpPr>
        <p:spPr>
          <a:xfrm>
            <a:off x="1871966" y="1492816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gorąco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6E08BB7-72C5-4CF4-95B2-E8F8FBF10641}"/>
              </a:ext>
            </a:extLst>
          </p:cNvPr>
          <p:cNvSpPr txBox="1"/>
          <p:nvPr/>
        </p:nvSpPr>
        <p:spPr>
          <a:xfrm>
            <a:off x="2797918" y="1967721"/>
            <a:ext cx="122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upał</a:t>
            </a:r>
          </a:p>
        </p:txBody>
      </p:sp>
      <p:pic>
        <p:nvPicPr>
          <p:cNvPr id="9222" name="Picture 6" descr="Zobacz obraz źródłowy">
            <a:extLst>
              <a:ext uri="{FF2B5EF4-FFF2-40B4-BE49-F238E27FC236}">
                <a16:creationId xmlns:a16="http://schemas.microsoft.com/office/drawing/2014/main" id="{850D5A39-B6EA-4B9E-A95E-E81338464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167" y="3504187"/>
            <a:ext cx="1558028" cy="269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6AC50F9-90AF-451E-AF81-3AD08A30AAAC}"/>
              </a:ext>
            </a:extLst>
          </p:cNvPr>
          <p:cNvSpPr txBox="1"/>
          <p:nvPr/>
        </p:nvSpPr>
        <p:spPr>
          <a:xfrm>
            <a:off x="6968971" y="3888135"/>
            <a:ext cx="2032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 roku na rok lato jest bardziej upalne. Temperatury dochodzą do prawie 40 stopni C. </a:t>
            </a:r>
          </a:p>
        </p:txBody>
      </p:sp>
    </p:spTree>
    <p:extLst>
      <p:ext uri="{BB962C8B-B14F-4D97-AF65-F5344CB8AC3E}">
        <p14:creationId xmlns:p14="http://schemas.microsoft.com/office/powerpoint/2010/main" val="376953467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1006</Words>
  <Application>Microsoft Office PowerPoint</Application>
  <PresentationFormat>Panoramiczny</PresentationFormat>
  <Paragraphs>110</Paragraphs>
  <Slides>41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Mf1018</dc:creator>
  <cp:lastModifiedBy>Mf1018</cp:lastModifiedBy>
  <cp:revision>10</cp:revision>
  <dcterms:created xsi:type="dcterms:W3CDTF">2021-03-10T15:46:23Z</dcterms:created>
  <dcterms:modified xsi:type="dcterms:W3CDTF">2021-03-21T13:12:58Z</dcterms:modified>
</cp:coreProperties>
</file>