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32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7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894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610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89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22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320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66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36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32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7DF96-BC75-41D7-8449-2B71002263B4}" type="datetimeFigureOut">
              <a:rPr lang="pl-PL" smtClean="0"/>
              <a:t>2015-06-11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8B571-6AFD-488A-B66B-F64E41AE3D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01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sse.walbrzych.ibip.wroc.pl/public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7504" y="2132856"/>
            <a:ext cx="8350696" cy="1467594"/>
          </a:xfrm>
        </p:spPr>
        <p:txBody>
          <a:bodyPr>
            <a:noAutofit/>
          </a:bodyPr>
          <a:lstStyle/>
          <a:p>
            <a:r>
              <a:rPr lang="pl-PL" sz="8000" b="1" i="1" dirty="0" smtClean="0">
                <a:latin typeface="Calibri" panose="020F0502020204030204" pitchFamily="34" charset="0"/>
              </a:rPr>
              <a:t>ABC </a:t>
            </a:r>
            <a:br>
              <a:rPr lang="pl-PL" sz="8000" b="1" i="1" dirty="0" smtClean="0">
                <a:latin typeface="Calibri" panose="020F0502020204030204" pitchFamily="34" charset="0"/>
              </a:rPr>
            </a:br>
            <a:r>
              <a:rPr lang="pl-PL" sz="8000" b="1" i="1" dirty="0" smtClean="0">
                <a:latin typeface="Calibri" panose="020F0502020204030204" pitchFamily="34" charset="0"/>
              </a:rPr>
              <a:t>UDANYCH WAKACJI</a:t>
            </a:r>
            <a:endParaRPr lang="pl-PL" sz="8000" b="1" dirty="0">
              <a:latin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236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w górach</a:t>
            </a:r>
            <a:r>
              <a:rPr lang="pl-PL" b="1" dirty="0">
                <a:latin typeface="Arial Unicode MS" pitchFamily="34"/>
              </a:rPr>
              <a:t/>
            </a:r>
            <a:br>
              <a:rPr lang="pl-PL" b="1" dirty="0">
                <a:latin typeface="Arial Unicode MS" pitchFamily="34"/>
              </a:rPr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endParaRPr lang="pl-PL" sz="3600" dirty="0" smtClean="0"/>
          </a:p>
          <a:p>
            <a:pPr lvl="0">
              <a:lnSpc>
                <a:spcPct val="170000"/>
              </a:lnSpc>
              <a:buNone/>
            </a:pPr>
            <a:r>
              <a:rPr lang="pl-PL" dirty="0" smtClean="0"/>
              <a:t>	Pamiętaj i stosuj wszystkie wskazówki dotyczące górskich wędrówek:</a:t>
            </a:r>
          </a:p>
          <a:p>
            <a:pPr lvl="0">
              <a:lnSpc>
                <a:spcPct val="170000"/>
              </a:lnSpc>
              <a:buNone/>
            </a:pPr>
            <a:endParaRPr lang="pl-PL" dirty="0" smtClean="0"/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ubieraj się ciepło i wygodnie,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noś kilka warstw odzieży,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zabezpiecz skórę kremem z filtrem ochronnym,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przemyśl trasę wycieczki, oszacuj jej czas, zostaw wiadomość gdzie się wybierasz,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/>
              <a:t>w</a:t>
            </a:r>
            <a:r>
              <a:rPr lang="pl-PL" dirty="0" smtClean="0"/>
              <a:t>ychodząc, nie zapomnij o nakryciu głowy-  górach łatwo o udar cieplny nawet </a:t>
            </a:r>
            <a:br>
              <a:rPr lang="pl-PL" dirty="0" smtClean="0"/>
            </a:br>
            <a:r>
              <a:rPr lang="pl-PL" dirty="0" smtClean="0"/>
              <a:t>w pochmurne dni</a:t>
            </a:r>
            <a:r>
              <a:rPr lang="pl-PL" dirty="0"/>
              <a:t>,</a:t>
            </a:r>
            <a:r>
              <a:rPr lang="pl-PL" dirty="0" smtClean="0"/>
              <a:t>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kilka kanapek i cukierków oraz butelka z napojem w plecaku to doskonały pomysł,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/>
              <a:t>zawsze pamiętaj o zabraniu ze sobą podręcznej apteczki.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210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nad  wodą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r>
              <a:rPr lang="pl-PL" sz="4800" dirty="0">
                <a:latin typeface="Palatino Linotype" pitchFamily="18"/>
              </a:rPr>
              <a:t/>
            </a:r>
            <a:br>
              <a:rPr lang="pl-PL" sz="4800" dirty="0">
                <a:latin typeface="Palatino Linotype" pitchFamily="18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pl-PL" sz="4500" dirty="0" smtClean="0"/>
              <a:t>Zapamiętaj :</a:t>
            </a:r>
            <a:endParaRPr lang="pl-PL" sz="4300" dirty="0" smtClean="0"/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4300" dirty="0" smtClean="0"/>
              <a:t>przebywając na świeżym powietrzu  chroń się przed słońcem szczególnie między 10.00-15.00, jest to okres największego narażenia na szkodliwe działanie promieni UV,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4300" dirty="0" smtClean="0"/>
              <a:t> stosuj kosmetyki zawierające filtry przeciwsłoneczne, 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4300" dirty="0" smtClean="0"/>
              <a:t>przebywając w morzu, jeziorze bądź basenie również jesteś narażony na szkodliwe działanie słońca – promienie UV przenikają przez wodę,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4300" dirty="0" smtClean="0"/>
              <a:t>często przebywaj w cieniu, noś okulary przeciwsłoneczne  z filtrem oraz odpowiednią, chroniącą przed słońcem odzież,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4300" dirty="0" smtClean="0"/>
              <a:t>koniecznie pamiętaj o nakryciu głowy, najlepiej noś czapkę  z daszkiem,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4300" dirty="0" smtClean="0"/>
              <a:t>z kąpieli korzystaj tylko w miejscach dozwolonych, pod opieką ratownika.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9819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w lesie, na łące, obok domu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5616624"/>
          </a:xfrm>
        </p:spPr>
        <p:txBody>
          <a:bodyPr>
            <a:normAutofit fontScale="47500" lnSpcReduction="20000"/>
          </a:bodyPr>
          <a:lstStyle/>
          <a:p>
            <a:pPr lvl="0" algn="ctr">
              <a:lnSpc>
                <a:spcPct val="170000"/>
              </a:lnSpc>
              <a:buNone/>
            </a:pPr>
            <a:r>
              <a:rPr lang="pl-PL" sz="3800" b="1" i="1" dirty="0" smtClean="0">
                <a:cs typeface="Narkisim" panose="020E0502050101010101" pitchFamily="34" charset="-79"/>
              </a:rPr>
              <a:t>Zagrożenie wścieklizną, zapamiętaj!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zdrowe zwierzęta unikają człowieka, </a:t>
            </a:r>
            <a:endParaRPr lang="pl-PL" dirty="0">
              <a:latin typeface="Palatino Linotype" pitchFamily="18"/>
            </a:endParaRP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zabawa z dzikimi zwierzętami, to ryzyko zarażenia się wścieklizną,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udaj się natychmiast do lekarza po  oślinieniu, zadrapaniu lub ugryzieniu przez dzikie zwierzę,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zwierzęta domowe także mogą być groźne!</a:t>
            </a:r>
            <a:endParaRPr lang="pl-PL" dirty="0">
              <a:latin typeface="Palatino Linotype" pitchFamily="18"/>
            </a:endParaRPr>
          </a:p>
          <a:p>
            <a:pPr lvl="0">
              <a:lnSpc>
                <a:spcPct val="170000"/>
              </a:lnSpc>
            </a:pPr>
            <a:endParaRPr lang="pl-PL" sz="3600" b="1" i="1" dirty="0" smtClean="0">
              <a:latin typeface="Palatino Linotype" pitchFamily="18"/>
            </a:endParaRPr>
          </a:p>
          <a:p>
            <a:pPr marL="0" lvl="0" indent="0" algn="ctr">
              <a:lnSpc>
                <a:spcPct val="170000"/>
              </a:lnSpc>
              <a:buNone/>
            </a:pPr>
            <a:r>
              <a:rPr lang="pl-PL" sz="3800" b="1" i="1" dirty="0" smtClean="0"/>
              <a:t>Groźne kleszcze, zapamiętaj! C</a:t>
            </a:r>
            <a:r>
              <a:rPr lang="pl-PL" sz="3800" b="1" dirty="0" smtClean="0"/>
              <a:t>hroń się przed atakiem kleszczy: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stosuj środki odstraszające,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noś ubrania ochronne,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nie siadaj i nie leż na trawie i pod drzewami,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dokładnie oglądaj ubrania i całą powierzchnię ciała po wyjściu z miejsc, gdzie mogą występować kleszcze.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276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pl-PL" b="1" dirty="0">
                <a:latin typeface="+mn-lt"/>
              </a:rPr>
              <a:t>Bezpiecznie w lesie, na łące, obok domu</a:t>
            </a:r>
            <a:r>
              <a:rPr lang="pl-PL" i="1" dirty="0">
                <a:latin typeface="+mn-lt"/>
              </a:rPr>
              <a:t/>
            </a:r>
            <a:br>
              <a:rPr lang="pl-PL" i="1" dirty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endParaRPr lang="pl-PL" sz="2400" i="1" dirty="0" smtClean="0">
              <a:latin typeface="Arial Unicode MS" pitchFamily="34"/>
            </a:endParaRPr>
          </a:p>
          <a:p>
            <a:pPr lvl="0" algn="ctr">
              <a:lnSpc>
                <a:spcPct val="160000"/>
              </a:lnSpc>
              <a:buNone/>
            </a:pPr>
            <a:r>
              <a:rPr lang="pl-PL" sz="2300" b="1" dirty="0" smtClean="0"/>
              <a:t>Groźna bąblowica</a:t>
            </a:r>
          </a:p>
          <a:p>
            <a:pPr lvl="0">
              <a:lnSpc>
                <a:spcPct val="160000"/>
              </a:lnSpc>
            </a:pPr>
            <a:r>
              <a:rPr lang="pl-PL" sz="2300" dirty="0" smtClean="0"/>
              <a:t>bąblowica jest chorobą, która przenosi się ze zwierząt na ludzi, powodowaną przez larwy tasiemca,</a:t>
            </a:r>
          </a:p>
          <a:p>
            <a:pPr lvl="0">
              <a:lnSpc>
                <a:spcPct val="160000"/>
              </a:lnSpc>
            </a:pPr>
            <a:r>
              <a:rPr lang="pl-PL" sz="2300" dirty="0" smtClean="0"/>
              <a:t>larwy mogą przedostać się do organizmu człowieka zarówno przez bliski kontakt z odchodami zakażonych psów i lisów, przeniesienie jaj do ust za pomocą brudnych rąk, jak i spożycie skażonej jajami żywności lub wody.</a:t>
            </a:r>
          </a:p>
          <a:p>
            <a:pPr lvl="0">
              <a:lnSpc>
                <a:spcPct val="160000"/>
              </a:lnSpc>
            </a:pPr>
            <a:endParaRPr lang="pl-PL" sz="2300" dirty="0" smtClean="0"/>
          </a:p>
          <a:p>
            <a:pPr marL="0" lvl="0" indent="0" algn="ctr">
              <a:lnSpc>
                <a:spcPct val="160000"/>
              </a:lnSpc>
              <a:buNone/>
            </a:pPr>
            <a:r>
              <a:rPr lang="pl-PL" sz="2300" b="1" dirty="0" smtClean="0"/>
              <a:t>Zapamiętaj!</a:t>
            </a:r>
          </a:p>
          <a:p>
            <a:pPr lvl="0">
              <a:lnSpc>
                <a:spcPct val="160000"/>
              </a:lnSpc>
            </a:pPr>
            <a:r>
              <a:rPr lang="pl-PL" sz="2300" dirty="0" smtClean="0"/>
              <a:t>po powrocie z grzybobrania lub leśnej wędrówki, dokładnie myj ręce,</a:t>
            </a:r>
          </a:p>
          <a:p>
            <a:pPr lvl="0">
              <a:lnSpc>
                <a:spcPct val="160000"/>
              </a:lnSpc>
            </a:pPr>
            <a:r>
              <a:rPr lang="pl-PL" sz="2300" dirty="0" smtClean="0"/>
              <a:t>przed zjedzeniem owoców leśnych umyj je pod strumieniem bieżącej, ciepłej wody.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31885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w lesie, na łące, obok domu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70000"/>
              </a:lnSpc>
              <a:buNone/>
            </a:pPr>
            <a:endParaRPr lang="pl-PL" sz="1050" i="1" dirty="0" smtClean="0">
              <a:latin typeface="Arial Unicode MS" pitchFamily="34"/>
            </a:endParaRPr>
          </a:p>
          <a:p>
            <a:pPr lvl="0" algn="ctr">
              <a:lnSpc>
                <a:spcPct val="170000"/>
              </a:lnSpc>
              <a:buNone/>
            </a:pPr>
            <a:r>
              <a:rPr lang="pl-PL" sz="3600" b="1" dirty="0" smtClean="0"/>
              <a:t>Groźny tężec!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tężec jest chorobą zakaźną.</a:t>
            </a:r>
          </a:p>
          <a:p>
            <a:pPr marL="565200" indent="-457200">
              <a:lnSpc>
                <a:spcPct val="170000"/>
              </a:lnSpc>
              <a:buFont typeface="Wingdings" panose="05000000000000000000" pitchFamily="2" charset="2"/>
              <a:buChar char="ü"/>
            </a:pPr>
            <a:endParaRPr lang="pl-PL" dirty="0" smtClean="0">
              <a:latin typeface="Palatino Linotype" pitchFamily="18"/>
            </a:endParaRPr>
          </a:p>
          <a:p>
            <a:pPr marL="108000" indent="0" algn="ctr">
              <a:lnSpc>
                <a:spcPct val="170000"/>
              </a:lnSpc>
              <a:buNone/>
            </a:pPr>
            <a:r>
              <a:rPr lang="pl-PL" sz="3600" b="1" dirty="0" smtClean="0"/>
              <a:t>Zapamiętaj!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do zakażenia może dojść wskutek zranienia przedmiotami zanieczyszczonymi glebą,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zagrożone są osoby, które nigdy nie były szczepione przeciwko tężcowi oraz, te które były szczepione ponad 10 lat temu,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nawet małe rany mogą być groźne, po odkażeniu rany należy się udać </a:t>
            </a:r>
            <a:br>
              <a:rPr lang="pl-PL" dirty="0" smtClean="0">
                <a:latin typeface="Palatino Linotype" pitchFamily="18"/>
              </a:rPr>
            </a:br>
            <a:r>
              <a:rPr lang="pl-PL" dirty="0" smtClean="0">
                <a:latin typeface="Palatino Linotype" pitchFamily="18"/>
              </a:rPr>
              <a:t>do lekarza.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3531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w lesie, na łące, obok domu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endParaRPr lang="pl-PL" sz="3600" dirty="0" smtClean="0"/>
          </a:p>
          <a:p>
            <a:pPr lvl="0" algn="ctr">
              <a:buNone/>
            </a:pPr>
            <a:r>
              <a:rPr lang="pl-PL" sz="3400" b="1" dirty="0" smtClean="0"/>
              <a:t>Niebezpieczne owady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owady nie atakują nie sprowokowane,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użądlenia są groźniejsze dla alergików- w przypadku bólu </a:t>
            </a:r>
            <a:br>
              <a:rPr lang="pl-PL" dirty="0" smtClean="0">
                <a:latin typeface="Palatino Linotype" pitchFamily="18"/>
              </a:rPr>
            </a:br>
            <a:r>
              <a:rPr lang="pl-PL" dirty="0" smtClean="0">
                <a:latin typeface="Palatino Linotype" pitchFamily="18"/>
              </a:rPr>
              <a:t>w miejscu użądlenia, obrzęku, osłabieniu, nudności, dreszczy i duszności należy natychmiast udać się do lekarza,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użądlenia w usta i krtań mogą spowodować uduszenie,</a:t>
            </a:r>
          </a:p>
          <a:p>
            <a:pPr lvl="0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można się chronić przed przykrymi ukąszeniami komarów </a:t>
            </a:r>
            <a:br>
              <a:rPr lang="pl-PL" dirty="0" smtClean="0">
                <a:latin typeface="Palatino Linotype" pitchFamily="18"/>
              </a:rPr>
            </a:br>
            <a:r>
              <a:rPr lang="pl-PL" dirty="0" smtClean="0">
                <a:latin typeface="Palatino Linotype" pitchFamily="18"/>
              </a:rPr>
              <a:t>i meszek stosując repelenty i odpowiednio się ubierając.</a:t>
            </a:r>
          </a:p>
          <a:p>
            <a:pPr lvl="0"/>
            <a:endParaRPr lang="pl-PL" dirty="0" smtClean="0">
              <a:latin typeface="Palatino Linotype" pitchFamily="18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463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w lesie, na łące, obok domu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endParaRPr lang="pl-PL" sz="1200" i="1" dirty="0" smtClean="0">
              <a:latin typeface="Arial Unicode MS" pitchFamily="34"/>
            </a:endParaRPr>
          </a:p>
          <a:p>
            <a:pPr lvl="0" algn="ctr">
              <a:lnSpc>
                <a:spcPct val="170000"/>
              </a:lnSpc>
              <a:buNone/>
            </a:pPr>
            <a:r>
              <a:rPr lang="pl-PL" sz="4400" b="1" dirty="0" smtClean="0"/>
              <a:t>Niebezpieczne gady</a:t>
            </a:r>
            <a:endParaRPr lang="pl-PL" sz="4000" i="1" dirty="0" smtClean="0">
              <a:latin typeface="Palatino Linotype" pitchFamily="18"/>
            </a:endParaRPr>
          </a:p>
          <a:p>
            <a:pPr lvl="0" algn="ctr">
              <a:lnSpc>
                <a:spcPct val="170000"/>
              </a:lnSpc>
              <a:buNone/>
            </a:pPr>
            <a:r>
              <a:rPr lang="pl-PL" dirty="0" smtClean="0">
                <a:latin typeface="Palatino Linotype" pitchFamily="18" charset="0"/>
              </a:rPr>
              <a:t>Żmija zygzakowata jest jedynym gatunkiem węża jadowitego w Polsce:</a:t>
            </a:r>
          </a:p>
          <a:p>
            <a:pPr lvl="0" algn="just"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żmije lubią miejsca suche i nagrzane, takie jak zręby polany łąki;</a:t>
            </a:r>
          </a:p>
          <a:p>
            <a:pPr lvl="0" algn="just"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ukąszenie, to dwa ślady po zębach, po których następuje  ból  i szybko rosnący obrzęk, gorączka, nudności, wymioty, zaburzenia krążenia i drgawki;</a:t>
            </a:r>
          </a:p>
          <a:p>
            <a:pPr lvl="0" algn="just"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natychmiast po odkażeniu rany udaj się do lekarza;</a:t>
            </a:r>
          </a:p>
          <a:p>
            <a:pPr lvl="0" algn="just"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unikaj wykonywania ruchów ukąszoną kończyną.</a:t>
            </a:r>
          </a:p>
          <a:p>
            <a:pPr lvl="0">
              <a:lnSpc>
                <a:spcPct val="170000"/>
              </a:lnSpc>
              <a:buNone/>
            </a:pPr>
            <a:endParaRPr lang="pl-PL" sz="3600" i="1" dirty="0" smtClean="0">
              <a:latin typeface="Palatino Linotype" pitchFamily="18"/>
            </a:endParaRPr>
          </a:p>
          <a:p>
            <a:pPr marL="108000" indent="0" algn="ctr">
              <a:lnSpc>
                <a:spcPct val="170000"/>
              </a:lnSpc>
              <a:buNone/>
            </a:pPr>
            <a:r>
              <a:rPr lang="pl-PL" sz="3600" b="1" dirty="0" smtClean="0"/>
              <a:t>Zapamiętaj: </a:t>
            </a:r>
          </a:p>
          <a:p>
            <a:pPr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do lasu, na łąki, skałki ubieraj zawsze wysokie obuwie;</a:t>
            </a:r>
          </a:p>
          <a:p>
            <a:pPr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patrz pod nogi, nie dotykaj, nie zaczepiaj żmii, pozwól jej uciec;</a:t>
            </a:r>
          </a:p>
          <a:p>
            <a:pPr>
              <a:lnSpc>
                <a:spcPct val="170000"/>
              </a:lnSpc>
            </a:pPr>
            <a:r>
              <a:rPr lang="pl-PL" dirty="0" smtClean="0">
                <a:latin typeface="Palatino Linotype" pitchFamily="18"/>
              </a:rPr>
              <a:t>zawsze uprzednio oglądaj miejsce gdzie chcesz usiąść lub oprzeć się rękami.</a:t>
            </a:r>
          </a:p>
        </p:txBody>
      </p:sp>
    </p:spTree>
    <p:extLst>
      <p:ext uri="{BB962C8B-B14F-4D97-AF65-F5344CB8AC3E}">
        <p14:creationId xmlns:p14="http://schemas.microsoft.com/office/powerpoint/2010/main" val="649253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620688"/>
            <a:ext cx="9684568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sz="4000" b="1" dirty="0">
                <a:latin typeface="+mn-lt"/>
              </a:rPr>
              <a:t>Profilaktyka chorób </a:t>
            </a:r>
            <a:r>
              <a:rPr lang="pl-PL" sz="4000" b="1" dirty="0" smtClean="0">
                <a:latin typeface="+mn-lt"/>
              </a:rPr>
              <a:t>zakaźnych związanych </a:t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>z </a:t>
            </a:r>
            <a:r>
              <a:rPr lang="pl-PL" sz="4000" b="1" dirty="0">
                <a:latin typeface="+mn-lt"/>
              </a:rPr>
              <a:t>wyjazdami zagranicznymi, dobre rady: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r>
              <a:rPr lang="pl-PL" sz="4000" dirty="0">
                <a:latin typeface="Palatino Linotype" pitchFamily="18"/>
              </a:rPr>
              <a:t/>
            </a:r>
            <a:br>
              <a:rPr lang="pl-PL" sz="4000" dirty="0">
                <a:latin typeface="Palatino Linotype" pitchFamily="18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25144"/>
          </a:xfrm>
        </p:spPr>
        <p:txBody>
          <a:bodyPr>
            <a:normAutofit fontScale="55000" lnSpcReduction="20000"/>
          </a:bodyPr>
          <a:lstStyle/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zaplanuj wizytę u lekarza na 6-8 tygodni przed wyjazdem, masz wtedy pewność, że wykonasz wszystkie niezbędne badania i szczepienia;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zawsze podróżuj z podręczną apteczką, która będzie zawierać niezbędne leki i środki opatrunkowe;</a:t>
            </a:r>
          </a:p>
          <a:p>
            <a:pPr lvl="0"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zadbaj o higienę i dietę (zanieczyszczone produkty spożywcze i woda </a:t>
            </a:r>
            <a:br>
              <a:rPr lang="pl-PL" dirty="0" smtClean="0">
                <a:latin typeface="Palatino Linotype" pitchFamily="18"/>
              </a:rPr>
            </a:br>
            <a:r>
              <a:rPr lang="pl-PL" dirty="0" smtClean="0">
                <a:latin typeface="Palatino Linotype" pitchFamily="18"/>
              </a:rPr>
              <a:t>są częstym źródłem zakażenia wirusowym zapaleniem wątroby typu A), zawsze myj i susz ręce przed posiłkiem, pij wyłącznie butelkowaną lub przegotowaną wodę, unikaj kostek lodu, myj i obieraj wszystkie owoce </a:t>
            </a:r>
            <a:br>
              <a:rPr lang="pl-PL" dirty="0" smtClean="0">
                <a:latin typeface="Palatino Linotype" pitchFamily="18"/>
              </a:rPr>
            </a:br>
            <a:r>
              <a:rPr lang="pl-PL" dirty="0" smtClean="0">
                <a:latin typeface="Palatino Linotype" pitchFamily="18"/>
              </a:rPr>
              <a:t>i warzywa, chroń jedzenie przed owadami, unikaj niegotowanego mięsa oraz skorupiaków.</a:t>
            </a:r>
          </a:p>
          <a:p>
            <a:pPr lvl="0">
              <a:buNone/>
            </a:pPr>
            <a:r>
              <a:rPr lang="pl-PL" dirty="0" smtClean="0">
                <a:latin typeface="Palatino Linotype" pitchFamily="18"/>
              </a:rPr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9106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108520" y="692696"/>
            <a:ext cx="9252520" cy="994122"/>
          </a:xfrm>
        </p:spPr>
        <p:txBody>
          <a:bodyPr>
            <a:normAutofit fontScale="90000"/>
          </a:bodyPr>
          <a:lstStyle/>
          <a:p>
            <a:pPr lvl="0"/>
            <a:r>
              <a:rPr lang="pl-PL" sz="4000" b="1" dirty="0">
                <a:latin typeface="+mn-lt"/>
              </a:rPr>
              <a:t>Profilaktyka chorób zakaźnych związanych  </a:t>
            </a:r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>z </a:t>
            </a:r>
            <a:r>
              <a:rPr lang="pl-PL" sz="4000" b="1" dirty="0">
                <a:latin typeface="+mn-lt"/>
              </a:rPr>
              <a:t>wyjazdami zagranicznymi, dobre rady:</a:t>
            </a:r>
            <a:r>
              <a:rPr lang="pl-PL" i="1" dirty="0">
                <a:latin typeface="Arial Unicode MS" pitchFamily="34"/>
              </a:rPr>
              <a:t/>
            </a:r>
            <a:br>
              <a:rPr lang="pl-PL" i="1" dirty="0">
                <a:latin typeface="Arial Unicode MS" pitchFamily="34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pl-PL" dirty="0" smtClean="0">
              <a:latin typeface="Palatino Linotype" pitchFamily="18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100" dirty="0" smtClean="0">
                <a:latin typeface="Palatino Linotype" pitchFamily="18"/>
              </a:rPr>
              <a:t> uważaj na owady, na przykład komary, które  mogą przenosić szereg chorób (np. malarię, żółtą gorączkę), stosuj preparaty odstraszające insekty;</a:t>
            </a:r>
          </a:p>
          <a:p>
            <a:pPr marL="0" lvl="0" indent="0">
              <a:lnSpc>
                <a:spcPct val="150000"/>
              </a:lnSpc>
              <a:buNone/>
            </a:pPr>
            <a:endParaRPr lang="pl-PL" sz="2100" dirty="0" smtClean="0">
              <a:latin typeface="Palatino Linotype" pitchFamily="18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100" dirty="0" smtClean="0">
                <a:latin typeface="Palatino Linotype" pitchFamily="18"/>
              </a:rPr>
              <a:t>korzystaj ze słońca z umiarem, unikaj słońca, gdy jego oddziaływanie jest najsilniejsze, stosuj preparaty ochronne.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080899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000" b="1" dirty="0" smtClean="0">
                <a:latin typeface="+mn-lt"/>
              </a:rPr>
              <a:t/>
            </a:r>
            <a:br>
              <a:rPr lang="pl-PL" sz="4000" b="1" dirty="0" smtClean="0">
                <a:latin typeface="+mn-lt"/>
              </a:rPr>
            </a:br>
            <a:r>
              <a:rPr lang="pl-PL" sz="4000" b="1" dirty="0" smtClean="0">
                <a:latin typeface="+mn-lt"/>
              </a:rPr>
              <a:t>Profilaktyka </a:t>
            </a:r>
            <a:r>
              <a:rPr lang="pl-PL" sz="4000" b="1" dirty="0">
                <a:latin typeface="+mn-lt"/>
              </a:rPr>
              <a:t>chorób zakaźnych związanych z wyjazdami zagranicznymi, ważne!:</a:t>
            </a:r>
            <a:r>
              <a:rPr lang="pl-PL" b="1" i="1" dirty="0">
                <a:latin typeface="Arial Unicode MS" pitchFamily="34"/>
              </a:rPr>
              <a:t/>
            </a:r>
            <a:br>
              <a:rPr lang="pl-PL" b="1" i="1" dirty="0">
                <a:latin typeface="Arial Unicode MS" pitchFamily="34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958011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pl-PL" dirty="0" smtClean="0">
              <a:latin typeface="Palatino Linotype" pitchFamily="18"/>
            </a:endParaRPr>
          </a:p>
          <a:p>
            <a:pPr lvl="0" algn="ctr">
              <a:lnSpc>
                <a:spcPct val="150000"/>
              </a:lnSpc>
              <a:buNone/>
            </a:pPr>
            <a:r>
              <a:rPr lang="pl-PL" sz="1900" dirty="0" smtClean="0"/>
              <a:t>	Jeśli po powrocie z zagranicznej podróży Twoje samopoczucie nie będzie najlepsze, bezzwłocznie udaj się do lekarza i zasięgnij jego porady.</a:t>
            </a:r>
          </a:p>
          <a:p>
            <a:pPr lvl="0" algn="ctr">
              <a:lnSpc>
                <a:spcPct val="150000"/>
              </a:lnSpc>
              <a:buNone/>
            </a:pPr>
            <a:endParaRPr lang="pl-PL" sz="1900" dirty="0" smtClean="0"/>
          </a:p>
          <a:p>
            <a:pPr lvl="0" algn="ctr">
              <a:lnSpc>
                <a:spcPct val="150000"/>
              </a:lnSpc>
              <a:buNone/>
            </a:pPr>
            <a:r>
              <a:rPr lang="pl-PL" sz="1900" dirty="0" smtClean="0"/>
              <a:t>	Szczegółowe informacje związane ze szczepieniami ochronnymi dla osób wyjeżdżających za granicę można uzyskać na stronie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sz="1900" dirty="0" smtClean="0">
                <a:hlinkClick r:id="rId2"/>
              </a:rPr>
              <a:t>http://psse.walbrzych.ibip.wroc.pl/public/</a:t>
            </a:r>
          </a:p>
          <a:p>
            <a:pPr lvl="0" algn="ctr">
              <a:lnSpc>
                <a:spcPct val="150000"/>
              </a:lnSpc>
              <a:buNone/>
            </a:pPr>
            <a:r>
              <a:rPr lang="pl-PL" sz="1900" dirty="0" smtClean="0"/>
              <a:t>w zakładce szczepienia.</a:t>
            </a:r>
          </a:p>
        </p:txBody>
      </p:sp>
    </p:spTree>
    <p:extLst>
      <p:ext uri="{BB962C8B-B14F-4D97-AF65-F5344CB8AC3E}">
        <p14:creationId xmlns:p14="http://schemas.microsoft.com/office/powerpoint/2010/main" val="1081939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latin typeface="+mn-lt"/>
              </a:rPr>
              <a:t>Wakacyjne wyjazdy wiążą się najczęściej ze zmianą stylu życia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4248472"/>
          </a:xfrm>
        </p:spPr>
        <p:txBody>
          <a:bodyPr>
            <a:normAutofit fontScale="77500" lnSpcReduction="20000"/>
          </a:bodyPr>
          <a:lstStyle/>
          <a:p>
            <a:pPr lvl="0" algn="ctr">
              <a:lnSpc>
                <a:spcPct val="150000"/>
              </a:lnSpc>
              <a:buNone/>
            </a:pPr>
            <a:r>
              <a:rPr lang="pl-PL" dirty="0" smtClean="0">
                <a:latin typeface="Palatino Linotype" pitchFamily="18"/>
              </a:rPr>
              <a:t>    </a:t>
            </a:r>
            <a:r>
              <a:rPr lang="pl-PL" dirty="0" smtClean="0"/>
              <a:t>Zmiany dotyczyć mogą przede wszystkim </a:t>
            </a:r>
            <a:r>
              <a:rPr lang="pl-PL" dirty="0" err="1" smtClean="0"/>
              <a:t>zachowań</a:t>
            </a:r>
            <a:r>
              <a:rPr lang="pl-PL" dirty="0"/>
              <a:t> </a:t>
            </a:r>
            <a:r>
              <a:rPr lang="pl-PL" dirty="0" smtClean="0"/>
              <a:t>higienicznych i żywieniowych. </a:t>
            </a:r>
            <a:br>
              <a:rPr lang="pl-PL" dirty="0" smtClean="0"/>
            </a:br>
            <a:endParaRPr lang="pl-PL" dirty="0" smtClean="0"/>
          </a:p>
          <a:p>
            <a:pPr lvl="0" algn="ctr">
              <a:lnSpc>
                <a:spcPct val="150000"/>
              </a:lnSpc>
              <a:buNone/>
            </a:pPr>
            <a:r>
              <a:rPr lang="pl-PL" dirty="0"/>
              <a:t>	</a:t>
            </a:r>
            <a:r>
              <a:rPr lang="pl-PL" dirty="0" smtClean="0"/>
              <a:t>Brak właściwych </a:t>
            </a:r>
            <a:r>
              <a:rPr lang="pl-PL" dirty="0" err="1" smtClean="0"/>
              <a:t>zachowań</a:t>
            </a:r>
            <a:r>
              <a:rPr lang="pl-PL" dirty="0" smtClean="0"/>
              <a:t> zdrowotnych może prowadzić do występowania różnorodnych chorób, których przyczyną jest między innymi niezachowanie zasad higieny osobistej, otoczenia, czy higieny żywienia</a:t>
            </a:r>
            <a:r>
              <a:rPr lang="pl-PL" dirty="0" smtClean="0">
                <a:latin typeface="Palatino Linotype" pitchFamily="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450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7828" y="-6591"/>
            <a:ext cx="8229600" cy="1143000"/>
          </a:xfrm>
        </p:spPr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7828" y="1268760"/>
            <a:ext cx="8229600" cy="4525963"/>
          </a:xfrm>
        </p:spPr>
        <p:txBody>
          <a:bodyPr/>
          <a:lstStyle/>
          <a:p>
            <a:pPr marL="108000" indent="0" algn="ctr">
              <a:buNone/>
            </a:pPr>
            <a:r>
              <a:rPr lang="pl-PL" sz="6000" b="1" i="1" dirty="0" smtClean="0">
                <a:cs typeface="Courier New" panose="02070309020205020404" pitchFamily="49" charset="0"/>
              </a:rPr>
              <a:t>Życzymy udanych </a:t>
            </a:r>
          </a:p>
          <a:p>
            <a:pPr marL="108000" indent="0" algn="ctr">
              <a:buNone/>
            </a:pPr>
            <a:r>
              <a:rPr lang="pl-PL" sz="6000" b="1" i="1" dirty="0" smtClean="0">
                <a:cs typeface="Courier New" panose="02070309020205020404" pitchFamily="49" charset="0"/>
              </a:rPr>
              <a:t>i bezpiecznych wakacji</a:t>
            </a:r>
          </a:p>
          <a:p>
            <a:pPr marL="108000" indent="0" algn="ctr">
              <a:buNone/>
            </a:pPr>
            <a:r>
              <a:rPr lang="pl-PL" sz="6000" b="1" i="1" dirty="0" smtClean="0">
                <a:cs typeface="Courier New" panose="02070309020205020404" pitchFamily="49" charset="0"/>
              </a:rPr>
              <a:t>2015 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981" y="4797152"/>
            <a:ext cx="1819295" cy="159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68239"/>
            <a:ext cx="8229600" cy="1143000"/>
          </a:xfrm>
        </p:spPr>
        <p:txBody>
          <a:bodyPr/>
          <a:lstStyle/>
          <a:p>
            <a:r>
              <a:rPr lang="pl-PL" b="1" dirty="0" smtClean="0">
                <a:latin typeface="+mn-lt"/>
              </a:rPr>
              <a:t>BIEGUNKI PODRÓŻNE</a:t>
            </a:r>
            <a:endParaRPr lang="pl-PL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fontScale="77500" lnSpcReduction="20000"/>
          </a:bodyPr>
          <a:lstStyle/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    Konsumpcja potraw wyprodukowanych w innych warunkach          i zawierających odmienną florę bakteryjną od tej, z którą się stykamy w domu rodzinnym, może wywołać zmianę samopoczucia a nawet objawy chorobowe nazywane „biegunkami podróżnymi</a:t>
            </a:r>
            <a:r>
              <a:rPr lang="pl-PL" smtClean="0"/>
              <a:t>”. </a:t>
            </a:r>
            <a:endParaRPr lang="pl-PL" dirty="0"/>
          </a:p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	Objawy: wzdęcia, biegunki, przelewanie </a:t>
            </a:r>
            <a:br>
              <a:rPr lang="pl-PL" dirty="0" smtClean="0"/>
            </a:br>
            <a:r>
              <a:rPr lang="pl-PL" dirty="0" smtClean="0"/>
              <a:t>w jelitach i sporadycznie inne cięższe objawy ze strony przewodu pokarmowego.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308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>
            <a:normAutofit/>
          </a:bodyPr>
          <a:lstStyle/>
          <a:p>
            <a:pPr lvl="0" algn="ctr">
              <a:lnSpc>
                <a:spcPct val="150000"/>
              </a:lnSpc>
              <a:buNone/>
            </a:pPr>
            <a:r>
              <a:rPr lang="pl-PL" dirty="0" smtClean="0"/>
              <a:t>Zakażenia bakteryjne przewodu pokarmowego nie zawsze przebiegają pod postacią łagodnych biegunek, czasami są to zatrucia pokarmowe </a:t>
            </a:r>
            <a:br>
              <a:rPr lang="pl-PL" dirty="0" smtClean="0"/>
            </a:br>
            <a:r>
              <a:rPr lang="pl-PL" dirty="0" smtClean="0"/>
              <a:t>o ciężkim przebiegu. </a:t>
            </a:r>
          </a:p>
          <a:p>
            <a:pPr lvl="0">
              <a:buNone/>
            </a:pPr>
            <a:endParaRPr lang="pl-PL" dirty="0" smtClean="0">
              <a:latin typeface="Palatino Linotype" pitchFamily="18"/>
            </a:endParaRPr>
          </a:p>
          <a:p>
            <a:pPr lvl="0">
              <a:buNone/>
            </a:pPr>
            <a:r>
              <a:rPr lang="pl-PL" dirty="0" smtClean="0">
                <a:latin typeface="Palatino Linotype" pitchFamily="18"/>
              </a:rPr>
              <a:t>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47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l-PL" sz="4900" b="1" dirty="0" smtClean="0">
                <a:latin typeface="+mn-lt"/>
              </a:rPr>
              <a:t>Do zatruć dochodzi </a:t>
            </a:r>
            <a:br>
              <a:rPr lang="pl-PL" sz="4900" b="1" dirty="0" smtClean="0">
                <a:latin typeface="+mn-lt"/>
              </a:rPr>
            </a:br>
            <a:r>
              <a:rPr lang="pl-PL" sz="4900" b="1" dirty="0" smtClean="0">
                <a:latin typeface="+mn-lt"/>
              </a:rPr>
              <a:t>w konsekwencji:</a:t>
            </a:r>
            <a:r>
              <a:rPr lang="pl-PL" dirty="0" smtClean="0">
                <a:latin typeface="Palatino Linotype" pitchFamily="18"/>
              </a:rPr>
              <a:t/>
            </a:r>
            <a:br>
              <a:rPr lang="pl-PL" dirty="0" smtClean="0">
                <a:latin typeface="Palatino Linotype" pitchFamily="18"/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spożycia zakażonej żywności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wypicia zakażonych napojów </a:t>
            </a:r>
            <a:endParaRPr lang="pl-PL" dirty="0">
              <a:latin typeface="Palatino Linotype" pitchFamily="18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pl-PL" dirty="0" smtClean="0">
                <a:latin typeface="Palatino Linotype" pitchFamily="18"/>
              </a:rPr>
              <a:t>spożywania posiłków na skażonych naczyniach lub zakażonymi rękami. </a:t>
            </a:r>
          </a:p>
          <a:p>
            <a:pPr lvl="0">
              <a:lnSpc>
                <a:spcPct val="160000"/>
              </a:lnSpc>
              <a:buNone/>
            </a:pPr>
            <a:r>
              <a:rPr lang="pl-PL" dirty="0" smtClean="0">
                <a:latin typeface="Palatino Linotype" pitchFamily="18"/>
              </a:rPr>
              <a:t>      </a:t>
            </a:r>
          </a:p>
          <a:p>
            <a:pPr lvl="0" algn="ctr">
              <a:lnSpc>
                <a:spcPct val="160000"/>
              </a:lnSpc>
              <a:buNone/>
            </a:pPr>
            <a:r>
              <a:rPr lang="pl-PL" dirty="0" smtClean="0">
                <a:latin typeface="Palatino Linotype" pitchFamily="18"/>
              </a:rPr>
              <a:t>    Często do zatruć pokarmowych może dojść po zakupie żywności lub jej spożyciu w lokalach o niskim standardzie sanitarno-higienicznym.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544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pl-PL" b="1" dirty="0" smtClean="0">
                <a:latin typeface="+mn-lt"/>
              </a:rPr>
              <a:t>10 zasad bezpiecznych wakacji:</a:t>
            </a:r>
            <a:r>
              <a:rPr lang="pl-PL" b="1" i="1" u="sng" dirty="0" smtClean="0">
                <a:latin typeface="+mn-lt"/>
              </a:rPr>
              <a:t/>
            </a:r>
            <a:br>
              <a:rPr lang="pl-PL" b="1" i="1" u="sng" dirty="0" smtClean="0">
                <a:latin typeface="+mn-lt"/>
              </a:rPr>
            </a:br>
            <a:endParaRPr lang="pl-PL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40000" lnSpcReduction="20000"/>
          </a:bodyPr>
          <a:lstStyle/>
          <a:p>
            <a:pPr marL="0" lvl="0" indent="0">
              <a:lnSpc>
                <a:spcPct val="170000"/>
              </a:lnSpc>
              <a:buNone/>
            </a:pPr>
            <a:r>
              <a:rPr lang="pl-PL" sz="4000" dirty="0" smtClean="0">
                <a:latin typeface="Palatino Linotype" pitchFamily="18"/>
              </a:rPr>
              <a:t>1</a:t>
            </a:r>
            <a:r>
              <a:rPr lang="pl-PL" dirty="0" smtClean="0">
                <a:latin typeface="Palatino Linotype" pitchFamily="18"/>
              </a:rPr>
              <a:t>. </a:t>
            </a:r>
            <a:r>
              <a:rPr lang="pl-PL" sz="4000" dirty="0" smtClean="0"/>
              <a:t>Dokładnie myj ręce mydłem pod bieżącą wodą przed posiłkami, a już bezwzględnie po każdym skorzystaniu z toalety.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pl-PL" sz="4000" dirty="0" smtClean="0"/>
              <a:t>2. Dbaj o higienę osobistą. Unikaj używania wspólnie z innymi osobami ręcznika, grzebienia </a:t>
            </a:r>
            <a:br>
              <a:rPr lang="pl-PL" sz="4000" dirty="0" smtClean="0"/>
            </a:br>
            <a:r>
              <a:rPr lang="pl-PL" sz="4000" dirty="0" smtClean="0"/>
              <a:t>i przyborów toaletowych.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pl-PL" sz="4000" dirty="0" smtClean="0"/>
              <a:t>3. Starannie myj owoce i warzywa przed jedzeniem, najlepiej pod bieżącym strumieniem wody. Pamiętaj o zabezpieczeniu żywności przed muchami.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pl-PL" sz="4000" dirty="0" smtClean="0"/>
              <a:t>4. Unikaj kupowania lodów i ciastek pochodzących od nieznanych wytwórców i przygodnych sprzedawców.</a:t>
            </a:r>
          </a:p>
          <a:p>
            <a:pPr marL="0" lvl="0" indent="0">
              <a:lnSpc>
                <a:spcPct val="170000"/>
              </a:lnSpc>
              <a:buNone/>
            </a:pPr>
            <a:r>
              <a:rPr lang="pl-PL" sz="4000" dirty="0" smtClean="0"/>
              <a:t>5. Nie przechowuj poza lodówką środków spożywczych łatwo ulegających zepsuciu (ciastek </a:t>
            </a:r>
            <a:br>
              <a:rPr lang="pl-PL" sz="4000" dirty="0" smtClean="0"/>
            </a:br>
            <a:r>
              <a:rPr lang="pl-PL" sz="4000" dirty="0" smtClean="0"/>
              <a:t>z kremem, jogurtów, kefirów, serków, wędlin) – może spowodować to wystąpienie zatrucia pokarmowego. Nie przygotowuj potraw, jeśli masz zaburzenia jelitowe</a:t>
            </a:r>
            <a:r>
              <a:rPr lang="pl-PL" dirty="0" smtClean="0">
                <a:latin typeface="Palatino Linotype" pitchFamily="18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541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8229600" cy="1143000"/>
          </a:xfrm>
        </p:spPr>
        <p:txBody>
          <a:bodyPr/>
          <a:lstStyle/>
          <a:p>
            <a:r>
              <a:rPr lang="pl-PL" b="1" dirty="0" smtClean="0">
                <a:latin typeface="+mn-lt"/>
              </a:rPr>
              <a:t>10 zasad bezpiecznych wakacji</a:t>
            </a:r>
            <a:r>
              <a:rPr lang="pl-PL" dirty="0" smtClean="0">
                <a:latin typeface="+mn-lt"/>
              </a:rPr>
              <a:t>: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60000"/>
              </a:lnSpc>
              <a:buNone/>
            </a:pPr>
            <a:r>
              <a:rPr lang="pl-PL" sz="2300" dirty="0" smtClean="0"/>
              <a:t>6.  Nie spożywaj żywności z objawami nieświeżości lub  zepsucia (zmieniony zapach, barwa, konsystencja, itp.).</a:t>
            </a:r>
          </a:p>
          <a:p>
            <a:pPr marL="0" lvl="0" indent="0">
              <a:lnSpc>
                <a:spcPct val="160000"/>
              </a:lnSpc>
              <a:buNone/>
            </a:pPr>
            <a:r>
              <a:rPr lang="pl-PL" sz="2300" dirty="0" smtClean="0"/>
              <a:t>7. Pij tylko wodę przegotowaną lub butelkowaną.</a:t>
            </a:r>
          </a:p>
          <a:p>
            <a:pPr marL="0" lvl="0" indent="0">
              <a:lnSpc>
                <a:spcPct val="160000"/>
              </a:lnSpc>
              <a:buNone/>
            </a:pPr>
            <a:r>
              <a:rPr lang="pl-PL" sz="2300" dirty="0" smtClean="0"/>
              <a:t>8. Korzystaj tylko z kąpielisk odpowiednio zorganizowanych i zawsze pod opieką dorosłych. Mimo że umiesz pływać, nie przeceniaj swoich możliwości. Zachowaj umiar w przebywaniu na słońcu – noś nakrycie głowy, okulary przeciwsłoneczne, stosuj kremy z filtrami ochronnymi.</a:t>
            </a:r>
          </a:p>
          <a:p>
            <a:pPr marL="0" lvl="0" indent="0">
              <a:lnSpc>
                <a:spcPct val="160000"/>
              </a:lnSpc>
              <a:buNone/>
            </a:pPr>
            <a:r>
              <a:rPr lang="pl-PL" sz="2300" dirty="0" smtClean="0"/>
              <a:t>9. Noś odpowiednią odzież w lesie, zakrywającą jak najwięcej części ciała. Po wizycie </a:t>
            </a:r>
          </a:p>
          <a:p>
            <a:pPr marL="0" lvl="0" indent="0">
              <a:lnSpc>
                <a:spcPct val="160000"/>
              </a:lnSpc>
              <a:buNone/>
            </a:pPr>
            <a:r>
              <a:rPr lang="pl-PL" sz="2300" dirty="0" smtClean="0"/>
              <a:t>w lesie obejrzyj całe ciało. Jeśli zauważysz kleszcza, zwróć się o pomoc w jego usunięciu.</a:t>
            </a:r>
          </a:p>
          <a:p>
            <a:pPr marL="0" lvl="0" indent="0">
              <a:lnSpc>
                <a:spcPct val="160000"/>
              </a:lnSpc>
              <a:buNone/>
            </a:pPr>
            <a:r>
              <a:rPr lang="pl-PL" sz="2300" dirty="0" smtClean="0"/>
              <a:t>10. W przypadku wystąpienia niepokojących objawów zasięgnij porady lekarza.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7635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pPr lvl="0"/>
            <a:r>
              <a:rPr lang="pl-PL" b="1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Bezpiecznie w podróży</a:t>
            </a:r>
            <a:r>
              <a:rPr lang="pl-P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pl-PL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pl-PL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70000"/>
              </a:lnSpc>
              <a:buNone/>
            </a:pPr>
            <a:r>
              <a:rPr lang="pl-PL" sz="6400" dirty="0" smtClean="0"/>
              <a:t>Wyjazd na wakacje to przyjemne i ekscytujące wydarzenie. W podróży należy przestrzegać kilku zasad, przede wszystkim znać numery alarmowe: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6400" dirty="0" smtClean="0"/>
              <a:t>112 centrum powiadamiania ratunkowego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6400" dirty="0" smtClean="0"/>
              <a:t>997 policja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6400" dirty="0" smtClean="0"/>
              <a:t>998 straż pożarna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ü"/>
            </a:pPr>
            <a:r>
              <a:rPr lang="pl-PL" sz="6400" dirty="0" smtClean="0"/>
              <a:t>999 pogotowie ratunkowe</a:t>
            </a:r>
          </a:p>
          <a:p>
            <a:pPr lvl="0">
              <a:lnSpc>
                <a:spcPct val="170000"/>
              </a:lnSpc>
              <a:buNone/>
            </a:pPr>
            <a:endParaRPr lang="pl-PL" sz="6400" dirty="0" smtClean="0"/>
          </a:p>
          <a:p>
            <a:pPr lvl="0">
              <a:lnSpc>
                <a:spcPct val="170000"/>
              </a:lnSpc>
              <a:buNone/>
            </a:pPr>
            <a:r>
              <a:rPr lang="pl-PL" sz="7200" dirty="0"/>
              <a:t>K</a:t>
            </a:r>
            <a:r>
              <a:rPr lang="pl-PL" sz="7200" dirty="0" smtClean="0"/>
              <a:t>ontakt ICE</a:t>
            </a:r>
            <a:r>
              <a:rPr lang="pl-PL" sz="6400" dirty="0" smtClean="0"/>
              <a:t> w książce adresowej telefonu. (Skrót ICE w telefonie jest ogólnoświatowym symbolem ratującym życie). Powinieneś pod nim zapisać numer telefonu osoby, którą należy powiadomić w razie wypadku. Tak zapisany kontakt pozwala ratownikom na zadzwonienie pod wskazany numer i uzyskanie ważnych informacji o poszkodowanej osobie, takich jak grupa krwi, przyjmowane leki itp. </a:t>
            </a:r>
          </a:p>
          <a:p>
            <a:pPr lvl="0">
              <a:buNone/>
            </a:pPr>
            <a:endParaRPr lang="pl-PL" sz="6400" dirty="0" smtClean="0"/>
          </a:p>
          <a:p>
            <a:pPr lvl="0">
              <a:buNone/>
            </a:pPr>
            <a:r>
              <a:rPr lang="pl-PL" sz="6400" dirty="0" err="1" smtClean="0"/>
              <a:t>źródło:bw.org.pl</a:t>
            </a:r>
            <a:endParaRPr lang="pl-PL" sz="64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8601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sz="4900" b="1" dirty="0">
                <a:latin typeface="+mn-lt"/>
              </a:rPr>
              <a:t>Bezpiecznie wakacje</a:t>
            </a:r>
            <a:r>
              <a:rPr lang="pl-PL" b="1" dirty="0">
                <a:latin typeface="Arial Unicode MS" pitchFamily="34"/>
              </a:rPr>
              <a:t/>
            </a:r>
            <a:br>
              <a:rPr lang="pl-PL" b="1" dirty="0">
                <a:latin typeface="Arial Unicode MS" pitchFamily="34"/>
              </a:rPr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40000" lnSpcReduction="20000"/>
          </a:bodyPr>
          <a:lstStyle/>
          <a:p>
            <a:pPr lvl="0">
              <a:lnSpc>
                <a:spcPct val="170000"/>
              </a:lnSpc>
              <a:buNone/>
            </a:pPr>
            <a:endParaRPr lang="pl-PL" sz="3600" dirty="0" smtClean="0"/>
          </a:p>
          <a:p>
            <a:pPr lvl="0">
              <a:lnSpc>
                <a:spcPct val="170000"/>
              </a:lnSpc>
              <a:buNone/>
            </a:pPr>
            <a:r>
              <a:rPr lang="pl-PL" dirty="0" smtClean="0"/>
              <a:t>	</a:t>
            </a:r>
            <a:r>
              <a:rPr lang="pl-PL" sz="4300" dirty="0" smtClean="0"/>
              <a:t>Dorośli znów prawią kazania, że alkohol i papierosy nie są dla młodzieży? </a:t>
            </a:r>
            <a:br>
              <a:rPr lang="pl-PL" sz="4300" dirty="0" smtClean="0"/>
            </a:br>
            <a:r>
              <a:rPr lang="pl-PL" sz="4300" b="1" dirty="0" smtClean="0"/>
              <a:t>Uwierz</a:t>
            </a:r>
            <a:r>
              <a:rPr lang="pl-PL" sz="4300" dirty="0" smtClean="0"/>
              <a:t> - używki naprawdę nie są dla ciebie, no chyba, że chcesz się zatruć. Nawet dorośli powinni ich unikać. Gdy ktoś cię częstuje, zawsze możesz powiedzieć "nie". </a:t>
            </a:r>
            <a:br>
              <a:rPr lang="pl-PL" sz="4300" dirty="0" smtClean="0"/>
            </a:br>
            <a:r>
              <a:rPr lang="pl-PL" sz="4300" dirty="0" smtClean="0"/>
              <a:t>W odmowie nie ma niczego wstydliwego - w ten sposób dbasz o swoje bezpieczeństwo. </a:t>
            </a:r>
          </a:p>
          <a:p>
            <a:pPr lvl="0">
              <a:lnSpc>
                <a:spcPct val="170000"/>
              </a:lnSpc>
              <a:buNone/>
            </a:pPr>
            <a:endParaRPr lang="pl-PL" sz="4300" dirty="0"/>
          </a:p>
          <a:p>
            <a:pPr lvl="0">
              <a:lnSpc>
                <a:spcPct val="170000"/>
              </a:lnSpc>
              <a:buNone/>
            </a:pPr>
            <a:r>
              <a:rPr lang="pl-PL" sz="4300" dirty="0" smtClean="0"/>
              <a:t>	Słowa "nie” i „ dziękuję" przydadzą ci się również, gdy ktoś nieznajomy oferuje słodycze lub zaprasza w nieznane miejsca. Skoro kogoś nie znasz, nie możesz mu przecież zaufać - skąd wiesz, że słodycze to nie narkotyki, albo nowo poznana osoba nie chce zrobić ci krzywdy?</a:t>
            </a:r>
          </a:p>
          <a:p>
            <a:pPr lvl="0">
              <a:lnSpc>
                <a:spcPct val="170000"/>
              </a:lnSpc>
              <a:buNone/>
            </a:pPr>
            <a:r>
              <a:rPr lang="pl-PL" sz="4300" dirty="0" smtClean="0"/>
              <a:t>	</a:t>
            </a:r>
            <a:endParaRPr lang="pl-PL" sz="4300" dirty="0"/>
          </a:p>
          <a:p>
            <a:pPr lvl="0">
              <a:lnSpc>
                <a:spcPct val="170000"/>
              </a:lnSpc>
              <a:buNone/>
            </a:pPr>
            <a:r>
              <a:rPr lang="pl-PL" sz="4300" dirty="0" smtClean="0"/>
              <a:t>	</a:t>
            </a:r>
            <a:r>
              <a:rPr lang="pl-PL" sz="4300" dirty="0" err="1" smtClean="0"/>
              <a:t>źródło:www.bw.org.pl</a:t>
            </a:r>
            <a:endParaRPr lang="pl-PL" sz="4300" dirty="0" smtClean="0"/>
          </a:p>
        </p:txBody>
      </p:sp>
    </p:spTree>
    <p:extLst>
      <p:ext uri="{BB962C8B-B14F-4D97-AF65-F5344CB8AC3E}">
        <p14:creationId xmlns:p14="http://schemas.microsoft.com/office/powerpoint/2010/main" val="109457168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986</Words>
  <Application>Microsoft Office PowerPoint</Application>
  <PresentationFormat>Pokaz na ekranie (4:3)</PresentationFormat>
  <Paragraphs>135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ABC  UDANYCH WAKACJI</vt:lpstr>
      <vt:lpstr>Wakacyjne wyjazdy wiążą się najczęściej ze zmianą stylu życia</vt:lpstr>
      <vt:lpstr>BIEGUNKI PODRÓŻNE</vt:lpstr>
      <vt:lpstr>Prezentacja programu PowerPoint</vt:lpstr>
      <vt:lpstr>Do zatruć dochodzi  w konsekwencji: </vt:lpstr>
      <vt:lpstr>10 zasad bezpiecznych wakacji: </vt:lpstr>
      <vt:lpstr>10 zasad bezpiecznych wakacji:</vt:lpstr>
      <vt:lpstr>Bezpiecznie w podróży </vt:lpstr>
      <vt:lpstr>Bezpiecznie wakacje </vt:lpstr>
      <vt:lpstr>Bezpiecznie w górach </vt:lpstr>
      <vt:lpstr>Bezpiecznie nad  wodą  </vt:lpstr>
      <vt:lpstr>Bezpiecznie w lesie, na łące, obok domu </vt:lpstr>
      <vt:lpstr>Bezpiecznie w lesie, na łące, obok domu </vt:lpstr>
      <vt:lpstr>Bezpiecznie w lesie, na łące, obok domu </vt:lpstr>
      <vt:lpstr>Bezpiecznie w lesie, na łące, obok domu </vt:lpstr>
      <vt:lpstr>Bezpiecznie w lesie, na łące, obok domu </vt:lpstr>
      <vt:lpstr>Profilaktyka chorób zakaźnych związanych  z wyjazdami zagranicznymi, dobre rady:  </vt:lpstr>
      <vt:lpstr>Profilaktyka chorób zakaźnych związanych   z wyjazdami zagranicznymi, dobre rady: </vt:lpstr>
      <vt:lpstr> Profilaktyka chorób zakaźnych związanych z wyjazdami zagranicznymi, ważne!: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UDANYCH WAKACJI</dc:title>
  <dc:creator>Kamila Baran</dc:creator>
  <cp:lastModifiedBy>Kamila Baran</cp:lastModifiedBy>
  <cp:revision>22</cp:revision>
  <dcterms:created xsi:type="dcterms:W3CDTF">2015-06-09T11:14:22Z</dcterms:created>
  <dcterms:modified xsi:type="dcterms:W3CDTF">2015-06-11T08:48:14Z</dcterms:modified>
</cp:coreProperties>
</file>