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70" r:id="rId4"/>
    <p:sldId id="264" r:id="rId5"/>
    <p:sldId id="257" r:id="rId6"/>
    <p:sldId id="265" r:id="rId7"/>
    <p:sldId id="259" r:id="rId8"/>
    <p:sldId id="258" r:id="rId9"/>
    <p:sldId id="261" r:id="rId10"/>
    <p:sldId id="267" r:id="rId11"/>
    <p:sldId id="268" r:id="rId12"/>
    <p:sldId id="260" r:id="rId13"/>
    <p:sldId id="269" r:id="rId14"/>
    <p:sldId id="266" r:id="rId15"/>
    <p:sldId id="263" r:id="rId16"/>
    <p:sldId id="271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7A853F-93E1-5BE3-BF62-FA92CADFDB84}" v="7" dt="2025-12-10T18:33:43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98AA868-8872-43E4-8C98-D34DABD1FD38}" type="datetimeFigureOut">
              <a:rPr lang="pl-PL" smtClean="0"/>
              <a:pPr/>
              <a:t>10.12.2025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Tłum kolorowych, różnorodnych papierowych ludzi wiwatujących jednogłośnie. Podobne zdjęcia publiczności:">
            <a:extLst>
              <a:ext uri="{FF2B5EF4-FFF2-40B4-BE49-F238E27FC236}">
                <a16:creationId xmlns:a16="http://schemas.microsoft.com/office/drawing/2014/main" id="{6F72F308-41BD-C868-60F1-2A64B2C6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55" y="1080811"/>
            <a:ext cx="6058040" cy="498350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50435" y="437667"/>
            <a:ext cx="9144000" cy="1288429"/>
          </a:xfrm>
        </p:spPr>
        <p:txBody>
          <a:bodyPr/>
          <a:lstStyle/>
          <a:p>
            <a:r>
              <a:rPr lang="pl-PL"/>
              <a:t>Szkolne Koło Wolontariatu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513444" y="2827520"/>
            <a:ext cx="5150678" cy="11997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63500"/>
            <a:r>
              <a:rPr lang="pl-PL"/>
              <a:t>w Szkole Podstawowej </a:t>
            </a:r>
            <a:br>
              <a:rPr lang="pl-PL">
                <a:cs typeface="Lucida Sans Unicode"/>
              </a:rPr>
            </a:br>
            <a:r>
              <a:rPr lang="pl-PL"/>
              <a:t>im. Jana Pawła II w </a:t>
            </a:r>
            <a:r>
              <a:rPr lang="pl-PL" err="1"/>
              <a:t>Połoskach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5E0BD1A-91F4-9CCE-C886-55E5011E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10553700" cy="1336985"/>
          </a:xfr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pl-PL" sz="4000">
                <a:solidFill>
                  <a:schemeClr val="accent3"/>
                </a:solidFill>
              </a:rPr>
              <a:t>Charytatywna zbiórka książek</a:t>
            </a:r>
          </a:p>
        </p:txBody>
      </p:sp>
      <p:pic>
        <p:nvPicPr>
          <p:cNvPr id="6" name="Obraz 5" descr="Obraz zawierający tekst, komputer, zrzut ekranu, oprogramowanie&#10;&#10;Zawartość wygenerowana przez AI może być niepoprawna.">
            <a:extLst>
              <a:ext uri="{FF2B5EF4-FFF2-40B4-BE49-F238E27FC236}">
                <a16:creationId xmlns:a16="http://schemas.microsoft.com/office/drawing/2014/main" id="{3C823531-173F-EA10-A931-1AE8A07244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80" r="-3" b="22207"/>
          <a:stretch>
            <a:fillRect/>
          </a:stretch>
        </p:blipFill>
        <p:spPr>
          <a:xfrm>
            <a:off x="20" y="-244919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4" name="Symbol zastępczy zawartości 3" descr="Obraz zawierający tekst, zrzut ekranu, logo, Czcionka&#10;&#10;Zawartość wygenerowana przez AI może być niepoprawna.">
            <a:extLst>
              <a:ext uri="{FF2B5EF4-FFF2-40B4-BE49-F238E27FC236}">
                <a16:creationId xmlns:a16="http://schemas.microsoft.com/office/drawing/2014/main" id="{27EC3CFF-D83C-3ECD-2159-238B3049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1" r="3" b="24726"/>
          <a:stretch>
            <a:fillRect/>
          </a:stretch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5" name="Obraz 4" descr="Obraz zawierający tekst, zrzut ekranu, Czcionka, logo&#10;&#10;Zawartość wygenerowana przez AI może być niepoprawna.">
            <a:extLst>
              <a:ext uri="{FF2B5EF4-FFF2-40B4-BE49-F238E27FC236}">
                <a16:creationId xmlns:a16="http://schemas.microsoft.com/office/drawing/2014/main" id="{E059B9FA-6F38-30E0-0D3E-87A0BEE5AE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55" r="6497" b="3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Grafika 2" descr="Książki z wypełnieniem pełnym">
            <a:extLst>
              <a:ext uri="{FF2B5EF4-FFF2-40B4-BE49-F238E27FC236}">
                <a16:creationId xmlns:a16="http://schemas.microsoft.com/office/drawing/2014/main" id="{D36F6895-7BBF-A2BB-B7AC-8E6942BBE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6979" y="4454979"/>
            <a:ext cx="2084614" cy="21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06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CCA60E49-941E-A4DD-B5BC-94B986D74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8739" y="248858"/>
            <a:ext cx="3352800" cy="22669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61930E8-F2E8-7E4F-5396-65E4BD74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pl-PL">
                <a:solidFill>
                  <a:schemeClr val="accent5">
                    <a:lumMod val="60000"/>
                    <a:lumOff val="40000"/>
                  </a:schemeClr>
                </a:solidFill>
              </a:rPr>
              <a:t>Lokalne zbiórki pomocowe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9025" y="2820497"/>
            <a:ext cx="5603875" cy="365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6975" y="1470025"/>
            <a:ext cx="314325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1424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ED93CF-0299-292B-F609-2253B0BF33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1F16B28-54CB-78C2-412E-8EB85FB114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Obraz zawierający pudełko, Kubeł na śmieci, ściana, pojemnik&#10;&#10;Zawartość wygenerowana przez AI może być niepoprawna.">
            <a:extLst>
              <a:ext uri="{FF2B5EF4-FFF2-40B4-BE49-F238E27FC236}">
                <a16:creationId xmlns:a16="http://schemas.microsoft.com/office/drawing/2014/main" id="{E9411F40-7DCE-13D2-6CAC-9DB02CEA9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5200"/>
            <a:ext cx="5686425" cy="3352800"/>
          </a:xfrm>
          <a:prstGeom prst="rect">
            <a:avLst/>
          </a:prstGeom>
        </p:spPr>
      </p:pic>
      <p:pic>
        <p:nvPicPr>
          <p:cNvPr id="5" name="Obraz 4" descr="Obraz zawierający tekst, kreskówka, ilustracja, design&#10;&#10;Zawartość wygenerowana przez AI może być niepoprawna.">
            <a:extLst>
              <a:ext uri="{FF2B5EF4-FFF2-40B4-BE49-F238E27FC236}">
                <a16:creationId xmlns:a16="http://schemas.microsoft.com/office/drawing/2014/main" id="{BF6D00D3-3673-8041-69DC-84A6BF748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797" y="357808"/>
            <a:ext cx="3711203" cy="4329045"/>
          </a:xfrm>
          <a:prstGeom prst="rect">
            <a:avLst/>
          </a:prstGeom>
        </p:spPr>
      </p:pic>
      <p:pic>
        <p:nvPicPr>
          <p:cNvPr id="7" name="Obraz 6" descr="Obraz zawierający tekst, logo, Czcionka, zrzut ekranu&#10;&#10;Zawartość wygenerowana przez AI może być niepoprawna.">
            <a:extLst>
              <a:ext uri="{FF2B5EF4-FFF2-40B4-BE49-F238E27FC236}">
                <a16:creationId xmlns:a16="http://schemas.microsoft.com/office/drawing/2014/main" id="{24E3C80E-DA6A-16C3-6719-440B5E57B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31" y="650728"/>
            <a:ext cx="5457825" cy="2924175"/>
          </a:xfrm>
          <a:prstGeom prst="rect">
            <a:avLst/>
          </a:prstGeom>
        </p:spPr>
      </p:pic>
      <p:pic>
        <p:nvPicPr>
          <p:cNvPr id="8" name="Obraz 7" descr="Obraz zawierający ubrania, Ludzka twarz, osoba, ściana&#10;&#10;Zawartość wygenerowana przez AI może być niepoprawna.">
            <a:extLst>
              <a:ext uri="{FF2B5EF4-FFF2-40B4-BE49-F238E27FC236}">
                <a16:creationId xmlns:a16="http://schemas.microsoft.com/office/drawing/2014/main" id="{2EFB0133-3FB3-BF49-36A1-44659910F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253" y="3764722"/>
            <a:ext cx="6030016" cy="267473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2FE1077-7C21-B4BA-FD3F-EA4BB168E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792" y="0"/>
            <a:ext cx="2599911" cy="4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9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0839" y="2105025"/>
            <a:ext cx="2945521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9150" y="7064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l-PL"/>
              <a:t>Akcja sprzedaży kalendarzyków na rzecz osób niewidomych i niepełnosprawnych</a:t>
            </a:r>
            <a:br>
              <a:rPr lang="pl-PL"/>
            </a:br>
            <a:r>
              <a:rPr lang="pl-PL"/>
              <a:t> ”POMÓŻ I TY”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500188"/>
            <a:ext cx="37719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0050" y="2412999"/>
            <a:ext cx="390643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tekst, logo, symbol, kreskówka&#10;&#10;Zawartość wygenerowana przez AI może być niepoprawna.">
            <a:extLst>
              <a:ext uri="{FF2B5EF4-FFF2-40B4-BE49-F238E27FC236}">
                <a16:creationId xmlns:a16="http://schemas.microsoft.com/office/drawing/2014/main" id="{3E0D663C-ECD0-BDB3-782D-2AA6F8ED0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936" y="368300"/>
            <a:ext cx="5902145" cy="355620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53C4BDE-0245-02F3-45BA-27B1CC4F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026B91-202A-7EF6-F0C1-6799E83AC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590" y="3074090"/>
            <a:ext cx="6789256" cy="3768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C71BDFB-3FD1-ACB3-A505-7E3B4800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01" y="3972270"/>
            <a:ext cx="4711286" cy="26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1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945875-599C-0C86-C94C-598E3DB8B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00" y="0"/>
            <a:ext cx="6591300" cy="2120900"/>
          </a:xfrm>
        </p:spPr>
        <p:txBody>
          <a:bodyPr vert="horz" lIns="91440" tIns="45720" rIns="91440" bIns="45720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pl-PL">
                <a:solidFill>
                  <a:srgbClr val="00B0F0"/>
                </a:solidFill>
              </a:rPr>
              <a:t>Charytatywny bieg </a:t>
            </a:r>
            <a:br>
              <a:rPr lang="pl-PL">
                <a:solidFill>
                  <a:srgbClr val="00B0F0"/>
                </a:solidFill>
              </a:rPr>
            </a:br>
            <a:r>
              <a:rPr lang="pl-PL">
                <a:solidFill>
                  <a:srgbClr val="00B0F0"/>
                </a:solidFill>
              </a:rPr>
              <a:t>w piżamach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19CA3A-C801-80AB-E5AA-C6C3F8F6C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5775841E-BECE-2EDC-1143-B2411B1191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" t="30657" r="20" b="39794"/>
          <a:stretch>
            <a:fillRect/>
          </a:stretch>
        </p:blipFill>
        <p:spPr>
          <a:xfrm>
            <a:off x="7353299" y="1229000"/>
            <a:ext cx="4193093" cy="1714098"/>
          </a:xfrm>
          <a:prstGeom prst="rect">
            <a:avLst/>
          </a:prstGeom>
        </p:spPr>
      </p:pic>
      <p:pic>
        <p:nvPicPr>
          <p:cNvPr id="6" name="Obraz 5" descr="Brak dostępnego opisu zdjęcia.">
            <a:extLst>
              <a:ext uri="{FF2B5EF4-FFF2-40B4-BE49-F238E27FC236}">
                <a16:creationId xmlns:a16="http://schemas.microsoft.com/office/drawing/2014/main" id="{A1C21982-2CE0-0304-E1E2-28ED6A7926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597" y="4471689"/>
            <a:ext cx="1782203" cy="2100023"/>
          </a:xfrm>
          <a:prstGeom prst="rect">
            <a:avLst/>
          </a:prstGeom>
        </p:spPr>
      </p:pic>
      <p:pic>
        <p:nvPicPr>
          <p:cNvPr id="5" name="Obraz 4" descr="Obraz zawierający ubrania, osoba, obuwie, ziemia&#10;&#10;Zawartość wygenerowana przez AI może być niepoprawna.">
            <a:extLst>
              <a:ext uri="{FF2B5EF4-FFF2-40B4-BE49-F238E27FC236}">
                <a16:creationId xmlns:a16="http://schemas.microsoft.com/office/drawing/2014/main" id="{4FABB962-92C2-65E2-7918-295880374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929" y="3403600"/>
            <a:ext cx="2393822" cy="24477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20A24DD-5BB1-E281-054F-BB70FC151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839" y="2946400"/>
            <a:ext cx="6199956" cy="37274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201" y="2245642"/>
            <a:ext cx="2908300" cy="225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43394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30200" y="1659129"/>
            <a:ext cx="10972800" cy="4525963"/>
          </a:xfrm>
        </p:spPr>
        <p:txBody>
          <a:bodyPr vert="horz" lIns="91440" tIns="45720" rIns="91440" bIns="45720" anchor="t">
            <a:normAutofit/>
          </a:bodyPr>
          <a:lstStyle/>
          <a:p>
            <a:endParaRPr lang="pl-PL"/>
          </a:p>
          <a:p>
            <a:pPr indent="-255905" algn="ctr">
              <a:buNone/>
            </a:pPr>
            <a:r>
              <a:rPr lang="pl-PL" sz="4000"/>
              <a:t>Dziękujemy wszystkim wolontariuszom </a:t>
            </a:r>
            <a:endParaRPr lang="pl-PL" sz="4000">
              <a:cs typeface="Lucida Sans Unicode"/>
            </a:endParaRPr>
          </a:p>
          <a:p>
            <a:pPr algn="ctr">
              <a:buNone/>
            </a:pPr>
            <a:r>
              <a:rPr lang="pl-PL" sz="4000"/>
              <a:t>za ich czas, energię i serce </a:t>
            </a:r>
          </a:p>
          <a:p>
            <a:pPr algn="ctr">
              <a:buNone/>
            </a:pPr>
            <a:r>
              <a:rPr lang="pl-PL" sz="4000"/>
              <a:t>włożone w pomoc innym. </a:t>
            </a:r>
          </a:p>
          <a:p>
            <a:pPr algn="ctr">
              <a:buNone/>
            </a:pPr>
            <a:endParaRPr lang="pl-PL" sz="4000"/>
          </a:p>
          <a:p>
            <a:pPr indent="-255905" algn="ctr">
              <a:buNone/>
            </a:pPr>
            <a:r>
              <a:rPr lang="pl-PL" sz="4000"/>
              <a:t>Wasza praca ma ogromne znaczenie!</a:t>
            </a:r>
            <a:endParaRPr lang="pl-PL" sz="4000">
              <a:cs typeface="Lucida Sans Unicode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pl-PL">
                <a:solidFill>
                  <a:schemeClr val="accent2"/>
                </a:solidFill>
              </a:rPr>
              <a:t>Dziękujemy!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Na tym widoku z góry grupa nie do poznania wolontariuszy stoi w kręgu i układa ręce w stos. Są ubrani swobodnie i stoją na trawie na zewnątrz z workami na śmieci.">
            <a:extLst>
              <a:ext uri="{FF2B5EF4-FFF2-40B4-BE49-F238E27FC236}">
                <a16:creationId xmlns:a16="http://schemas.microsoft.com/office/drawing/2014/main" id="{EC88B0C0-FDA7-1CF5-3DC2-ABFB7BF5D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637" y="419780"/>
            <a:ext cx="3528332" cy="603204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4CFB74-8223-32B8-887D-27B5B5845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02" y="1712651"/>
            <a:ext cx="8535292" cy="50022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55905"/>
            <a:r>
              <a:rPr lang="pl-PL" sz="2600"/>
              <a:t>Wolontariat to </a:t>
            </a:r>
            <a:r>
              <a:rPr lang="pl-PL" sz="2600" b="1"/>
              <a:t>dobrowolna, bezpłatna </a:t>
            </a:r>
            <a:br>
              <a:rPr lang="pl-PL" sz="2600" b="1"/>
            </a:br>
            <a:r>
              <a:rPr lang="pl-PL" sz="2600" b="1"/>
              <a:t>i świadoma działalność na rzecz innych osób, organizacji lub społeczności</a:t>
            </a:r>
            <a:r>
              <a:rPr lang="pl-PL" sz="2600"/>
              <a:t>, podejmowana </a:t>
            </a:r>
            <a:br>
              <a:rPr lang="pl-PL" sz="2600"/>
            </a:br>
            <a:r>
              <a:rPr lang="pl-PL" sz="2600"/>
              <a:t>z własnej inicjatywy. Wolontariusze angażują się </a:t>
            </a:r>
            <a:br>
              <a:rPr lang="pl-PL" sz="2600">
                <a:cs typeface="Lucida Sans Unicode"/>
              </a:rPr>
            </a:br>
            <a:r>
              <a:rPr lang="pl-PL" sz="2600"/>
              <a:t>w różne obszary – pomoc potrzebującym, działania edukacyjne, ekologiczne, kulturalne czy sportowe. </a:t>
            </a:r>
            <a:endParaRPr lang="pl-PL" sz="2600">
              <a:cs typeface="Lucida Sans Unicode"/>
            </a:endParaRPr>
          </a:p>
          <a:p>
            <a:pPr indent="-255905"/>
            <a:r>
              <a:rPr lang="pl-PL" sz="2600"/>
              <a:t>Kluczowe jest to, że nie otrzymują wynagrodzenia, a motywacją jest chęć niesienia pomocy i rozwijania wartości społecznych.</a:t>
            </a:r>
            <a:endParaRPr lang="pl-PL" sz="2600">
              <a:latin typeface="Times New Roman"/>
              <a:cs typeface="Times New Roman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BEAB5E5-9C66-00BB-9E37-1662CEE1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25" y="400554"/>
            <a:ext cx="12735636" cy="1177120"/>
          </a:xfrm>
        </p:spPr>
        <p:txBody>
          <a:bodyPr/>
          <a:lstStyle/>
          <a:p>
            <a:r>
              <a:rPr lang="pl-PL"/>
              <a:t>DZIEŃ WOLONTARIUSZA</a:t>
            </a:r>
          </a:p>
        </p:txBody>
      </p:sp>
    </p:spTree>
    <p:extLst>
      <p:ext uri="{BB962C8B-B14F-4D97-AF65-F5344CB8AC3E}">
        <p14:creationId xmlns:p14="http://schemas.microsoft.com/office/powerpoint/2010/main" val="1496134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zieci tworzą krąg z dłońmi skierowanymi do góry w Konso w Etiopii.">
            <a:extLst>
              <a:ext uri="{FF2B5EF4-FFF2-40B4-BE49-F238E27FC236}">
                <a16:creationId xmlns:a16="http://schemas.microsoft.com/office/drawing/2014/main" id="{120B022C-D7FA-7FBD-0D58-82EF58850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592" y="1277030"/>
            <a:ext cx="5780315" cy="472576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09600" y="1700893"/>
            <a:ext cx="6632122" cy="4306399"/>
          </a:xfrm>
        </p:spPr>
        <p:txBody>
          <a:bodyPr vert="horz" lIns="91440" tIns="45720" rIns="91440" bIns="45720" anchor="t">
            <a:normAutofit fontScale="92500" lnSpcReduction="10000"/>
          </a:bodyPr>
          <a:lstStyle/>
          <a:p>
            <a:pPr marL="109855" indent="0">
              <a:buNone/>
            </a:pPr>
            <a:r>
              <a:rPr lang="pl-PL" b="1"/>
              <a:t>Międzynarodowy Dzień Wolontariusza</a:t>
            </a:r>
            <a:r>
              <a:rPr lang="pl-PL"/>
              <a:t> obchodzony jest </a:t>
            </a:r>
            <a:r>
              <a:rPr lang="pl-PL" b="1"/>
              <a:t>5 grudnia</a:t>
            </a:r>
            <a:r>
              <a:rPr lang="pl-PL"/>
              <a:t>. Został ustanowiony przez ONZ w 1985 roku, aby:</a:t>
            </a:r>
          </a:p>
          <a:p>
            <a:pPr indent="-255905"/>
            <a:r>
              <a:rPr lang="pl-PL" b="1"/>
              <a:t>docenić pracę wolontariuszy na całym świecie</a:t>
            </a:r>
            <a:r>
              <a:rPr lang="pl-PL"/>
              <a:t>,</a:t>
            </a:r>
            <a:endParaRPr lang="pl-PL">
              <a:cs typeface="Lucida Sans Unicode"/>
            </a:endParaRPr>
          </a:p>
          <a:p>
            <a:pPr indent="-255905"/>
            <a:r>
              <a:rPr lang="pl-PL" b="1"/>
              <a:t>promować ideę wolontariatu</a:t>
            </a:r>
            <a:r>
              <a:rPr lang="pl-PL"/>
              <a:t> jako ważnego elementu rozwoju społecznego,</a:t>
            </a:r>
            <a:endParaRPr lang="pl-PL">
              <a:cs typeface="Lucida Sans Unicode"/>
            </a:endParaRPr>
          </a:p>
          <a:p>
            <a:pPr indent="-255905"/>
            <a:r>
              <a:rPr lang="pl-PL" b="1"/>
              <a:t>zachęcać ludzi do angażowania się </a:t>
            </a:r>
            <a:br>
              <a:rPr lang="pl-PL" b="1"/>
            </a:br>
            <a:r>
              <a:rPr lang="pl-PL" b="1"/>
              <a:t>w działania społeczne</a:t>
            </a:r>
            <a:r>
              <a:rPr lang="pl-PL"/>
              <a:t>.</a:t>
            </a:r>
            <a:endParaRPr lang="pl-PL">
              <a:cs typeface="Lucida Sans Unicode"/>
            </a:endParaRPr>
          </a:p>
          <a:p>
            <a:pPr indent="-255905"/>
            <a:endParaRPr lang="pl-PL">
              <a:cs typeface="Lucida Sans Unicode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Międzynarodowy Dzień Wolontariusza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tekst, ubrania, Ludzka twarz, człowiek&#10;&#10;Zawartość wygenerowana przez AI może być niepoprawna.">
            <a:extLst>
              <a:ext uri="{FF2B5EF4-FFF2-40B4-BE49-F238E27FC236}">
                <a16:creationId xmlns:a16="http://schemas.microsoft.com/office/drawing/2014/main" id="{70F2B92A-0380-F679-30E1-EDF3A78F6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900" y="673100"/>
            <a:ext cx="3909215" cy="54243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A190031-B88D-8144-1607-6DCACA872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606425"/>
            <a:ext cx="6972300" cy="1273175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pl-PL">
                <a:solidFill>
                  <a:schemeClr val="bg2">
                    <a:lumMod val="49000"/>
                  </a:schemeClr>
                </a:solidFill>
              </a:rPr>
              <a:t>Podsumowanie akcji SKW </a:t>
            </a:r>
            <a:br>
              <a:rPr lang="pl-PL">
                <a:solidFill>
                  <a:schemeClr val="bg2">
                    <a:lumMod val="49000"/>
                  </a:schemeClr>
                </a:solidFill>
              </a:rPr>
            </a:br>
            <a:r>
              <a:rPr lang="pl-PL">
                <a:solidFill>
                  <a:schemeClr val="bg2">
                    <a:lumMod val="49000"/>
                  </a:schemeClr>
                </a:solidFill>
              </a:rPr>
              <a:t>w roku szkolnym 2024/2025</a:t>
            </a:r>
          </a:p>
        </p:txBody>
      </p:sp>
      <p:pic>
        <p:nvPicPr>
          <p:cNvPr id="3" name="Obraz 2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ADF62903-84D9-1D3E-4999-A6A280ABF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903" y="2615579"/>
            <a:ext cx="4696378" cy="33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22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rak dostępnego opisu zdjęcia.">
            <a:extLst>
              <a:ext uri="{FF2B5EF4-FFF2-40B4-BE49-F238E27FC236}">
                <a16:creationId xmlns:a16="http://schemas.microsoft.com/office/drawing/2014/main" id="{A99F495B-7709-5A1B-1D58-114E40448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13" y="358413"/>
            <a:ext cx="8391916" cy="6134718"/>
          </a:xfrm>
          <a:prstGeom prst="rect">
            <a:avLst/>
          </a:prstGeom>
        </p:spPr>
      </p:pic>
      <p:pic>
        <p:nvPicPr>
          <p:cNvPr id="3" name="Obraz 2" descr="Obraz zawierający osoba, owoce, jedzenie, Naturalne jedzenie&#10;&#10;Zawartość wygenerowana przez AI może być niepoprawna.">
            <a:extLst>
              <a:ext uri="{FF2B5EF4-FFF2-40B4-BE49-F238E27FC236}">
                <a16:creationId xmlns:a16="http://schemas.microsoft.com/office/drawing/2014/main" id="{370FA4C1-EE55-46B1-7BCE-83E829693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179" y="357532"/>
            <a:ext cx="4759740" cy="4030870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1157793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263A41E-007C-48E4-0F02-CC79CB0DF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05" y="1244600"/>
            <a:ext cx="2381068" cy="297652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F33B1BF-9E79-2C5E-8474-F9AE8CE7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0" y="225425"/>
            <a:ext cx="8001000" cy="1325563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pl-PL">
                <a:solidFill>
                  <a:srgbClr val="00B050"/>
                </a:solidFill>
              </a:rPr>
              <a:t>Akcja ”Przytul się do drzewa”</a:t>
            </a:r>
          </a:p>
        </p:txBody>
      </p:sp>
      <p:pic>
        <p:nvPicPr>
          <p:cNvPr id="3" name="Obraz 2" descr="Obraz zawierający drzewo, na wolnym powietrzu, osoba, ubrania&#10;&#10;Zawartość wygenerowana przez AI może być niepoprawna.">
            <a:extLst>
              <a:ext uri="{FF2B5EF4-FFF2-40B4-BE49-F238E27FC236}">
                <a16:creationId xmlns:a16="http://schemas.microsoft.com/office/drawing/2014/main" id="{E07F5EFA-213A-3EE1-3C3C-5E9E46272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951" y="3018476"/>
            <a:ext cx="2825750" cy="3839524"/>
          </a:xfrm>
          <a:prstGeom prst="rect">
            <a:avLst/>
          </a:prstGeom>
        </p:spPr>
      </p:pic>
      <p:pic>
        <p:nvPicPr>
          <p:cNvPr id="5" name="Obraz 4" descr="Obraz zawierający ubrania, drzewo, osob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B29A12F7-B453-717E-4727-3ED98A846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249" y="508000"/>
            <a:ext cx="2294595" cy="3148013"/>
          </a:xfrm>
          <a:prstGeom prst="rect">
            <a:avLst/>
          </a:prstGeom>
        </p:spPr>
      </p:pic>
      <p:pic>
        <p:nvPicPr>
          <p:cNvPr id="6" name="Obraz 5" descr="Obraz zawierający małe dziecko, na wolnym powietrzu, drzewo, ubrania&#10;&#10;Zawartość wygenerowana przez AI może być niepoprawna.">
            <a:extLst>
              <a:ext uri="{FF2B5EF4-FFF2-40B4-BE49-F238E27FC236}">
                <a16:creationId xmlns:a16="http://schemas.microsoft.com/office/drawing/2014/main" id="{94A542EF-8136-700F-D759-6222C95E0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135" y="3202668"/>
            <a:ext cx="2797930" cy="34512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57BBF91-47EC-545C-DC60-FB2CA962B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030" y="1265464"/>
            <a:ext cx="3912545" cy="55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17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AFD0F99-D742-310D-9972-C7E101ADC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021" y="3141257"/>
            <a:ext cx="4367919" cy="304071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E287F24-1193-47CD-2EB6-A12AF6BD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50245"/>
            <a:ext cx="5938158" cy="1374321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pl-PL">
                <a:solidFill>
                  <a:schemeClr val="accent4">
                    <a:lumMod val="76000"/>
                  </a:schemeClr>
                </a:solidFill>
              </a:rPr>
              <a:t>Akcja „Szkoła Pamięta”</a:t>
            </a:r>
          </a:p>
        </p:txBody>
      </p:sp>
      <p:pic>
        <p:nvPicPr>
          <p:cNvPr id="3" name="Obraz 2" descr="Obraz zawierający tekst, świeca&#10;&#10;Zawartość wygenerowana przez AI może być niepoprawna.">
            <a:extLst>
              <a:ext uri="{FF2B5EF4-FFF2-40B4-BE49-F238E27FC236}">
                <a16:creationId xmlns:a16="http://schemas.microsoft.com/office/drawing/2014/main" id="{777A5FAC-6F02-0847-E738-338F8350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5" y="697948"/>
            <a:ext cx="5136046" cy="481937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34305E9-BA8B-96E6-A504-8CEEED724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941" y="2757714"/>
            <a:ext cx="3565520" cy="43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84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ubrania, osoba, ściana, Ludzka twarz&#10;&#10;Zawartość wygenerowana przez AI może być niepoprawna.">
            <a:extLst>
              <a:ext uri="{FF2B5EF4-FFF2-40B4-BE49-F238E27FC236}">
                <a16:creationId xmlns:a16="http://schemas.microsoft.com/office/drawing/2014/main" id="{842CC112-47D8-1CAE-61A6-04EE33747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60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D4F6F-41FA-DF6B-648E-45BFE8FE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762" y="4686300"/>
            <a:ext cx="6251110" cy="14249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/>
              <a:t>Dzień Życzliwości</a:t>
            </a:r>
            <a:br>
              <a:rPr lang="pl-PL" sz="5400"/>
            </a:br>
            <a:r>
              <a:rPr lang="pl-PL" sz="5400">
                <a:latin typeface="Times New Roman"/>
                <a:cs typeface="Times New Roman"/>
              </a:rPr>
              <a:t> Dzień Dobrego Słowa</a:t>
            </a:r>
            <a:endParaRPr lang="en-US" sz="54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3582" y="279400"/>
            <a:ext cx="4668418" cy="338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489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tekst, pismo odręczne, w pomieszczeniu, ściana&#10;&#10;Zawartość wygenerowana przez AI może być niepoprawna.">
            <a:extLst>
              <a:ext uri="{FF2B5EF4-FFF2-40B4-BE49-F238E27FC236}">
                <a16:creationId xmlns:a16="http://schemas.microsoft.com/office/drawing/2014/main" id="{8ADBDD9D-E8A7-1A72-05B3-8362A2466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260" y="2085857"/>
            <a:ext cx="3415336" cy="435133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5A12E6B-1DF1-F0F5-8B95-EA71B943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07" y="573995"/>
            <a:ext cx="109728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pl-PL">
                <a:solidFill>
                  <a:srgbClr val="FF0000"/>
                </a:solidFill>
              </a:rPr>
              <a:t>Akcja ”Zostań Świętym Mikołajem”</a:t>
            </a:r>
          </a:p>
        </p:txBody>
      </p:sp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48834E2A-8765-0DC9-840F-BAE2E8DB4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671" y="1131030"/>
            <a:ext cx="2966421" cy="5450882"/>
          </a:xfrm>
          <a:prstGeom prst="rect">
            <a:avLst/>
          </a:prstGeom>
        </p:spPr>
      </p:pic>
      <p:pic>
        <p:nvPicPr>
          <p:cNvPr id="5" name="Obraz 4" descr="Obraz zawierający zabawka, plastik, kreskówk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924E7A86-1454-F4F7-A0CA-EC2505AEA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095500"/>
            <a:ext cx="4133715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18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Application>Microsoft Office PowerPoint</Application>
  <PresentationFormat>Panoramiczny</PresentationFormat>
  <Slides>16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Hol</vt:lpstr>
      <vt:lpstr>Szkolne Koło Wolontariatu</vt:lpstr>
      <vt:lpstr>DZIEŃ WOLONTARIUSZA</vt:lpstr>
      <vt:lpstr>Międzynarodowy Dzień Wolontariusza</vt:lpstr>
      <vt:lpstr>Podsumowanie akcji SKW  w roku szkolnym 2024/2025</vt:lpstr>
      <vt:lpstr>Prezentacja programu PowerPoint</vt:lpstr>
      <vt:lpstr>Akcja ”Przytul się do drzewa”</vt:lpstr>
      <vt:lpstr>Akcja „Szkoła Pamięta”</vt:lpstr>
      <vt:lpstr>Dzień Życzliwości  Dzień Dobrego Słowa</vt:lpstr>
      <vt:lpstr>Akcja ”Zostań Świętym Mikołajem”</vt:lpstr>
      <vt:lpstr>Charytatywna zbiórka książek</vt:lpstr>
      <vt:lpstr>Lokalne zbiórki pomocowe</vt:lpstr>
      <vt:lpstr>Prezentacja programu PowerPoint</vt:lpstr>
      <vt:lpstr>Akcja sprzedaży kalendarzyków na rzecz osób niewidomych i niepełnosprawnych  ”POMÓŻ I TY”</vt:lpstr>
      <vt:lpstr>Prezentacja programu PowerPoint</vt:lpstr>
      <vt:lpstr>Charytatywny bieg  w piżamach</vt:lpstr>
      <vt:lpstr>Dziękujemy!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Szkolne Koło Wolontariatu</dc:title>
  <dc:creator>Adam Bielecki</dc:creator>
  <cp:revision>8</cp:revision>
  <dcterms:created xsi:type="dcterms:W3CDTF">2025-12-02T10:23:29Z</dcterms:created>
  <dcterms:modified xsi:type="dcterms:W3CDTF">2025-12-10T18:40:11Z</dcterms:modified>
</cp:coreProperties>
</file>