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62" r:id="rId9"/>
    <p:sldId id="265" r:id="rId10"/>
    <p:sldId id="275" r:id="rId11"/>
    <p:sldId id="264" r:id="rId12"/>
    <p:sldId id="276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8" r:id="rId23"/>
    <p:sldId id="289" r:id="rId24"/>
    <p:sldId id="287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2D33E-A5C8-43A2-B7E3-05DB0897C69A}" type="datetimeFigureOut">
              <a:rPr lang="pl-PL"/>
              <a:t>2017-06-19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B76AB-F238-4416-9943-117F532D1DD3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B76AB-F238-4416-9943-117F532D1DD3}" type="slidenum">
              <a:rPr lang="pl-PL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829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B76AB-F238-4416-9943-117F532D1DD3}" type="slidenum">
              <a:rPr lang="pl-PL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3702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07C5-7D54-437D-9C44-DF0C8FA659C8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6139-D09B-4869-9CAD-88D20D2AD335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921666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07C5-7D54-437D-9C44-DF0C8FA659C8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6139-D09B-4869-9CAD-88D20D2AD33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345175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07C5-7D54-437D-9C44-DF0C8FA659C8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6139-D09B-4869-9CAD-88D20D2AD33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6252232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07C5-7D54-437D-9C44-DF0C8FA659C8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6139-D09B-4869-9CAD-88D20D2AD33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3401764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07C5-7D54-437D-9C44-DF0C8FA659C8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6139-D09B-4869-9CAD-88D20D2AD335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990476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07C5-7D54-437D-9C44-DF0C8FA659C8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6139-D09B-4869-9CAD-88D20D2AD33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5191504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07C5-7D54-437D-9C44-DF0C8FA659C8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6139-D09B-4869-9CAD-88D20D2AD33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9407428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07C5-7D54-437D-9C44-DF0C8FA659C8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6139-D09B-4869-9CAD-88D20D2AD33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2975445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07C5-7D54-437D-9C44-DF0C8FA659C8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6139-D09B-4869-9CAD-88D20D2AD33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5155060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AA707C5-7D54-437D-9C44-DF0C8FA659C8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336139-D09B-4869-9CAD-88D20D2AD33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560849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07C5-7D54-437D-9C44-DF0C8FA659C8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36139-D09B-4869-9CAD-88D20D2AD33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728405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AA707C5-7D54-437D-9C44-DF0C8FA659C8}" type="datetimeFigureOut">
              <a:rPr lang="pl-PL" smtClean="0"/>
              <a:pPr/>
              <a:t>2017-06-19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B336139-D09B-4869-9CAD-88D20D2AD335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38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pull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istrzowiekodowaniasp2zabki.blogspot.com/2017/06/klasa-1a-poznaje-planety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mistrzowiekodowaniasp2zabki.blogspot.com/2017/06/oswajamy-roboty-labirynty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mistrzowiekodowaniasp2zabki.blogspot.com/" TargetMode="External"/><Relationship Id="rId2" Type="http://schemas.openxmlformats.org/officeDocument/2006/relationships/hyperlink" Target="http://www.sp2zabki.idsl.p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hyperlink" Target="https://sp2zabkipl-my.sharepoint.com/personal/malgorzata_gozdziak_sp2zabki_pl/_layouts/15/WopiFrame.aspx?sourcedoc=%7b326c89fb-3873-4398-8f8c-d267b8f69473%7d&amp;action=vie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310570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b="1"/>
              <a:t>PILOTAŻ PROGRAMOWANIA</a:t>
            </a:r>
            <a:br>
              <a:rPr lang="pl-PL"/>
            </a:br>
            <a:r>
              <a:rPr lang="pl-PL" sz="4400" b="1"/>
              <a:t>W SZKOLE PODSTAWOWEJ NR 2 </a:t>
            </a:r>
            <a:br>
              <a:rPr lang="pl-PL" sz="4400" b="1"/>
            </a:br>
            <a:r>
              <a:rPr lang="pl-PL" sz="4400" b="1"/>
              <a:t>IM. JANA KOCHANOWSKIEGO W ZĄBKACH</a:t>
            </a:r>
          </a:p>
        </p:txBody>
      </p:sp>
      <p:pic>
        <p:nvPicPr>
          <p:cNvPr id="12290" name="Picture 2" descr="http://www.sp2zabki.idsl.pl/images/logos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2477" y="502920"/>
            <a:ext cx="2744379" cy="2680058"/>
          </a:xfrm>
          <a:prstGeom prst="rect">
            <a:avLst/>
          </a:prstGeom>
          <a:noFill/>
        </p:spPr>
      </p:pic>
      <p:pic>
        <p:nvPicPr>
          <p:cNvPr id="12292" name="Picture 4" descr="http://www.sp2zabki.idsl.pl/images/prog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951" y="424458"/>
            <a:ext cx="4742329" cy="895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957259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24595" y="4312809"/>
            <a:ext cx="8133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/>
              <a:t>Na kolejnych lekcjach wykorzystywane do </a:t>
            </a:r>
            <a:r>
              <a:rPr lang="pl-PL" sz="2400" b="1"/>
              <a:t>kodowania były tablety</a:t>
            </a:r>
            <a:r>
              <a:rPr lang="pl-PL" sz="2400"/>
              <a:t> i takie aplikacje jak np.: Run Marco, Bit by bit, </a:t>
            </a:r>
            <a:r>
              <a:rPr lang="pl-PL" sz="2400" err="1"/>
              <a:t>Kodable</a:t>
            </a:r>
            <a:r>
              <a:rPr lang="pl-PL" sz="2400"/>
              <a:t>, </a:t>
            </a:r>
            <a:r>
              <a:rPr lang="pl-PL" sz="2400" err="1"/>
              <a:t>Scratch</a:t>
            </a:r>
            <a:r>
              <a:rPr lang="pl-PL" sz="2400"/>
              <a:t> Junior.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764" y="753423"/>
            <a:ext cx="5394962" cy="32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:\Users\Gosia\Desktop\pilotaz1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5718" y="713998"/>
            <a:ext cx="4557712" cy="34254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23" y="439776"/>
            <a:ext cx="7365700" cy="55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57859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67839" y="268516"/>
            <a:ext cx="8669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/>
              <a:t>Programować można też za pomocą Internetu więc kolejne zajęcia odbywały się  </a:t>
            </a:r>
            <a:r>
              <a:rPr lang="pl-PL" sz="2400" b="1"/>
              <a:t>przy komputerach </a:t>
            </a:r>
            <a:r>
              <a:rPr lang="pl-PL" sz="2400"/>
              <a:t>i za pomocą takich stron jak: </a:t>
            </a:r>
            <a:r>
              <a:rPr lang="pl-PL" sz="2400" err="1"/>
              <a:t>playcodemonkey.com</a:t>
            </a:r>
            <a:r>
              <a:rPr lang="pl-PL" sz="2400"/>
              <a:t>, </a:t>
            </a:r>
            <a:r>
              <a:rPr lang="pl-PL" sz="2400" err="1"/>
              <a:t>code.org</a:t>
            </a:r>
            <a:r>
              <a:rPr lang="pl-PL" sz="2400"/>
              <a:t> i </a:t>
            </a:r>
            <a:r>
              <a:rPr lang="pl-PL" sz="2400" err="1"/>
              <a:t>scratch.mit.edu</a:t>
            </a:r>
            <a:r>
              <a:rPr lang="pl-PL" sz="2400"/>
              <a:t>. </a:t>
            </a:r>
          </a:p>
          <a:p>
            <a:pPr algn="ctr"/>
            <a:r>
              <a:rPr lang="pl-PL" sz="2400"/>
              <a:t>Poznali podstawy programowania w </a:t>
            </a:r>
            <a:r>
              <a:rPr lang="pl-PL" sz="2400" err="1"/>
              <a:t>Scratch</a:t>
            </a:r>
            <a:r>
              <a:rPr lang="pl-PL" sz="2400"/>
              <a:t>.</a:t>
            </a:r>
          </a:p>
        </p:txBody>
      </p:sp>
      <p:pic>
        <p:nvPicPr>
          <p:cNvPr id="31746" name="Picture 2" descr="C:\Users\Gosia\Desktop\pilotaz1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206" y="2304416"/>
            <a:ext cx="4984705" cy="3743279"/>
          </a:xfrm>
          <a:prstGeom prst="rect">
            <a:avLst/>
          </a:prstGeom>
          <a:noFill/>
        </p:spPr>
      </p:pic>
      <p:pic>
        <p:nvPicPr>
          <p:cNvPr id="31748" name="Picture 4" descr="C:\Users\Gosia\Desktop\pilotaz1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3982" y="2119448"/>
            <a:ext cx="5234396" cy="392579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09897" y="663081"/>
            <a:ext cx="99277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/>
              <a:t>Uczniowie rozpoczęli również zabawę i naukę </a:t>
            </a:r>
          </a:p>
          <a:p>
            <a:pPr algn="ctr"/>
            <a:r>
              <a:rPr lang="pl-PL" sz="2800"/>
              <a:t>z </a:t>
            </a:r>
            <a:r>
              <a:rPr lang="pl-PL" sz="2800" b="1"/>
              <a:t>robotami </a:t>
            </a:r>
            <a:r>
              <a:rPr lang="pl-PL" sz="2800" b="1" err="1"/>
              <a:t>Dash</a:t>
            </a:r>
            <a:r>
              <a:rPr lang="pl-PL" sz="2800" b="1"/>
              <a:t> i Dot</a:t>
            </a:r>
            <a:r>
              <a:rPr lang="pl-PL" sz="2800"/>
              <a:t>. </a:t>
            </a:r>
          </a:p>
        </p:txBody>
      </p:sp>
      <p:pic>
        <p:nvPicPr>
          <p:cNvPr id="32770" name="Picture 2" descr="C:\Users\Gosia\Desktop\pilotaz1\20161019_141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9965" y="1807865"/>
            <a:ext cx="3103109" cy="4475370"/>
          </a:xfrm>
          <a:prstGeom prst="rect">
            <a:avLst/>
          </a:prstGeom>
          <a:noFill/>
        </p:spPr>
      </p:pic>
      <p:pic>
        <p:nvPicPr>
          <p:cNvPr id="32771" name="Picture 3" descr="C:\Users\Gosia\Desktop\pilotaz1\20161019_142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6470" y="1724296"/>
            <a:ext cx="3230984" cy="456982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Gosia\Desktop\pilotaz1\20161019_141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0823" y="173492"/>
            <a:ext cx="9753600" cy="58578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54777" y="485392"/>
            <a:ext cx="8878388" cy="8002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pl-PL"/>
              <a:t>W roku szkolnym 2016/2017 uczniowie klas IV brali udział w wielu akcjach:</a:t>
            </a:r>
          </a:p>
          <a:p>
            <a:pPr algn="ctr"/>
            <a:r>
              <a:rPr lang="pl-PL" sz="2800"/>
              <a:t>- Europejski Tydzień Kodowania </a:t>
            </a:r>
          </a:p>
        </p:txBody>
      </p:sp>
      <p:pic>
        <p:nvPicPr>
          <p:cNvPr id="34818" name="Picture 2" descr="C:\Users\Gosia\Desktop\pilotaz1\20161019_131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640" y="2142310"/>
            <a:ext cx="5263543" cy="3161210"/>
          </a:xfrm>
          <a:prstGeom prst="rect">
            <a:avLst/>
          </a:prstGeom>
          <a:noFill/>
        </p:spPr>
      </p:pic>
      <p:pic>
        <p:nvPicPr>
          <p:cNvPr id="34820" name="Picture 4" descr="C:\Users\Gosia\Desktop\pilotaz1\20161019_131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7143" y="2161533"/>
            <a:ext cx="5508171" cy="33081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42605" y="610830"/>
            <a:ext cx="8591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/>
              <a:t>- Warsztaty </a:t>
            </a:r>
            <a:r>
              <a:rPr lang="pl-PL" sz="2400" b="1" err="1"/>
              <a:t>online</a:t>
            </a:r>
            <a:r>
              <a:rPr lang="pl-PL" sz="2400" b="1"/>
              <a:t>, zorganizowane przez Akademię </a:t>
            </a:r>
            <a:r>
              <a:rPr lang="pl-PL" sz="2400" b="1" err="1"/>
              <a:t>Nask</a:t>
            </a:r>
            <a:r>
              <a:rPr lang="pl-PL" sz="2400" b="1"/>
              <a:t> „Zaprogramuj się na dobrą zabawę”</a:t>
            </a:r>
          </a:p>
        </p:txBody>
      </p:sp>
      <p:pic>
        <p:nvPicPr>
          <p:cNvPr id="35842" name="Picture 2" descr="C:\Users\Gosia\Desktop\pilotaz1\20161019_131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7292" y="1651010"/>
            <a:ext cx="7336971" cy="44064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40525" y="271195"/>
            <a:ext cx="103588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pl-PL" sz="2400" b="1"/>
              <a:t>„Dzieci uczą dorosłych”</a:t>
            </a:r>
          </a:p>
          <a:p>
            <a:pPr algn="ctr"/>
            <a:r>
              <a:rPr lang="pl-PL" sz="2400" b="1"/>
              <a:t>– warsztaty w Urzędzie Komunikacji Elektronicznej w Warszawie</a:t>
            </a:r>
          </a:p>
        </p:txBody>
      </p:sp>
      <p:pic>
        <p:nvPicPr>
          <p:cNvPr id="36866" name="Picture 2" descr="C:\Users\Gosia\Desktop\pilotaz1\24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2423" y="2196158"/>
            <a:ext cx="5370513" cy="3026718"/>
          </a:xfrm>
          <a:prstGeom prst="rect">
            <a:avLst/>
          </a:prstGeom>
          <a:noFill/>
        </p:spPr>
      </p:pic>
      <p:pic>
        <p:nvPicPr>
          <p:cNvPr id="36867" name="Picture 3" descr="C:\Users\Gosia\Desktop\pilotaz1\24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675" y="2205965"/>
            <a:ext cx="5190862" cy="292547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Gosia\Desktop\pilotaz1\2464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2002" y="600892"/>
            <a:ext cx="9134409" cy="515727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8690" y="2865511"/>
            <a:ext cx="3394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/>
              <a:t>- Godzina Kodowania</a:t>
            </a:r>
            <a:r>
              <a:rPr lang="pl-PL"/>
              <a:t> </a:t>
            </a:r>
          </a:p>
        </p:txBody>
      </p:sp>
      <p:pic>
        <p:nvPicPr>
          <p:cNvPr id="38914" name="Picture 2" descr="C:\Users\Gosia\Desktop\pilotaz1\IMG_20161208_081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0423" y="203201"/>
            <a:ext cx="4824548" cy="589715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319349" y="692332"/>
            <a:ext cx="9718765" cy="526297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r>
              <a:rPr lang="pl-PL" sz="2800"/>
              <a:t>W Szkole Podstawowej nr 2 im. Jana Kochanowskiego w Ząbkach, realizowane jest pilotażowe wdrożenie programowania w edukacji formalnej, w oparciu o innowację pedagogiczną „ W świecie programowania”. </a:t>
            </a:r>
          </a:p>
          <a:p>
            <a:pPr algn="just"/>
            <a:r>
              <a:rPr lang="pl-PL" sz="2800"/>
              <a:t>Innowacja wdrażana jest w klasach: 1a,d  oraz we wszystkich klasach czwartych. </a:t>
            </a:r>
          </a:p>
          <a:p>
            <a:pPr algn="just"/>
            <a:r>
              <a:rPr lang="pl-PL" sz="2800"/>
              <a:t>W ramach podjętych działań uczniowie, poprzez aktywne uczestnictwo w zajęciach lekcyjnych jak też i dodatkowych pozalekcyjnych, mających pobudzić ich do kreatywnego działania  i poszukiwania rozwiązań stawianych im zadań, poznawali nieformalne znaczenie wybranych pojęć związanych z informatyką. </a:t>
            </a:r>
          </a:p>
        </p:txBody>
      </p:sp>
    </p:spTree>
    <p:extLst>
      <p:ext uri="{BB962C8B-B14F-4D97-AF65-F5344CB8AC3E}">
        <p14:creationId xmlns:p14="http://schemas.microsoft.com/office/powerpoint/2010/main" val="1831873723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10790" y="650018"/>
            <a:ext cx="9183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pl-PL" sz="2800" b="1"/>
              <a:t> Cyfrowi Odkrywcy </a:t>
            </a:r>
          </a:p>
          <a:p>
            <a:pPr>
              <a:buFontTx/>
              <a:buChar char="-"/>
            </a:pPr>
            <a:r>
              <a:rPr lang="pl-PL" sz="2000" b="1"/>
              <a:t>– zajęcia polegająca na zabawie w budowanie i sterowanie Inteligentnym Miastem</a:t>
            </a:r>
          </a:p>
        </p:txBody>
      </p:sp>
      <p:pic>
        <p:nvPicPr>
          <p:cNvPr id="39938" name="Picture 2" descr="C:\Users\Gosia\Desktop\pilotaz1\IMG_20161208_141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023" y="1751871"/>
            <a:ext cx="5277395" cy="3959727"/>
          </a:xfrm>
          <a:prstGeom prst="rect">
            <a:avLst/>
          </a:prstGeom>
          <a:noFill/>
        </p:spPr>
      </p:pic>
      <p:pic>
        <p:nvPicPr>
          <p:cNvPr id="39939" name="Picture 3" descr="C:\Users\Gosia\Desktop\pilotaz1\IMG_20161208_135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6933" y="1789612"/>
            <a:ext cx="5244507" cy="39350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Gosia\Desktop\pilotaz1\IMG_20161208_143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38" y="623888"/>
            <a:ext cx="7477125" cy="56102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24300" y="561975"/>
            <a:ext cx="474050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/>
              <a:t>Klasa 1a  - poznaje planety</a:t>
            </a:r>
          </a:p>
        </p:txBody>
      </p:sp>
      <p:pic>
        <p:nvPicPr>
          <p:cNvPr id="3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519" y="1377363"/>
            <a:ext cx="4529677" cy="341691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647950" y="5419725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b="1">
                <a:hlinkClick r:id="rId4"/>
              </a:rPr>
              <a:t>Zobacz jak to robili</a:t>
            </a:r>
          </a:p>
        </p:txBody>
      </p:sp>
    </p:spTree>
    <p:extLst>
      <p:ext uri="{BB962C8B-B14F-4D97-AF65-F5344CB8AC3E}">
        <p14:creationId xmlns:p14="http://schemas.microsoft.com/office/powerpoint/2010/main" val="1162644941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Klasy czwarte oswajały roboty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762000" y="2886075"/>
            <a:ext cx="2743200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>
                <a:hlinkClick r:id="rId3"/>
              </a:rPr>
              <a:t>Zobacz jak tworzyli labirynty</a:t>
            </a:r>
          </a:p>
        </p:txBody>
      </p:sp>
      <p:pic>
        <p:nvPicPr>
          <p:cNvPr id="5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725" y="2085975"/>
            <a:ext cx="5429839" cy="358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9878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685109" y="1214846"/>
            <a:ext cx="9287691" cy="38164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pl-PL" sz="2000"/>
              <a:t>Naszym zdaniem lekcje się dzieciom bardzo podobają,  przez świetną zabawę nabierają umiejętności logicznego i </a:t>
            </a:r>
            <a:r>
              <a:rPr lang="pl-PL" sz="2000" err="1"/>
              <a:t>komputacyjnego</a:t>
            </a:r>
            <a:r>
              <a:rPr lang="pl-PL" sz="2000"/>
              <a:t> myślenia. Uczą się współpracować w grupie pomagając sobie nawzajem w napotkanych trudnościach. </a:t>
            </a:r>
          </a:p>
          <a:p>
            <a:endParaRPr lang="pl-PL" sz="2000">
              <a:solidFill>
                <a:srgbClr val="000000"/>
              </a:solidFill>
              <a:latin typeface="Calibri"/>
            </a:endParaRPr>
          </a:p>
          <a:p>
            <a:r>
              <a:rPr lang="pl-PL" sz="2000"/>
              <a:t>Więcej informacji o naszych projektach można znaleźć na stronie naszej szkoły: </a:t>
            </a:r>
            <a:r>
              <a:rPr lang="pl-PL" sz="2000">
                <a:hlinkClick r:id="rId2"/>
              </a:rPr>
              <a:t>www.sp2zabki.idsl.pl</a:t>
            </a:r>
            <a:r>
              <a:rPr lang="pl-PL" sz="2000"/>
              <a:t> w zakładce </a:t>
            </a:r>
            <a:r>
              <a:rPr lang="pl-PL" sz="2000">
                <a:hlinkClick r:id="rId3"/>
              </a:rPr>
              <a:t>Mistrzowie Kodowania</a:t>
            </a:r>
            <a:r>
              <a:rPr lang="pl-PL" sz="2000"/>
              <a:t> i </a:t>
            </a:r>
            <a:r>
              <a:rPr lang="pl-PL" sz="2000">
                <a:hlinkClick r:id="rId4"/>
              </a:rPr>
              <a:t>Szkoła w pilotażu programowania</a:t>
            </a:r>
          </a:p>
          <a:p>
            <a:endParaRPr lang="pl-PL" sz="2000"/>
          </a:p>
          <a:p>
            <a:endParaRPr lang="pl-PL" sz="2000"/>
          </a:p>
          <a:p>
            <a:endParaRPr lang="pl-PL" sz="2000"/>
          </a:p>
          <a:p>
            <a:pPr algn="r"/>
            <a:r>
              <a:rPr lang="pl-PL" sz="1400"/>
              <a:t>Nauczycielki wdrażające innowację:</a:t>
            </a:r>
          </a:p>
          <a:p>
            <a:pPr algn="r"/>
            <a:r>
              <a:rPr lang="pl-PL" sz="1400"/>
              <a:t>Izabela Łoś i Joanna Pruszyńska (klasy I)</a:t>
            </a:r>
          </a:p>
          <a:p>
            <a:pPr algn="r"/>
            <a:r>
              <a:rPr lang="pl-PL" sz="1400"/>
              <a:t>Małgorzata </a:t>
            </a:r>
            <a:r>
              <a:rPr lang="pl-PL" sz="1400" err="1"/>
              <a:t>Goździak</a:t>
            </a:r>
            <a:r>
              <a:rPr lang="pl-PL" sz="1400"/>
              <a:t> i Anna Słowik (klasy IV)</a:t>
            </a:r>
          </a:p>
        </p:txBody>
      </p:sp>
      <p:pic>
        <p:nvPicPr>
          <p:cNvPr id="41986" name="Picture 2" descr="https://lh3.googleusercontent.com/wb91eKfSJzuF_5c8N2GA4cptJXz_lZXxBoVaF5DwJrpfNOtvIW2mFh_iilj19t5yhcPCfvWNxe_7RcPWr3kxiKZCDTTN6L6isJqTXWR3GCPeCMalpbPgvbixWUckPuDHWrtH4wfvSWW0L45VwTzp36A4olXNfItgPDYTpdfcfg55MDBx4BRdWqiPKwg6Iwexdad2AHGTsFRL2_EouebTkXVn5Ref1ky_PYbRJOqiuVRNr06MwqwrtwugNT44XDw1SJkt6vuD1LPVoC-0RDeHR8kzxDQ5ibYUR7yg-w6QANJXdbdWoQtU4d2o06CeYyXpA1oeC_pABmhcyLotEdaNjsQ3NG2ED5UyPMHS66pHsUzjnno3Ci9KBNDv-3v1TnW8QMYnI2LM5zHGSo8dMq4JJ8mk0uxH5W8jv6Oz9qqIS0gdDf-361nLn1az1J6U4qjJgmk9oqc65D7MyLLcPBe8dEV_uEBVPpYHPGtY2jT6xktCNuyMroxaLkTkfBpa26vb5Y8XNBdD6WxxaSv1P5O8xI4Sq0dYnb506hCnwNxJpKJ46YBkwjirvlsIvyS8DoBbvNJzzsFoM9JJGjO6Kgc8umA3XQxfjFCecIXfNDYNflzIHJPrGKTzIoEnlZ76lnGjk7Bzv3mSlIQqtUoLDZqvX1uldaYuspOiDSn8kHU86Ys=w959-h638-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109" y="3694940"/>
            <a:ext cx="3984171" cy="26533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67543" y="653143"/>
            <a:ext cx="8608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/>
              <a:t>W klasach pierwszych</a:t>
            </a:r>
            <a:r>
              <a:rPr lang="pl-PL" sz="2400"/>
              <a:t> uczniowie rozwijali swoje umiejętności poprzez ćwiczenia bez komputera z wykorzystaniem </a:t>
            </a:r>
            <a:r>
              <a:rPr lang="pl-PL" sz="2400" b="1"/>
              <a:t>maty edukacyjnej Mistrzów Kodowania</a:t>
            </a:r>
            <a:r>
              <a:rPr lang="pl-PL" sz="2400"/>
              <a:t>.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6733" y="2697480"/>
            <a:ext cx="3840479" cy="288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4526" y="2641962"/>
            <a:ext cx="4123509" cy="309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185851" y="4495690"/>
            <a:ext cx="7402286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pl-PL" sz="2000"/>
              <a:t>Na macie rozwijaliśmy percepcję wzrokową dzieci, pracowaliśmy nad orientacją przestrzenną, koordynacją wzrokowo-ruchową i koncentracją uwagi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697" y="587828"/>
            <a:ext cx="4580709" cy="343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3087" y="600892"/>
            <a:ext cx="4515394" cy="338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31966" y="653143"/>
            <a:ext cx="10241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/>
              <a:t>Każde zajęcia były dla uczniów wielką przygodą z krainy fantazji ale również doskonałą lekcją logicznego myślenia, orientacji w przestrzeni i w schemacie swojego ciała. Bezpośrednie działanie sprawiało, że nawet nieśmiałe i wycofane dziewczynki świetnie budowały wyrazy z sylab i układały wzory symetryczne do podanych. </a:t>
            </a:r>
          </a:p>
          <a:p>
            <a:pPr algn="just"/>
            <a:r>
              <a:rPr lang="pl-PL" sz="2000"/>
              <a:t>Należy stwierdzić, iż "Mata Edukacyjna  Mistrzów Kodowania" jest doskonałym narzędziem edukacyjnym. </a:t>
            </a:r>
          </a:p>
        </p:txBody>
      </p:sp>
      <p:pic>
        <p:nvPicPr>
          <p:cNvPr id="27650" name="Picture 2" descr="C:\Users\Gosia\Desktop\pilotaz1\thumbnail_IMG_0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1143" y="2606040"/>
            <a:ext cx="4537166" cy="340287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49531" y="1489166"/>
            <a:ext cx="94313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/>
              <a:t>Ponadto uczniowie korzystając z oprogramowania, odpowiedniego do ich wieku, możliwości i zainteresowań </a:t>
            </a:r>
            <a:r>
              <a:rPr lang="pl-PL" sz="2400" b="1"/>
              <a:t>posługiwali się również komputerem</a:t>
            </a:r>
            <a:r>
              <a:rPr lang="pl-PL" sz="2400"/>
              <a:t> pomagając sobie w nauce czytania, pisania, rachowania i prezentacji pomysłów. Korzystali przy tym  zarówno z pomocy nauczyciela jak też </a:t>
            </a:r>
            <a:br>
              <a:rPr lang="pl-PL" sz="2400"/>
            </a:br>
            <a:r>
              <a:rPr lang="pl-PL" sz="2400"/>
              <a:t>i wzajemnego wsparcia. </a:t>
            </a: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63486" y="1459749"/>
            <a:ext cx="8321040" cy="19389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pl-PL" sz="2000"/>
              <a:t>Lekcje programowania w </a:t>
            </a:r>
            <a:r>
              <a:rPr lang="pl-PL" sz="2000" b="1"/>
              <a:t>klasach czwartych</a:t>
            </a:r>
            <a:r>
              <a:rPr lang="pl-PL" sz="2000"/>
              <a:t> realizowane były w trakcie zajęć komputerowych poszczególnych grup oraz zajęć dodatkowych zaplanowanych do realizacji  innowacji. Ogólnie każda grupa miała, w  roku szkolnym 2016/2017,  średnio ok. 20 godzin dodatkowych. </a:t>
            </a:r>
          </a:p>
          <a:p>
            <a:r>
              <a:rPr lang="pl-PL" sz="2000"/>
              <a:t>Ponadto Szkoła bierze aktywnie udział, już drugi rok, w programie „Mistrzowie Kodowania”.</a:t>
            </a:r>
          </a:p>
        </p:txBody>
      </p:sp>
      <p:pic>
        <p:nvPicPr>
          <p:cNvPr id="28674" name="Picture 2" descr="http://www.sp2zabki.idsl.pl/images/mistrzowie_kodowania_SAMSUNG_Vert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7290" y="4016828"/>
            <a:ext cx="3048000" cy="14287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950720" y="1083604"/>
            <a:ext cx="87346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/>
              <a:t>We wrześniu podobnie jak klasy pierwsze na zajęciach wykorzystywana była </a:t>
            </a:r>
            <a:r>
              <a:rPr lang="pl-PL" sz="2000" b="1"/>
              <a:t>mata edukacyjna</a:t>
            </a:r>
            <a:r>
              <a:rPr lang="pl-PL" sz="2000"/>
              <a:t>. Uczniowie  na początku doskonalili percepcję wzrokową i logiczne myślenie poprzez różne zabawy z matą,  a następnie programowali na macie (np. jak kotek ma dojść do myszki itp.).</a:t>
            </a:r>
          </a:p>
        </p:txBody>
      </p:sp>
      <p:pic>
        <p:nvPicPr>
          <p:cNvPr id="10241" name="Picture 1" descr="C:\Users\Gosia\Desktop\pilotaz1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3853" y="2635623"/>
            <a:ext cx="4323805" cy="3250148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3964" y="2660818"/>
            <a:ext cx="4433887" cy="332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79744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50" y="425002"/>
            <a:ext cx="7375047" cy="553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12019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24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Retrospekcja</vt:lpstr>
      <vt:lpstr>PILOTAŻ PROGRAMOWANIA W SZKOLE PODSTAWOWEJ NR 2  IM. JANA KOCHANOWSKIEGO W ZĄBKACH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Klasy czwarte oswajały roboty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PILOTAŻ PROGRAMOWANIA W SZKOLE PODSTAWOWEJ NR 2  IM. JANA KOCHANOWSKIEGO W ZĄBKACH</dc:title>
  <cp:revision>1</cp:revision>
  <dcterms:modified xsi:type="dcterms:W3CDTF">2017-06-19T22:01:16Z</dcterms:modified>
</cp:coreProperties>
</file>