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317" r:id="rId3"/>
    <p:sldId id="283" r:id="rId4"/>
    <p:sldId id="28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30" r:id="rId15"/>
    <p:sldId id="331" r:id="rId16"/>
    <p:sldId id="332" r:id="rId17"/>
    <p:sldId id="333" r:id="rId18"/>
    <p:sldId id="334" r:id="rId19"/>
    <p:sldId id="335" r:id="rId20"/>
    <p:sldId id="314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AA6"/>
    <a:srgbClr val="00A0FF"/>
    <a:srgbClr val="F2F2F2"/>
    <a:srgbClr val="3DF2E0"/>
    <a:srgbClr val="3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E326-8927-4229-B60F-1DB867EF27C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92F73-644D-4153-958D-A69B6A1DF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40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457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90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71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90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75AD-2BF8-1153-77A9-A336E94BA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64AEADF-A790-D4CA-E08B-661B815B3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83F09F7-A8A7-2F39-39A3-CBC8A8478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A59EA8-C56C-3DE1-6DDB-2AE02F7D7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7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F08F8-4299-EEF1-4F9C-467D0038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A531E5C-5ED3-B357-6025-67CF6D909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27BCF26-7203-EEEB-2FB7-F4CF75FFC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DE0ED-4922-B037-ECAA-D88A59E98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17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628D-A1C7-80CE-3444-55768BE8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3ED6B83-4268-7EBF-D647-0DAF9C7CF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D89687D-9241-253A-5155-AB36868C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E3C93C-6CD0-DCD5-8077-D4685A2EF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11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D9387-0704-9AB6-8180-8B9C63E19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8473BA-9EB6-237E-3598-88A083859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77F33F2-D791-879B-97D0-019DDC76A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3AB876-435F-CBB4-45CA-1FB172F92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96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3F0D-2ED3-5020-19DB-03CBF4CF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C6DA4A-502C-133D-EB83-4D9223953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0FE7575-A3CB-DC5E-333E-F836E44E4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CF4A38-70BF-8E8A-0829-A95ECB6F3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426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5469-8F93-A71A-B552-1AF0CE2B2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6218B08-541C-400C-5833-96AA3A405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0E5A563-7DE0-9EE0-F94B-F8B654F5E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F1722C-0EDA-61AE-F379-326589405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24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97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28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1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54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6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76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55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Z badań Fundacji „Dbam o mój zasięg” wynika, że przeciętnie w Polsce dzieci dostają swój pierwszy telefon w okolicach 10. urodzin.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W dużych aglomeracjach własny smartfon mają już siedmio-, ośmiolatkowie.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92,4 proc. uczniów ma w telefonie dostęp do Internetu, prawie 87 proc. z nich używa telefonu codziennie, a aż 70 proc. korzysta z aplikacji społecznościowych.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To oznacza, że dzieci są ze sobą non stop w kontakcie.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>
                <a:solidFill>
                  <a:srgbClr val="282828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Co zrobić, by nauczyć je bezpiecznie korzystać z telefonu? Wiele zależy od rodziców.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2F73-644D-4153-958D-A69B6A1DF7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3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2F7C6-C899-4330-9CC7-C813DD250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187F86-D5BF-49B6-9FB5-D7D517BB3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67203E-6782-4E7A-8147-4377F05F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B6B6D-82E4-4BE3-B72F-B0706C77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04F171-9F25-4523-B626-64411C84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60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B1651-E1DD-486B-ACCB-9C65EA7C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9DB19F0-D0E4-4A67-AD7A-2074F4E70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740904-BF6E-4AA1-893D-7C99F882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D25600-64DB-49DE-93B1-4A51B4F9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343385-717C-44C0-82C7-B560D36E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82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55D0D6-5FFB-44BD-9F50-313538D8F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B1EF99-848E-4F83-987B-594B7259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C7C132-570E-49FD-A88A-5363622A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C9A091-161E-41DA-9879-EE884DE5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2380F1-450D-49D6-B7FC-415DDBC9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11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1CDA5A-70FE-4237-B88E-ADF6FFA8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6D89AE-1213-43AA-A13A-0A6F75739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A129B8-08DD-4511-BF21-3A248E9E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BE6673-A613-427F-BDE1-507E8F40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75F9C2-F357-4FE6-B7DA-3B36D538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1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DEA070-FC8E-4118-8913-A0845674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C5B422-B4C8-406C-8C3B-42002CBFD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006BB9-56E9-40B7-87C0-357EF4C3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1FA90C-11B8-44B0-A83C-966E6851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B08323-380F-455A-B9A1-474D2001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93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364FB6-9012-4F3B-90DD-5C4A838D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BC0256-97D1-47E0-946A-457B30538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C2AE61-D3C6-40CA-AAAA-913082E11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97EDC9-A235-4DFA-8ED2-9B6E0187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D8F0CA-E338-46DD-8CBB-B6B06AB9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A6BD7B-DA0A-4F12-A6F7-87093E2F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5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D2ED6-A4B5-4272-9542-D6355EBD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C36286-98D5-41B8-8235-286CAB91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6B3307-0BF2-4C48-AD81-929F1BA5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AABCE4-916D-470B-A927-5F5365FF4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7199EC9-6EA9-4EA9-A6E4-15AA4A061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8135ECA-3777-42B7-B492-984F16BD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92343D3-B6AC-4C44-8CD1-69B4F91F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2ACD975-A5B3-4217-91B8-4703325E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8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9F61A-77BE-4264-9D2F-A0086973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46E83AD-EBBC-4F51-B8A7-9BB9E355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6AFA94-4FBE-4996-9801-55B3AD8E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34CE23-8A24-4E53-8311-D88F123C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38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2D8A2FC-A069-4D6F-AE45-A4E2FD7C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0447C8-66A0-4026-B0C6-1BD08A79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FF59EF-9E00-4BBC-BAFD-9756FE1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5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50727-D049-4EFD-9A22-A211C837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D54C52-37EF-42D7-A438-80AD0FFA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52A496-2147-4D9E-A6CD-BFC8CDB60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B75AA5-8EAF-4AB2-AD9E-E858518C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A623F0-16B4-46F8-8656-C4EDACCD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FC1ED9-EDB8-47F0-850E-A770CB07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1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B8BFAF-6B6E-4C94-B94E-7138CEDC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2490AC-88D0-4A58-8C14-E4B406CB4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05BD5C-3727-4E4F-8FB6-E31CF340C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954CE3-6616-4F90-B5D9-F73744DB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A48A0F-337D-4B3C-AEE8-BCC02AD7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A7AAFA-C540-4062-837C-BEAD2BDA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0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5784E3-5F53-4F1F-A0A1-0BA142F9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99FB78-9B46-4948-A28C-CC28E61F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72412D-CB6C-4E0E-9D49-B9730DC9C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C2D2-B585-4F85-AFDB-65590914C2CC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E81A1F-5CC3-4B97-8D0B-F3C791BE6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FA1FB9-D5EE-44F4-B6BE-59D51FBF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840A-9693-46B4-A51A-9CF9B40D5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78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moje-idealia.pl/2018/07/jak-zgosic-kradziez-konta-na-instagramie.html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epicgames.com/help/pl/konta-epic-c74/bezpieczenstwo-konta-c112/co-mam-zrobic-jesli-ktos-wlamie-sie-na-moje-konto-a3665" TargetMode="External"/><Relationship Id="rId4" Type="http://schemas.openxmlformats.org/officeDocument/2006/relationships/hyperlink" Target="https://www.facebook.com/help/1216349518398524" TargetMode="External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epicgames.com/help/pl/konta-epic-c74/bezpieczenstwo-konta-c112/logowanie-dwuetapowe-i-jak-je-wlaczyc-a3218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-pl.facebook.com/help/147926301947841" TargetMode="External"/><Relationship Id="rId5" Type="http://schemas.openxmlformats.org/officeDocument/2006/relationships/hyperlink" Target="https://support.microsoft.com/pl-pl/account-billing/w%C5%82%C4%85czenie-lub-wy%C5%82%C4%85czanie-weryfikacji-dwuetapowej-konta-microsoft-b1a56fc2-caf3-a5a1-f7e3-4309e99987ca" TargetMode="External"/><Relationship Id="rId10" Type="http://schemas.openxmlformats.org/officeDocument/2006/relationships/image" Target="../media/image14.jpg"/><Relationship Id="rId4" Type="http://schemas.openxmlformats.org/officeDocument/2006/relationships/hyperlink" Target="https://support.google.com/accounts/answer/185839?hl=pl&amp;co=GENIE.Platform%3DDesktop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6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39" name="Straight Connector 148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lik:Logo ISSA Pol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2578898"/>
            <a:ext cx="4644528" cy="15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37953A-C595-E11B-7E6D-859549645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512" y="1909762"/>
            <a:ext cx="3518566" cy="28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3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445B77C-640C-E79B-F211-C118B83A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78" y="160338"/>
            <a:ext cx="26193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2D879FB-653B-79F4-BA2B-123A7EC15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316" y="1282974"/>
            <a:ext cx="5557945" cy="43451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02DBAB9-3138-F1D5-7479-CF53B269C653}"/>
              </a:ext>
            </a:extLst>
          </p:cNvPr>
          <p:cNvSpPr txBox="1"/>
          <p:nvPr/>
        </p:nvSpPr>
        <p:spPr>
          <a:xfrm>
            <a:off x="3947736" y="22527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Epic</a:t>
            </a:r>
            <a:r>
              <a:rPr lang="pl-PL" b="1" dirty="0"/>
              <a:t> Games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8CB8275-D9EE-8C73-CC25-7D829CBE21A1}"/>
              </a:ext>
            </a:extLst>
          </p:cNvPr>
          <p:cNvSpPr txBox="1"/>
          <p:nvPr/>
        </p:nvSpPr>
        <p:spPr>
          <a:xfrm>
            <a:off x="7346078" y="795339"/>
            <a:ext cx="148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Konto Google</a:t>
            </a:r>
          </a:p>
        </p:txBody>
      </p:sp>
    </p:spTree>
    <p:extLst>
      <p:ext uri="{BB962C8B-B14F-4D97-AF65-F5344CB8AC3E}">
        <p14:creationId xmlns:p14="http://schemas.microsoft.com/office/powerpoint/2010/main" val="382096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3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8CB8275-D9EE-8C73-CC25-7D829CBE21A1}"/>
              </a:ext>
            </a:extLst>
          </p:cNvPr>
          <p:cNvSpPr txBox="1"/>
          <p:nvPr/>
        </p:nvSpPr>
        <p:spPr>
          <a:xfrm>
            <a:off x="2677242" y="632969"/>
            <a:ext cx="109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Facebook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BBF9D8-5D85-43F5-1E4D-A7E75400A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53" y="1533559"/>
            <a:ext cx="8688855" cy="47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3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8CB8275-D9EE-8C73-CC25-7D829CBE21A1}"/>
              </a:ext>
            </a:extLst>
          </p:cNvPr>
          <p:cNvSpPr txBox="1"/>
          <p:nvPr/>
        </p:nvSpPr>
        <p:spPr>
          <a:xfrm>
            <a:off x="2677242" y="63296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Microsoft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FFAAB2-3241-489C-4D7F-2199432F5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836" y="1055312"/>
            <a:ext cx="7716327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234440"/>
            <a:ext cx="5644215" cy="4942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Gdzie szukać pomocy?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600" dirty="0"/>
              <a:t>Nie rozwiązuj problemu sam.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Skontaktuj się z dostawcą usługi cyfrowej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Poszukaj pomocy u rodziców i nauczycieli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Skorzystaj z gotowych poradników (filmy i artykuły) jak odzyskać konto w danym serwisie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Jeżeli podejrzewasz, że konto zostało wykorzystane w celach przestępczych skontaktuj się z policją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Korzystaj z wiedzy i pomocy fachowców, którzy chętnie się nią dzielą na formach internetowych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600" dirty="0">
                <a:hlinkClick r:id="rId3"/>
              </a:rPr>
              <a:t>https://www.moje-idealia.pl/2018/07/jak-zgosic-kradziez-konta-na-instagramie.html#</a:t>
            </a:r>
            <a:endParaRPr lang="pl-P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600" dirty="0">
                <a:hlinkClick r:id="rId4"/>
              </a:rPr>
              <a:t>https://www.facebook.com/help/1216349518398524</a:t>
            </a:r>
            <a:endParaRPr lang="pl-P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600" dirty="0">
                <a:hlinkClick r:id="rId5"/>
              </a:rPr>
              <a:t>https://www.epicgames.com/help/pl/konta-epic-c74/bezpieczenstwo-konta-c112/co-mam-zrobic-jesli-ktos-wlamie-sie-na-moje-konto-a3665</a:t>
            </a:r>
            <a:endParaRPr lang="pl-P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16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0325000-2A98-C36E-D073-7088816EB1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84" y="2280660"/>
            <a:ext cx="4892040" cy="32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00B96-80BC-1B3F-8CF8-2A2A8A57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5D14736E-3A4E-40FE-9B26-D9A17D76D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1C41E82-75ED-4C6E-76EC-F3D7BC776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FBC22A2-7138-46A7-EA64-25DE3E99D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9E2A1B03-15DE-961E-8623-972BD662D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5BAFF29C-5F9F-FE31-1CEA-E64C357E6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D8F5BA-36DC-9D79-9D0D-B8304BF16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>
            <a:extLst>
              <a:ext uri="{FF2B5EF4-FFF2-40B4-BE49-F238E27FC236}">
                <a16:creationId xmlns:a16="http://schemas.microsoft.com/office/drawing/2014/main" id="{7A900E71-E352-FEB5-5199-C9CA236FE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C3ACCC8B-7C11-AC95-BC58-1C304BC0A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71F53B41-74D0-6568-AB54-CC34EFDD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EA84C38-C6C3-AA3A-8C5C-CEE35EC8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3" name="Obraz 2" descr="Obraz zawierający w pomieszczeniu, elektronika, monitor komputerowy, Słuchawki">
            <a:extLst>
              <a:ext uri="{FF2B5EF4-FFF2-40B4-BE49-F238E27FC236}">
                <a16:creationId xmlns:a16="http://schemas.microsoft.com/office/drawing/2014/main" id="{8749B38C-8FB8-2558-7184-2B16901670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8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7E4C5ED-EA8D-EFE3-7E60-5FD9E3356F40}"/>
              </a:ext>
            </a:extLst>
          </p:cNvPr>
          <p:cNvSpPr txBox="1"/>
          <p:nvPr/>
        </p:nvSpPr>
        <p:spPr>
          <a:xfrm>
            <a:off x="446640" y="5796829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Kogo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oczekujemy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, a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kogo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spotykamy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w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grach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039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A2477-C48F-B9F0-D394-D294AAEC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36C5940C-2052-2E5F-E446-D8660427C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38A099-8DA2-2503-DFFF-3CD5B148C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A3543EF-B834-FD5B-B9DA-37DAE9E4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2DF65D7-8141-3071-FF9E-FAB0792A4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4FA7F967-CD21-2CEB-AE16-DDBC678B5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D9C1142-B973-0858-572A-8E6ED4893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>
            <a:extLst>
              <a:ext uri="{FF2B5EF4-FFF2-40B4-BE49-F238E27FC236}">
                <a16:creationId xmlns:a16="http://schemas.microsoft.com/office/drawing/2014/main" id="{581A05EC-E992-DB37-DBC3-6E792B6DE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2602188A-24C2-E162-89A7-CF2A56EB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0052EEB5-DB0D-73B4-5889-4E35C0A0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BE132125-8AF7-CCB8-A29A-DA361EA0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3" name="Obraz 2" descr="Obraz zawierający Ludzka twarz, ubrania, osoba, kostium&#10;&#10;Opis wygenerowany automatycznie">
            <a:extLst>
              <a:ext uri="{FF2B5EF4-FFF2-40B4-BE49-F238E27FC236}">
                <a16:creationId xmlns:a16="http://schemas.microsoft.com/office/drawing/2014/main" id="{DEAA9E50-98D1-87E0-5E51-FF5EB9AE3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0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A22A774-3DB6-68E4-9B83-F78C6F5BF1F9}"/>
              </a:ext>
            </a:extLst>
          </p:cNvPr>
          <p:cNvSpPr txBox="1"/>
          <p:nvPr/>
        </p:nvSpPr>
        <p:spPr>
          <a:xfrm>
            <a:off x="5232400" y="1367673"/>
            <a:ext cx="6124576" cy="266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6100" b="0" i="0" dirty="0">
                <a:effectLst/>
                <a:latin typeface="+mj-lt"/>
                <a:ea typeface="+mj-ea"/>
                <a:cs typeface="+mj-cs"/>
              </a:rPr>
              <a:t>Tak nie wygląda typowy gracz ;)</a:t>
            </a:r>
            <a:endParaRPr lang="en-US" sz="61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22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0C076-8A27-57D5-ECA9-FCA84FB69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D4AD031-ABA6-BD15-C9F6-F80D1490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E6C2A5-B3AE-A4A8-493E-6F853AB5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BDDBA8-1A0B-E0C0-DCE9-A9F286F9A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C2DB252C-AF0B-3928-DFB4-EF5A5F79B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50800F73-C2C2-6181-D7BB-C4C83CD3A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F14B51-3660-5C05-8059-D70618D0D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>
            <a:extLst>
              <a:ext uri="{FF2B5EF4-FFF2-40B4-BE49-F238E27FC236}">
                <a16:creationId xmlns:a16="http://schemas.microsoft.com/office/drawing/2014/main" id="{EAB7308F-1241-7B8F-6D84-A43C15D19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53D2C860-59E6-6EFC-6A13-3CD65F99D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0F3568CB-9DB1-584E-CE9C-EB31D092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B64CFC6-A2E7-5974-F688-2C50E6B07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A04C272-7762-85CE-10CB-E1702D0679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3" t="22102" b="741"/>
          <a:stretch/>
        </p:blipFill>
        <p:spPr>
          <a:xfrm>
            <a:off x="36377" y="425899"/>
            <a:ext cx="7730339" cy="611576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282647-8805-30C7-47E7-A08877FA6BD5}"/>
              </a:ext>
            </a:extLst>
          </p:cNvPr>
          <p:cNvSpPr txBox="1"/>
          <p:nvPr/>
        </p:nvSpPr>
        <p:spPr>
          <a:xfrm>
            <a:off x="7635156" y="2595307"/>
            <a:ext cx="451299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800" b="1" dirty="0"/>
              <a:t>Żeńską część środowiska </a:t>
            </a:r>
            <a:r>
              <a:rPr lang="pl-PL" sz="4800" b="1" dirty="0" err="1"/>
              <a:t>gamingowego</a:t>
            </a:r>
            <a:r>
              <a:rPr lang="pl-PL" sz="4800" b="1" dirty="0"/>
              <a:t> też muszę rozczarować</a:t>
            </a:r>
            <a:r>
              <a:rPr lang="pl-PL" sz="4800" dirty="0"/>
              <a:t> </a:t>
            </a:r>
            <a:r>
              <a:rPr lang="en-US" sz="4800" b="0" i="0" dirty="0">
                <a:effectLst/>
                <a:latin typeface="+mj-lt"/>
                <a:ea typeface="+mj-ea"/>
                <a:cs typeface="+mj-cs"/>
              </a:rPr>
              <a:t>;)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146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A9202-1268-B9DB-FC53-9B69F9A09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F479FE2-5740-6326-CE8D-7B8895E7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BF0F03-7827-3400-C918-F5556294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0C40049-64EE-2BAC-41C5-132F60A5A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65384999-DCB9-D86E-682D-B82061D0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8E44B5F-38D7-8484-0E04-295360EA7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30E93C3-73DE-F08E-02E3-A8FC9FEF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>
            <a:extLst>
              <a:ext uri="{FF2B5EF4-FFF2-40B4-BE49-F238E27FC236}">
                <a16:creationId xmlns:a16="http://schemas.microsoft.com/office/drawing/2014/main" id="{85759AC5-7D0A-EFF6-AC89-3FEE9E0A65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218499F6-10B7-6AA2-3792-5C5ED7307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D1C9ADC9-ADF3-C39D-9975-1717EB65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B905804E-4BB9-E658-7629-D0C7DB860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3" name="Obraz 2" descr="Obraz zawierający osoba, ubrania, Ludzka twarz, uśmiech&#10;&#10;Opis wygenerowany automatycznie">
            <a:extLst>
              <a:ext uri="{FF2B5EF4-FFF2-40B4-BE49-F238E27FC236}">
                <a16:creationId xmlns:a16="http://schemas.microsoft.com/office/drawing/2014/main" id="{E426168E-D1FD-F343-2D25-41D35550E7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r="27886" b="58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C5721AE-06CA-CDF2-7314-D248063176E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/>
              <a:t>Najczęściej</a:t>
            </a:r>
            <a:r>
              <a:rPr lang="en-US" sz="4800" b="1" dirty="0"/>
              <a:t> to </a:t>
            </a:r>
            <a:r>
              <a:rPr lang="en-US" sz="4800" b="1" dirty="0" err="1"/>
              <a:t>dzieciaki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336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4F4D67-B248-7E3F-EB28-0DFA9B40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5F8D8FE-FEE2-63FD-AC77-550775DF1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C3CFAE-4F8C-B2FC-F27C-C4DF6ADF7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392FFC-DB3C-CE65-C56C-EB2C38114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BE92FED-22D1-565B-DFB4-DFEBA04BC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B2531A89-1C42-E150-2B1E-76EEAF6C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4B6169-5991-E1B1-C710-540E3A49E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>
            <a:extLst>
              <a:ext uri="{FF2B5EF4-FFF2-40B4-BE49-F238E27FC236}">
                <a16:creationId xmlns:a16="http://schemas.microsoft.com/office/drawing/2014/main" id="{011DAEF5-0ADC-64B4-A5D4-B9E5D9DC7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76DD94AA-3D73-7A58-D128-5A691CD6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71C6DB3C-27F6-C0F6-A76B-52D8A01E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B4F9259-49EC-D75A-9C16-61AFF5D24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sp>
        <p:nvSpPr>
          <p:cNvPr id="5" name="Google Shape;486;p19">
            <a:extLst>
              <a:ext uri="{FF2B5EF4-FFF2-40B4-BE49-F238E27FC236}">
                <a16:creationId xmlns:a16="http://schemas.microsoft.com/office/drawing/2014/main" id="{B5039A0A-6D2F-A1F5-F506-3AEF05CC6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9640" y="403512"/>
            <a:ext cx="4234253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100000"/>
              <a:buFont typeface="Calibri"/>
              <a:buNone/>
            </a:pPr>
            <a:r>
              <a:rPr lang="pl-PL" dirty="0"/>
              <a:t>Jednak nie tylko</a:t>
            </a:r>
            <a:br>
              <a:rPr lang="pl-PL" dirty="0"/>
            </a:br>
            <a:r>
              <a:rPr lang="pl-PL" dirty="0"/>
              <a:t>Online </a:t>
            </a:r>
            <a:r>
              <a:rPr lang="pl-PL" dirty="0" err="1"/>
              <a:t>predators</a:t>
            </a:r>
            <a:endParaRPr dirty="0"/>
          </a:p>
        </p:txBody>
      </p:sp>
      <p:sp>
        <p:nvSpPr>
          <p:cNvPr id="6" name="Google Shape;487;p19">
            <a:extLst>
              <a:ext uri="{FF2B5EF4-FFF2-40B4-BE49-F238E27FC236}">
                <a16:creationId xmlns:a16="http://schemas.microsoft.com/office/drawing/2014/main" id="{9A739403-AF62-0A93-B1C6-D809B7C8830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7" name="Google Shape;488;p19" descr="Brak dostępnego opisu zdjęcia.">
            <a:extLst>
              <a:ext uri="{FF2B5EF4-FFF2-40B4-BE49-F238E27FC236}">
                <a16:creationId xmlns:a16="http://schemas.microsoft.com/office/drawing/2014/main" id="{348929E6-C9B9-31EE-ABDE-BD2D7D9F3CC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3167" y="250723"/>
            <a:ext cx="4947818" cy="56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95;p20">
            <a:extLst>
              <a:ext uri="{FF2B5EF4-FFF2-40B4-BE49-F238E27FC236}">
                <a16:creationId xmlns:a16="http://schemas.microsoft.com/office/drawing/2014/main" id="{2EF16F12-5A48-7EDE-FC42-1870EAEF147B}"/>
              </a:ext>
            </a:extLst>
          </p:cNvPr>
          <p:cNvSpPr txBox="1"/>
          <p:nvPr/>
        </p:nvSpPr>
        <p:spPr>
          <a:xfrm>
            <a:off x="460375" y="2289887"/>
            <a:ext cx="614279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Ludzie mogą udawać kogoś kim nie są w Internecie, co stanowi to zagrożenie dla dzieci i młodzieży.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 „ktoś” może próbować zwabić dziecko do rozmów na tematy intymne, a nawet do spotkań twarzą w twarz.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Może wysyłać nieprzyzwoite materiały lub prosić dziecko o przesłanie swoich zdjęć.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Młodzież może być jeszcze bardziej podatna na tego typu ataki szukając akceptacji, chętniej nawiązują kontakt z nieznajomymi w sieci. Mogą się zakochać, co jeszcze bardziej zwiększa prawdopodobieństwo spotkania twarzą w twarz.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5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E0716-A46E-C750-32B3-F27891A04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F934A7D-1A53-79F8-DF94-ACAB21027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BEFD2D7-38AB-AF90-BC57-134E0EC4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C18F3F-9A17-035F-857A-246FDBCDF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B6BC16B-7467-59F4-F446-126E06A51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ACDEED3-3A61-92BC-7913-B905E8A72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12B4BA-61E9-979A-ACB8-5CC533CB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>
            <a:extLst>
              <a:ext uri="{FF2B5EF4-FFF2-40B4-BE49-F238E27FC236}">
                <a16:creationId xmlns:a16="http://schemas.microsoft.com/office/drawing/2014/main" id="{9CEFD995-A034-CBDC-C687-910BC7BD4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2323272B-1B42-8FF6-8B75-10443738D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C7971039-D0CC-790B-5886-9374A31A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246CB6A-7B3C-C0F5-1E33-C8D314191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sp>
        <p:nvSpPr>
          <p:cNvPr id="6" name="Google Shape;487;p19">
            <a:extLst>
              <a:ext uri="{FF2B5EF4-FFF2-40B4-BE49-F238E27FC236}">
                <a16:creationId xmlns:a16="http://schemas.microsoft.com/office/drawing/2014/main" id="{9C4EA08B-E0DE-7E78-E1B8-5FACD193227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" name="Google Shape;501;p21">
            <a:extLst>
              <a:ext uri="{FF2B5EF4-FFF2-40B4-BE49-F238E27FC236}">
                <a16:creationId xmlns:a16="http://schemas.microsoft.com/office/drawing/2014/main" id="{C9D048F7-CCA1-0776-4C80-628A482DFBE2}"/>
              </a:ext>
            </a:extLst>
          </p:cNvPr>
          <p:cNvSpPr txBox="1"/>
          <p:nvPr/>
        </p:nvSpPr>
        <p:spPr>
          <a:xfrm>
            <a:off x="327349" y="1614120"/>
            <a:ext cx="404104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ktoś bardzo komplementuje Cię w Internecie, powinieneś zachować ostrożność.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rozmawiaj z nikim, kto podchodzi zbyt osobiście do rozmowy.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Pamiętaj, że ludzie w nie zawsze są tymi, za których się podają.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umawiaj się z osobą poznaną w Internecie.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Rozmawiaj z rodzicami lub nauczycielami, zawsze gdy coś Cię niepokoi.</a:t>
            </a:r>
            <a:endParaRPr dirty="0"/>
          </a:p>
        </p:txBody>
      </p:sp>
      <p:pic>
        <p:nvPicPr>
          <p:cNvPr id="10" name="Obraz 9" descr="Obraz zawierający ubrania, Ludzka twarz, osoba, błyskawica&#10;&#10;Opis wygenerowany automatycznie">
            <a:extLst>
              <a:ext uri="{FF2B5EF4-FFF2-40B4-BE49-F238E27FC236}">
                <a16:creationId xmlns:a16="http://schemas.microsoft.com/office/drawing/2014/main" id="{B1F7B67B-2FE6-D62E-DF71-494916F56B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 b="9091"/>
          <a:stretch/>
        </p:blipFill>
        <p:spPr>
          <a:xfrm>
            <a:off x="4762700" y="471642"/>
            <a:ext cx="7010200" cy="55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BB7C51-829B-4243-9A2F-5EA8A29D7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CE0A17-721D-47DA-B462-427AB9C65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7B1C03F-70ED-4BE3-AFBC-CD51D441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E84050F-F367-4A35-93F5-1397E3C66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D88F3A8-CDAB-4D08-8D47-096D7AA34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2BEFDF5-BD04-4DD8-9671-13817A4D8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CA74E73-7B97-43C1-BC3B-89DED3F8A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11D94E0-EFF2-4934-97FD-3E424A25F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0D5352A-232D-40A3-8A72-4CB6B8277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E3B6EC6-9A43-43B8-BE95-D12BD1AF3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B71BA3B-3BFF-4756-B642-C00DA5F4A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070AC7F-F9D6-4E73-A95C-9DA3846FD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DDF2314-3F38-4664-B31D-AEB55882B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59AAAEA-0A38-490A-9CBF-F8C79B0A6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EF5CD7-59EB-48AC-BB37-3EB70C052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4602B28-B14A-4724-9665-D2CDC19C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41E4D23-8098-43A1-9826-246EBF1BB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164F3ED-DB01-4823-852E-A99B4C264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5C52390-6376-4DB5-B289-6B1C5273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0ABB3F2-1D59-4F3E-921C-DD7B8D55B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8E0EE84-E054-424D-A93B-D6D23AFFF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084CB4C-E741-4E13-AE65-BAB699C6C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A5D2838-70AA-418B-87DF-83A903E79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8DA454-A7F1-451C-B515-49578824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6FE467-34A9-4910-A7C5-6B92891F2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01A2AF91-EF78-4611-8AF7-C1B45269F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7115C0-C409-41DC-96F1-B784C5E37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6083D75-F629-E713-1FAA-56D4D2A0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solidFill>
                  <a:srgbClr val="FFFFFE"/>
                </a:solidFill>
                <a:ea typeface="+mj-lt"/>
                <a:cs typeface="+mj-lt"/>
              </a:rPr>
              <a:t>“Cyfrowy Skaut” - ISSA KIDS Awareness</a:t>
            </a:r>
            <a:endParaRPr lang="pl-PL" sz="3600">
              <a:solidFill>
                <a:srgbClr val="FFFFFE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C8CFEE-A2DC-0EE0-2463-AD7AFDDF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797594"/>
            <a:ext cx="6281873" cy="239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Cele projektu</a:t>
            </a:r>
            <a:endParaRPr lang="pl-PL" sz="1800">
              <a:cs typeface="Calibri" panose="020F0502020204030204"/>
            </a:endParaRPr>
          </a:p>
          <a:p>
            <a:pPr lvl="1"/>
            <a:r>
              <a:rPr lang="pl-PL" sz="1800">
                <a:ea typeface="+mn-lt"/>
                <a:cs typeface="+mn-lt"/>
              </a:rPr>
              <a:t>Angażować specjalistów </a:t>
            </a:r>
            <a:r>
              <a:rPr lang="pl-PL" sz="1800" err="1">
                <a:ea typeface="+mn-lt"/>
                <a:cs typeface="+mn-lt"/>
              </a:rPr>
              <a:t>cyberbezpieczeństwa</a:t>
            </a:r>
            <a:r>
              <a:rPr lang="pl-PL" sz="1800">
                <a:ea typeface="+mn-lt"/>
                <a:cs typeface="+mn-lt"/>
              </a:rPr>
              <a:t> w edukację,</a:t>
            </a:r>
            <a:endParaRPr lang="pl-PL" sz="1800"/>
          </a:p>
          <a:p>
            <a:pPr lvl="1"/>
            <a:r>
              <a:rPr lang="pl-PL" sz="1800">
                <a:ea typeface="+mn-lt"/>
                <a:cs typeface="+mn-lt"/>
              </a:rPr>
              <a:t>Budować u rodziców świadomość zagrożeń w sieci,</a:t>
            </a:r>
            <a:endParaRPr lang="pl-PL" sz="1800"/>
          </a:p>
          <a:p>
            <a:pPr lvl="1"/>
            <a:r>
              <a:rPr lang="pl-PL" sz="1800">
                <a:ea typeface="+mn-lt"/>
                <a:cs typeface="+mn-lt"/>
              </a:rPr>
              <a:t>Chronić najmłodszych poprzez edukację,</a:t>
            </a:r>
            <a:endParaRPr lang="pl-PL" sz="1800"/>
          </a:p>
          <a:p>
            <a:pPr lvl="1"/>
            <a:r>
              <a:rPr lang="pl-PL" sz="1800">
                <a:ea typeface="+mn-lt"/>
                <a:cs typeface="+mn-lt"/>
              </a:rPr>
              <a:t>Dostarczać pomysły na lepsze wykorzystanie technologii,</a:t>
            </a:r>
            <a:endParaRPr lang="pl-PL" sz="1800"/>
          </a:p>
          <a:p>
            <a:pPr lvl="1"/>
            <a:r>
              <a:rPr lang="pl-PL" sz="1800">
                <a:ea typeface="+mn-lt"/>
                <a:cs typeface="+mn-lt"/>
              </a:rPr>
              <a:t>Edukować nauczycieli aby mogli dzielić się tą wiedzą w szkole.</a:t>
            </a:r>
            <a:endParaRPr lang="pl-PL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4A42E0-EF5F-4494-B39B-3DB7D0475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5" y="3667039"/>
            <a:ext cx="6269016" cy="23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153936E-99C5-214D-5BDC-13AE73D6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675" y="4065194"/>
            <a:ext cx="5956764" cy="160704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19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oże być zdjęciem przedstawiającym tekst „#dzieciWsieci #cyfrowyskaut CYFROWY SkOut ISSA KIDS AWARENESS”">
            <a:extLst>
              <a:ext uri="{FF2B5EF4-FFF2-40B4-BE49-F238E27FC236}">
                <a16:creationId xmlns:a16="http://schemas.microsoft.com/office/drawing/2014/main" id="{57930B39-9237-9C8A-ED62-5EABBD0AF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9" y="1599448"/>
            <a:ext cx="4232625" cy="23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AD0847-DAFE-A5BD-9309-0BB413D99798}"/>
              </a:ext>
            </a:extLst>
          </p:cNvPr>
          <p:cNvSpPr txBox="1"/>
          <p:nvPr/>
        </p:nvSpPr>
        <p:spPr>
          <a:xfrm>
            <a:off x="8931418" y="5236887"/>
            <a:ext cx="3260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https://cyfrowyskaut.pl/</a:t>
            </a:r>
          </a:p>
        </p:txBody>
      </p:sp>
      <p:sp>
        <p:nvSpPr>
          <p:cNvPr id="2" name="Titel 9">
            <a:extLst>
              <a:ext uri="{FF2B5EF4-FFF2-40B4-BE49-F238E27FC236}">
                <a16:creationId xmlns:a16="http://schemas.microsoft.com/office/drawing/2014/main" id="{0DC80365-7DF2-826D-8174-D8011607786C}"/>
              </a:ext>
            </a:extLst>
          </p:cNvPr>
          <p:cNvSpPr txBox="1">
            <a:spLocks/>
          </p:cNvSpPr>
          <p:nvPr/>
        </p:nvSpPr>
        <p:spPr>
          <a:xfrm>
            <a:off x="6824134" y="1721881"/>
            <a:ext cx="4439623" cy="10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Dziękuję za uwagę</a:t>
            </a:r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3BC282-10CA-4F52-A146-C8C34D2A5E4F}"/>
              </a:ext>
            </a:extLst>
          </p:cNvPr>
          <p:cNvSpPr txBox="1">
            <a:spLocks/>
          </p:cNvSpPr>
          <p:nvPr/>
        </p:nvSpPr>
        <p:spPr>
          <a:xfrm>
            <a:off x="5542135" y="3103786"/>
            <a:ext cx="5344939" cy="13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tx1"/>
                </a:solidFill>
              </a:rPr>
              <a:t>Mariusz Stasiak vel Stasek</a:t>
            </a:r>
            <a:endParaRPr lang="de-DE" sz="2000" b="1" dirty="0">
              <a:solidFill>
                <a:schemeClr val="tx1"/>
              </a:solidFill>
            </a:endParaRPr>
          </a:p>
          <a:p>
            <a:pPr lvl="1"/>
            <a:r>
              <a:rPr lang="de-DE" sz="2000" b="1" dirty="0"/>
              <a:t>T.: </a:t>
            </a:r>
            <a:r>
              <a:rPr lang="pl-PL" sz="2000" b="1" dirty="0"/>
              <a:t>782-661-551</a:t>
            </a:r>
            <a:endParaRPr lang="de-DE" sz="2000" b="1" dirty="0"/>
          </a:p>
          <a:p>
            <a:pPr lvl="1"/>
            <a:r>
              <a:rPr lang="de-DE" sz="2000" b="1" dirty="0"/>
              <a:t>M.: </a:t>
            </a:r>
            <a:r>
              <a:rPr lang="pl-PL" sz="2000" b="1" dirty="0"/>
              <a:t>Mariusz.stasiakvelstasek@issa.org.pl</a:t>
            </a:r>
            <a:endParaRPr lang="de-DE" sz="2000" b="1" dirty="0"/>
          </a:p>
          <a:p>
            <a:endParaRPr lang="de-D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</p:spPr>
      </p:pic>
      <p:sp>
        <p:nvSpPr>
          <p:cNvPr id="3" name="Prostokąt 2"/>
          <p:cNvSpPr/>
          <p:nvPr/>
        </p:nvSpPr>
        <p:spPr>
          <a:xfrm>
            <a:off x="350537" y="578521"/>
            <a:ext cx="86836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Agenda </a:t>
            </a:r>
          </a:p>
          <a:p>
            <a:pPr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Co to jest tożsamość cyfrowa?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Gdzie posługujemy się naszą tożsamością cyfrową?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Kto może chcieć nam ukraść naszą cyfrową tożsamość?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Po co komu tożsamość cyfrowa dziecka lub nastolatka?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Jak się bronić przed kradzieżą?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Gdzie szukać pomocy?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Kogo spotykamy w sieci?</a:t>
            </a:r>
          </a:p>
          <a:p>
            <a:pPr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2050" name="Picture 2" descr="Plik:Logo ISSA Polska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10" name="Obraz 9" descr="Obraz zawierający osoba, mężczyzna, krawat, noszenie&#10;&#10;Opis wygenerowany automatycznie">
            <a:extLst>
              <a:ext uri="{FF2B5EF4-FFF2-40B4-BE49-F238E27FC236}">
                <a16:creationId xmlns:a16="http://schemas.microsoft.com/office/drawing/2014/main" id="{8BFE3D7F-8212-489A-94D7-FF9523720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63" y="4344090"/>
            <a:ext cx="1120781" cy="1441004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D997231F-2750-4CBB-A806-88723A939949}"/>
              </a:ext>
            </a:extLst>
          </p:cNvPr>
          <p:cNvSpPr/>
          <p:nvPr/>
        </p:nvSpPr>
        <p:spPr>
          <a:xfrm>
            <a:off x="8527480" y="4998354"/>
            <a:ext cx="2206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Inspektor Ochrony Danych w sektorze oświaty, współwłaściciel </a:t>
            </a:r>
            <a:r>
              <a:rPr lang="pl-PL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Cyber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-JST</a:t>
            </a:r>
          </a:p>
          <a:p>
            <a:pPr algn="ctr">
              <a:spcAft>
                <a:spcPts val="0"/>
              </a:spcAft>
            </a:pP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Auditor ISO 27001</a:t>
            </a:r>
            <a:b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wykładowca </a:t>
            </a:r>
            <a:r>
              <a:rPr lang="pl-PL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cybersecurity</a:t>
            </a:r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MBA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F3C267-B1F3-A885-C0C7-B4EF8613C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38" y="1580551"/>
            <a:ext cx="1981200" cy="19526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228A380-5642-6B19-F1B4-9ED1C311EE44}"/>
              </a:ext>
            </a:extLst>
          </p:cNvPr>
          <p:cNvSpPr txBox="1"/>
          <p:nvPr/>
        </p:nvSpPr>
        <p:spPr>
          <a:xfrm>
            <a:off x="9345851" y="349842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Cyber</a:t>
            </a:r>
            <a:r>
              <a:rPr lang="pl-PL" dirty="0"/>
              <a:t>-JST sp. z o.o.</a:t>
            </a:r>
          </a:p>
          <a:p>
            <a:pPr algn="ctr"/>
            <a:r>
              <a:rPr lang="pl-PL" dirty="0"/>
              <a:t>www.cyber-jst.pl</a:t>
            </a:r>
          </a:p>
        </p:txBody>
      </p:sp>
    </p:spTree>
    <p:extLst>
      <p:ext uri="{BB962C8B-B14F-4D97-AF65-F5344CB8AC3E}">
        <p14:creationId xmlns:p14="http://schemas.microsoft.com/office/powerpoint/2010/main" val="29519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odzież, maska&#10;&#10;Opis wygenerowany automatycznie">
            <a:extLst>
              <a:ext uri="{FF2B5EF4-FFF2-40B4-BE49-F238E27FC236}">
                <a16:creationId xmlns:a16="http://schemas.microsoft.com/office/drawing/2014/main" id="{BCE362DD-357A-EBDA-FDA2-2AC57CC70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65" y="456198"/>
            <a:ext cx="3704758" cy="5571065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556624" y="1525577"/>
            <a:ext cx="54834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 to jest tożsamość cyfrowa?</a:t>
            </a:r>
          </a:p>
          <a:p>
            <a:pPr algn="l"/>
            <a:endParaRPr lang="pl-P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Cyfrowa tożsamość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jest dość podobna do realnej. Zgodnie z definicją, zawiera zestaw danych, które w sposób jednoznaczny identyfikują osobę posługującą się tą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tożsamością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Może zawierać dane i podpis wystawcy tejże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tożsamości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co odgrywa rolę uwiarygodnienia informacji przez serwis internetowy lub oprogramowanie.</a:t>
            </a:r>
          </a:p>
        </p:txBody>
      </p:sp>
      <p:pic>
        <p:nvPicPr>
          <p:cNvPr id="43" name="Symbol zastępczy zawartości 5">
            <a:extLst>
              <a:ext uri="{FF2B5EF4-FFF2-40B4-BE49-F238E27FC236}">
                <a16:creationId xmlns:a16="http://schemas.microsoft.com/office/drawing/2014/main" id="{01CF9AB3-5F0D-DE32-79CD-0ADACAE34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44" name="Picture 2" descr="Plik:Logo ISSA Polska.png">
            <a:extLst>
              <a:ext uri="{FF2B5EF4-FFF2-40B4-BE49-F238E27FC236}">
                <a16:creationId xmlns:a16="http://schemas.microsoft.com/office/drawing/2014/main" id="{A9ED4D0A-BE52-3162-C555-40996960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87010AFA-BFA4-F386-A24A-DAE9E37F2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556624" y="1525577"/>
            <a:ext cx="54834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Gdzie posługujemy się naszą tożsamością cyfrową?</a:t>
            </a:r>
          </a:p>
          <a:p>
            <a:pPr algn="l"/>
            <a:endParaRPr lang="pl-P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Gry, serwisy społecznościowe, fora internetowe, komunikatory oraz różne usługi cyfrowe – tożsamość cyfrowa stała się nieodłącznym elementem tych dziedzin naszego życia.</a:t>
            </a:r>
          </a:p>
          <a:p>
            <a:pPr algn="l"/>
            <a:endParaRPr lang="pl-P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l"/>
            <a:r>
              <a:rPr lang="pl-P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Zakładasz konto w </a:t>
            </a:r>
            <a:r>
              <a:rPr lang="pl-PL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Fortnite</a:t>
            </a:r>
            <a:r>
              <a:rPr lang="pl-P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Roblox</a:t>
            </a:r>
            <a:r>
              <a:rPr lang="pl-P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czy </a:t>
            </a:r>
            <a:r>
              <a:rPr lang="pl-PL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Simsach</a:t>
            </a:r>
            <a:r>
              <a:rPr lang="pl-P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 algn="l"/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Masz profil na Facebooku, </a:t>
            </a:r>
            <a:r>
              <a:rPr lang="pl-PL" dirty="0" err="1">
                <a:solidFill>
                  <a:srgbClr val="202124"/>
                </a:solidFill>
                <a:latin typeface="arial" panose="020B0604020202020204" pitchFamily="34" charset="0"/>
              </a:rPr>
              <a:t>TikTok’u</a:t>
            </a:r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 czy Instagramie lub Snapchacie?</a:t>
            </a:r>
          </a:p>
          <a:p>
            <a:pPr algn="l"/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Komunikujesz się za pomocą Messengera, WhatsAppa czy </a:t>
            </a:r>
            <a:r>
              <a:rPr lang="pl-PL" dirty="0" err="1">
                <a:solidFill>
                  <a:srgbClr val="202124"/>
                </a:solidFill>
                <a:latin typeface="arial" panose="020B0604020202020204" pitchFamily="34" charset="0"/>
              </a:rPr>
              <a:t>Discorda</a:t>
            </a:r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, a może udzielasz się na forach internetowych?</a:t>
            </a:r>
          </a:p>
          <a:p>
            <a:pPr algn="l"/>
            <a:endParaRPr lang="pl-PL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l-PL" dirty="0">
                <a:solidFill>
                  <a:srgbClr val="202124"/>
                </a:solidFill>
                <a:latin typeface="arial" panose="020B0604020202020204" pitchFamily="34" charset="0"/>
              </a:rPr>
              <a:t>We wszystkich tych miejscach posługujesz się swoją cyfrową tożsamością.</a:t>
            </a:r>
            <a:endParaRPr lang="pl-PL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" name="Symbol zastępczy zawartości 5">
            <a:extLst>
              <a:ext uri="{FF2B5EF4-FFF2-40B4-BE49-F238E27FC236}">
                <a16:creationId xmlns:a16="http://schemas.microsoft.com/office/drawing/2014/main" id="{01CF9AB3-5F0D-DE32-79CD-0ADACAE34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44" name="Picture 2" descr="Plik:Logo ISSA Polska.png">
            <a:extLst>
              <a:ext uri="{FF2B5EF4-FFF2-40B4-BE49-F238E27FC236}">
                <a16:creationId xmlns:a16="http://schemas.microsoft.com/office/drawing/2014/main" id="{A9ED4D0A-BE52-3162-C555-40996960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87010AFA-BFA4-F386-A24A-DAE9E37F2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D7D8315-08D9-FA98-903E-A04B5BD7A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80" y="1862922"/>
            <a:ext cx="5796336" cy="38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877824"/>
            <a:ext cx="5693324" cy="5299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/>
              <a:t>Kto może chcieć nam ukraść naszą cyfrową tożsamość?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i="0" dirty="0">
                <a:effectLst/>
              </a:rPr>
              <a:t>Jeśli ktoś nie gra w gry online, to trudno mu wierzyć, że kradzież składającej się tylko z bitów i bajtów postaci z gry może być lukratywnym interesem.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i="0" dirty="0">
                <a:effectLst/>
              </a:rPr>
              <a:t>Ale tak jest, bo sztuczne postaci mają realną wartość: chcąc wstąpić do wirtualnego świata World of </a:t>
            </a:r>
            <a:r>
              <a:rPr lang="pl-PL" i="0" dirty="0" err="1">
                <a:effectLst/>
              </a:rPr>
              <a:t>Warcraft</a:t>
            </a:r>
            <a:r>
              <a:rPr lang="pl-PL" i="0" dirty="0">
                <a:effectLst/>
              </a:rPr>
              <a:t>, musimy najpierw za 60 złotych nabyć grę, a potem odprowadzać do wiodącej na rynku gier online firmy Blizzard 45 złotych abonamentu miesięcznie. Każdy fan inwestuje w grę nie tylko pieniądze, ale także i czas: im dłużej gra, tym bardziej cenny staje się jego bohater, który nabiera tym samym realnej, przeliczalnej na pieniądze wartości.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i="0" dirty="0">
                <a:effectLst/>
              </a:rPr>
              <a:t>Niektórzy gracze mają wprawdzie pieniądze, ale nie mają ochoty na długie rozwijanie umiejętności bohatera, więc popyt na doświadczone postaci jest duży, a gdzie jest popyt, tam znajdzie się i podaż - odpowiednie oferty możemy znaleźć na przykład na e-</a:t>
            </a:r>
            <a:r>
              <a:rPr lang="pl-PL" i="0" dirty="0" err="1">
                <a:effectLst/>
              </a:rPr>
              <a:t>Bay'u</a:t>
            </a:r>
            <a:r>
              <a:rPr lang="pl-PL" i="0" dirty="0">
                <a:effectLst/>
              </a:rPr>
              <a:t>. Postacie zmieniają właścicieli nawet za sumy rzędu 4000 złotych. Skradzionych postaci praktycznie nie można odróżnić od legalnych ofert.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zdalny, osoba, ręka, gra&#10;&#10;Opis wygenerowany automatycznie">
            <a:extLst>
              <a:ext uri="{FF2B5EF4-FFF2-40B4-BE49-F238E27FC236}">
                <a16:creationId xmlns:a16="http://schemas.microsoft.com/office/drawing/2014/main" id="{6DC061B8-C730-6723-001C-0CBAB58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16" y="2258009"/>
            <a:ext cx="4711237" cy="3132972"/>
          </a:xfrm>
          <a:prstGeom prst="rect">
            <a:avLst/>
          </a:prstGeom>
        </p:spPr>
      </p:pic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94DC9AD-1834-486B-07D2-32A701D3A650}"/>
              </a:ext>
            </a:extLst>
          </p:cNvPr>
          <p:cNvSpPr txBox="1"/>
          <p:nvPr/>
        </p:nvSpPr>
        <p:spPr>
          <a:xfrm>
            <a:off x="1213867" y="6488272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https://www.komputerswiat.pl/poradniki/jak-to-dziala/jak-dzialaja-zlodzieje-kont-mmorpg/kx4mbx1</a:t>
            </a:r>
          </a:p>
        </p:txBody>
      </p:sp>
    </p:spTree>
    <p:extLst>
      <p:ext uri="{BB962C8B-B14F-4D97-AF65-F5344CB8AC3E}">
        <p14:creationId xmlns:p14="http://schemas.microsoft.com/office/powerpoint/2010/main" val="289098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325880"/>
            <a:ext cx="5547020" cy="4851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/>
              <a:t>Po co komu tożsamość cyfrowa dziecka lub nastolatka?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Zdobyte doświadczenie, </a:t>
            </a:r>
            <a:r>
              <a:rPr lang="pl-PL" dirty="0" err="1"/>
              <a:t>itemy</a:t>
            </a:r>
            <a:r>
              <a:rPr lang="pl-PL" dirty="0"/>
              <a:t> czy </a:t>
            </a:r>
            <a:r>
              <a:rPr lang="pl-PL" dirty="0" err="1"/>
              <a:t>skille</a:t>
            </a:r>
            <a:r>
              <a:rPr lang="pl-PL" dirty="0"/>
              <a:t> mają wartość nie tylko w grze? Na różnych aukcjach czy forach internetowych użytkownicy sprzedają je za spore pieniądze, a co za tym idzie mają one realną wartość w prawdziwym świecie.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Konto w </a:t>
            </a:r>
            <a:r>
              <a:rPr lang="pl-PL" dirty="0" err="1"/>
              <a:t>social</a:t>
            </a:r>
            <a:r>
              <a:rPr lang="pl-PL" dirty="0"/>
              <a:t> media lub forach internetowych są wykorzystywane np. do </a:t>
            </a:r>
            <a:r>
              <a:rPr lang="pl-PL" dirty="0" err="1"/>
              <a:t>serzenia</a:t>
            </a:r>
            <a:r>
              <a:rPr lang="pl-PL" dirty="0"/>
              <a:t> nieprawdziwych informacji (</a:t>
            </a:r>
            <a:r>
              <a:rPr lang="pl-PL" dirty="0" err="1"/>
              <a:t>fake</a:t>
            </a:r>
            <a:r>
              <a:rPr lang="pl-PL" dirty="0"/>
              <a:t> news) czy do działań przestępczych (słupy).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Niestety często skradzione konto wykorzystywane jest również do szantażu czy prób wymuszeń.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dirty="0"/>
              <a:t>Do kont w grach bardzo często podpięte są również karty kredytowe np. rodziców co </a:t>
            </a:r>
            <a:r>
              <a:rPr lang="pl-PL" dirty="0" err="1"/>
              <a:t>cyberoszuści</a:t>
            </a:r>
            <a:r>
              <a:rPr lang="pl-PL" dirty="0"/>
              <a:t> z wielką przyjemnością wykorzystują.</a:t>
            </a:r>
            <a:endParaRPr lang="en-US" i="0" dirty="0">
              <a:effectLst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5" name="Obraz 4" descr="Obraz zawierający osoba, ręka&#10;&#10;Opis wygenerowany automatycznie">
            <a:extLst>
              <a:ext uri="{FF2B5EF4-FFF2-40B4-BE49-F238E27FC236}">
                <a16:creationId xmlns:a16="http://schemas.microsoft.com/office/drawing/2014/main" id="{FA799586-8AB4-5647-B637-7E49B980F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87" y="2556515"/>
            <a:ext cx="4352544" cy="28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/>
              <a:t>Jak się bronić przed kradzieżą?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i="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Zmień hasło.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Zweryfikuj swój adres e-mail.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Włącz logowanie dwuetapowe (2EL) na swoim koncie.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Zabezpiecz swoją skrzynkę e-mail u dostawcy usług poczty elektronicznej.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Włącz opcję 2EL na wszystkich kontach powiązanych z Twoim kontem np. w serwisach Microsoft, Nintendo, Sony, Facebook lub Google.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4" name="Obraz 3" descr="Obraz zawierający osoba&#10;&#10;Opis wygenerowany automatycznie">
            <a:extLst>
              <a:ext uri="{FF2B5EF4-FFF2-40B4-BE49-F238E27FC236}">
                <a16:creationId xmlns:a16="http://schemas.microsoft.com/office/drawing/2014/main" id="{AB62DDE4-076C-1B2A-4974-FE881FCE9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58" y="2715218"/>
            <a:ext cx="4379976" cy="29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F7BE8A-9A5E-2BAA-E5A4-37E8656C37D8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dirty="0"/>
              <a:t>Logowanie dwuetapowe i jak je włączyć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i="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https://www.epicgames.com/help/pl/konta-epic-c74/bezpieczenstwo-konta-c112/logowanie-dwuetapowe-i-jak-je-wlaczyc-a3218</a:t>
            </a:r>
            <a:endParaRPr lang="pl-PL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https://support.google.com/accounts/answer/185839?hl=pl&amp;co=GENIE.Platform%3DDesktop</a:t>
            </a:r>
            <a:endParaRPr lang="pl-PL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https://support.microsoft.com/pl-pl/account-billing/w%C5%82%C4%85czenie-lub-wy%C5%82%C4%85czanie-weryfikacji-dwuetapowej-konta-microsoft-b1a56fc2-caf3-a5a1-f7e3-4309e99987ca</a:t>
            </a:r>
            <a:endParaRPr lang="pl-PL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hlinkClick r:id="rId6"/>
              </a:rPr>
              <a:t>https://pl-pl.facebook.com/help/147926301947841</a:t>
            </a:r>
            <a:endParaRPr lang="pl-PL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YFROWY_SKAUT_LOGO_RGB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Symbol zastępczy zawartości 5">
            <a:extLst>
              <a:ext uri="{FF2B5EF4-FFF2-40B4-BE49-F238E27FC236}">
                <a16:creationId xmlns:a16="http://schemas.microsoft.com/office/drawing/2014/main" id="{4DAAE5B4-18DE-EB70-E0F5-4675A2815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31" y="6027263"/>
            <a:ext cx="1457769" cy="830737"/>
          </a:xfrm>
          <a:prstGeom prst="rect">
            <a:avLst/>
          </a:prstGeom>
        </p:spPr>
      </p:pic>
      <p:pic>
        <p:nvPicPr>
          <p:cNvPr id="23" name="Picture 2" descr="Plik:Logo ISSA Polska.png">
            <a:extLst>
              <a:ext uri="{FF2B5EF4-FFF2-40B4-BE49-F238E27FC236}">
                <a16:creationId xmlns:a16="http://schemas.microsoft.com/office/drawing/2014/main" id="{17A0A594-6B2D-56D2-EF1D-18946E73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6313846"/>
            <a:ext cx="1396593" cy="4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446D1F-6EDD-DDB4-F396-6B9B3FDAAE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9717" y="6115776"/>
            <a:ext cx="1259250" cy="6537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0325000-2A98-C36E-D073-7088816EB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84" y="2280660"/>
            <a:ext cx="4892040" cy="32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9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2303</Words>
  <Application>Microsoft Office PowerPoint</Application>
  <PresentationFormat>Panoramiczny</PresentationFormat>
  <Paragraphs>190</Paragraphs>
  <Slides>20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Lato</vt:lpstr>
      <vt:lpstr>Rockwell</vt:lpstr>
      <vt:lpstr>Times New Roman</vt:lpstr>
      <vt:lpstr>Motyw pakietu Office</vt:lpstr>
      <vt:lpstr>Prezentacja programu PowerPoint</vt:lpstr>
      <vt:lpstr>“Cyfrowy Skaut” - ISSA KIDS Awareness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Jednak nie tylko Online predators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Stasiak vel Stasek</dc:creator>
  <cp:lastModifiedBy>Mariusz Stasiak vel Stasek</cp:lastModifiedBy>
  <cp:revision>7</cp:revision>
  <dcterms:created xsi:type="dcterms:W3CDTF">2022-02-12T09:17:50Z</dcterms:created>
  <dcterms:modified xsi:type="dcterms:W3CDTF">2025-11-13T16:59:13Z</dcterms:modified>
</cp:coreProperties>
</file>