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31"/>
  </p:notesMasterIdLst>
  <p:handoutMasterIdLst>
    <p:handoutMasterId r:id="rId32"/>
  </p:handoutMasterIdLst>
  <p:sldIdLst>
    <p:sldId id="257" r:id="rId2"/>
    <p:sldId id="285" r:id="rId3"/>
    <p:sldId id="357" r:id="rId4"/>
    <p:sldId id="388" r:id="rId5"/>
    <p:sldId id="389" r:id="rId6"/>
    <p:sldId id="390" r:id="rId7"/>
    <p:sldId id="391" r:id="rId8"/>
    <p:sldId id="392" r:id="rId9"/>
    <p:sldId id="393" r:id="rId10"/>
    <p:sldId id="394" r:id="rId11"/>
    <p:sldId id="395" r:id="rId12"/>
    <p:sldId id="407" r:id="rId13"/>
    <p:sldId id="408" r:id="rId14"/>
    <p:sldId id="409" r:id="rId15"/>
    <p:sldId id="413" r:id="rId16"/>
    <p:sldId id="396" r:id="rId17"/>
    <p:sldId id="397" r:id="rId18"/>
    <p:sldId id="398" r:id="rId19"/>
    <p:sldId id="412" r:id="rId20"/>
    <p:sldId id="400" r:id="rId21"/>
    <p:sldId id="401" r:id="rId22"/>
    <p:sldId id="402" r:id="rId23"/>
    <p:sldId id="403" r:id="rId24"/>
    <p:sldId id="404" r:id="rId25"/>
    <p:sldId id="406" r:id="rId26"/>
    <p:sldId id="405" r:id="rId27"/>
    <p:sldId id="414" r:id="rId28"/>
    <p:sldId id="415" r:id="rId29"/>
    <p:sldId id="410" r:id="rId30"/>
  </p:sldIdLst>
  <p:sldSz cx="12188825" cy="6858000"/>
  <p:notesSz cx="6858000" cy="9144000"/>
  <p:defaultTextStyle>
    <a:defPPr rtl="0">
      <a:defRPr lang="pl-pl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6182" autoAdjust="0"/>
  </p:normalViewPr>
  <p:slideViewPr>
    <p:cSldViewPr showGuides="1">
      <p:cViewPr varScale="1">
        <p:scale>
          <a:sx n="86" d="100"/>
          <a:sy n="86" d="100"/>
        </p:scale>
        <p:origin x="557" y="5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07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B62334E-6571-4BB6-B60C-05C9F35F2819}" type="datetime1">
              <a:rPr lang="pl-PL" smtClean="0">
                <a:solidFill>
                  <a:schemeClr val="tx2"/>
                </a:solidFill>
              </a:rPr>
              <a:t>10.12.2020</a:t>
            </a:fld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pl-PL" smtClean="0">
                <a:solidFill>
                  <a:schemeClr val="tx2"/>
                </a:solidFill>
              </a:rPr>
              <a:t>‹#›</a:t>
            </a:fld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5B8AF73-0311-4B3A-8E31-65FED0A6C9D5}" type="datetime1">
              <a:rPr lang="pl-PL" smtClean="0"/>
              <a:pPr/>
              <a:t>10.12.2020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l-PL" smtClean="0"/>
              <a:pPr rtl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3930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l-PL" smtClean="0"/>
              <a:pPr rtl="0"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6018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l-PL" smtClean="0"/>
              <a:pPr rtl="0"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2105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l-PL" smtClean="0"/>
              <a:pPr rtl="0"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2043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l-PL" smtClean="0"/>
              <a:pPr rtl="0"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05098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l-PL" smtClean="0"/>
              <a:pPr rtl="0"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8704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l-PL" smtClean="0"/>
              <a:pPr rtl="0"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63181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l-PL" smtClean="0"/>
              <a:pPr rtl="0"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27299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l-PL" smtClean="0"/>
              <a:pPr rtl="0"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203367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l-PL" smtClean="0"/>
              <a:pPr rtl="0"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1014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l-PL" smtClean="0"/>
              <a:pPr rtl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87903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l-PL" smtClean="0"/>
              <a:pPr rtl="0"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59012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l-PL" smtClean="0"/>
              <a:pPr rtl="0"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01206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l-PL" smtClean="0"/>
              <a:pPr rtl="0"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985767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l-PL" smtClean="0"/>
              <a:pPr rtl="0"/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8223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l-PL" smtClean="0"/>
              <a:pPr rtl="0"/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76310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l-PL" smtClean="0"/>
              <a:pPr rtl="0"/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20554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l-PL" smtClean="0"/>
              <a:pPr rtl="0"/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606071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l-PL" smtClean="0"/>
              <a:pPr rtl="0"/>
              <a:t>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30485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l-PL" smtClean="0"/>
              <a:pPr rtl="0"/>
              <a:t>28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172886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l-PL" smtClean="0"/>
              <a:pPr rtl="0"/>
              <a:t>29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0961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l-PL" smtClean="0"/>
              <a:pPr rtl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5753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l-PL" smtClean="0"/>
              <a:pPr rtl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10428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l-PL" smtClean="0"/>
              <a:pPr rtl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9230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l-PL" smtClean="0"/>
              <a:pPr rtl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50966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l-PL" smtClean="0"/>
              <a:pPr rtl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716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l-PL" smtClean="0"/>
              <a:pPr rtl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4556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l-PL" smtClean="0"/>
              <a:pPr rtl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408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Prostokąt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pl-PL" noProof="0" dirty="0"/>
            </a:p>
          </p:txBody>
        </p:sp>
        <p:grpSp>
          <p:nvGrpSpPr>
            <p:cNvPr id="12" name="Grupa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Obraz 8" descr="Stos książek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Prostokąt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l-PL" noProof="0" dirty="0"/>
              </a:p>
            </p:txBody>
          </p:sp>
        </p:grp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noProof="0"/>
              <a:t>Kliknij, aby edytować styl wzorca podtytułu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E50543-7DEC-40B3-8457-0A772492875A}" type="datetime1">
              <a:rPr lang="pl-PL" noProof="0" smtClean="0"/>
              <a:t>10.12.2020</a:t>
            </a:fld>
            <a:endParaRPr lang="pl-PL" noProof="0" dirty="0"/>
          </a:p>
        </p:txBody>
      </p:sp>
      <p:sp>
        <p:nvSpPr>
          <p:cNvPr id="7" name="Stopka — symbol zastępczy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11" name="Numer slajdu — symbol zastępczy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399CEB-2499-4652-8204-B3C945B29FF6}" type="datetime1">
              <a:rPr lang="pl-PL" noProof="0" smtClean="0"/>
              <a:t>10.12.2020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32F04A-4BD5-4EBC-85F8-D8388B09E3A3}" type="datetime1">
              <a:rPr lang="pl-PL" noProof="0" smtClean="0"/>
              <a:t>10.12.2020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F469E7-8DCD-41B9-AE0D-E8FE348F338E}" type="datetime1">
              <a:rPr lang="pl-PL" noProof="0" smtClean="0"/>
              <a:t>10.12.2020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a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Prostokąt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pl-PL" noProof="0" dirty="0"/>
            </a:p>
          </p:txBody>
        </p:sp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Prostokąt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b="0" noProof="0" dirty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Obraz 4" descr="Stos książe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ytuł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8" name="Podtytuł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noProof="0"/>
              <a:t>Kliknij, aby edytować styl wzorca podtytułu</a:t>
            </a:r>
            <a:endParaRPr lang="pl-PL" noProof="0" dirty="0"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9493EF-333D-400F-8B99-A9AAB8766FF9}" type="datetime1">
              <a:rPr lang="pl-PL" noProof="0" smtClean="0"/>
              <a:t>10.12.2020</a:t>
            </a:fld>
            <a:endParaRPr lang="pl-PL" noProof="0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  <a:p>
            <a:pPr lvl="8" rtl="0"/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D57BF8-8B26-47AA-802E-01189F12D01F}" type="datetime1">
              <a:rPr lang="pl-PL" noProof="0" smtClean="0"/>
              <a:t>10.12.2020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FC7807-B63A-4FE1-BD35-2F0203F69B17}" type="datetime1">
              <a:rPr lang="pl-PL" noProof="0" smtClean="0"/>
              <a:t>10.12.2020</a:t>
            </a:fld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7409DF-64A0-48E9-B1D1-A47729FD8CE3}" type="datetime1">
              <a:rPr lang="pl-PL" noProof="0" smtClean="0"/>
              <a:t>10.12.2020</a:t>
            </a:fld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2BA190-4362-47BD-B2EB-33060A46DE8A}" type="datetime1">
              <a:rPr lang="pl-PL" noProof="0" smtClean="0"/>
              <a:t>10.12.2020</a:t>
            </a:fld>
            <a:endParaRPr lang="pl-PL" noProof="0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5CCEAF-47DA-4AAB-9B5F-F732F321F454}" type="datetime1">
              <a:rPr lang="pl-PL" noProof="0" smtClean="0"/>
              <a:t>10.12.2020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BEF9BF-C3FC-4BA9-AE8D-F72BF058FB6A}" type="datetime1">
              <a:rPr lang="pl-PL" noProof="0" smtClean="0"/>
              <a:t>10.12.2020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alphaModFix amt="17000"/>
            <a:grayscl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Prostokąt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pl-PL" noProof="0" dirty="0"/>
            </a:p>
          </p:txBody>
        </p:sp>
        <p:sp>
          <p:nvSpPr>
            <p:cNvPr id="8" name="Prostokąt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pl-PL" noProof="0" dirty="0"/>
            </a:p>
          </p:txBody>
        </p:sp>
      </p:grp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779356F1-A641-4719-8528-028AB63966D8}" type="datetime1">
              <a:rPr lang="pl-PL" noProof="0" smtClean="0"/>
              <a:t>10.12.2020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ik.pl/" TargetMode="Externa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845411" y="685800"/>
            <a:ext cx="7008574" cy="3298825"/>
          </a:xfrm>
        </p:spPr>
        <p:txBody>
          <a:bodyPr rtlCol="0">
            <a:normAutofit/>
          </a:bodyPr>
          <a:lstStyle/>
          <a:p>
            <a:pPr rtl="0"/>
            <a:r>
              <a:rPr lang="pl-PL" dirty="0"/>
              <a:t>Ochrona danych osobowych </a:t>
            </a:r>
            <a:br>
              <a:rPr lang="pl-PL" dirty="0"/>
            </a:br>
            <a:r>
              <a:rPr lang="pl-PL" sz="7200" dirty="0">
                <a:latin typeface="Broadway" panose="020B0604020202020204" pitchFamily="82" charset="0"/>
              </a:rPr>
              <a:t>Wskazówki</a:t>
            </a: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4942284" y="4149080"/>
            <a:ext cx="7200800" cy="2304256"/>
          </a:xfrm>
        </p:spPr>
        <p:txBody>
          <a:bodyPr rtlCol="0">
            <a:normAutofit/>
          </a:bodyPr>
          <a:lstStyle/>
          <a:p>
            <a:pPr rtl="0"/>
            <a:br>
              <a:rPr lang="pl-PL" dirty="0"/>
            </a:br>
            <a:r>
              <a:rPr lang="pl-PL" dirty="0"/>
              <a:t>Andrzej Włodarczyk </a:t>
            </a:r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254" y="76200"/>
            <a:ext cx="10560409" cy="1048544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54000">
                <a:schemeClr val="accent1">
                  <a:lumMod val="45000"/>
                  <a:lumOff val="55000"/>
                </a:schemeClr>
              </a:gs>
              <a:gs pos="73000">
                <a:schemeClr val="accent1">
                  <a:alpha val="99000"/>
                  <a:lumMod val="76000"/>
                  <a:lumOff val="24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>
            <a:softEdge rad="12700"/>
          </a:effectLst>
        </p:spPr>
        <p:txBody>
          <a:bodyPr rtlCol="0">
            <a:normAutofit/>
          </a:bodyPr>
          <a:lstStyle/>
          <a:p>
            <a:pPr algn="ctr" rtl="0"/>
            <a:r>
              <a:rPr lang="pl-PL" sz="5400" b="1" dirty="0">
                <a:latin typeface="Calibri" panose="020F0502020204030204" pitchFamily="34" charset="0"/>
                <a:cs typeface="Calibri" panose="020F0502020204030204" pitchFamily="34" charset="0"/>
              </a:rPr>
              <a:t>Przekazywanie danych </a:t>
            </a:r>
            <a:r>
              <a:rPr lang="pl-PL" sz="1400" b="1" dirty="0">
                <a:latin typeface="Calibri" panose="020F0502020204030204" pitchFamily="34" charset="0"/>
                <a:cs typeface="Calibri" panose="020F0502020204030204" pitchFamily="34" charset="0"/>
              </a:rPr>
              <a:t>(4)</a:t>
            </a:r>
          </a:p>
        </p:txBody>
      </p:sp>
      <p:pic>
        <p:nvPicPr>
          <p:cNvPr id="8" name="Symbol zastępczy zawartości 7" descr="Powtarzanie">
            <a:extLst>
              <a:ext uri="{FF2B5EF4-FFF2-40B4-BE49-F238E27FC236}">
                <a16:creationId xmlns:a16="http://schemas.microsoft.com/office/drawing/2014/main" id="{0FBB63AA-3841-4EA3-98F9-740F501DEC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37654" y="233552"/>
            <a:ext cx="1395248" cy="1395248"/>
          </a:xfrm>
        </p:spPr>
      </p:pic>
      <p:sp>
        <p:nvSpPr>
          <p:cNvPr id="3" name="Symbol zastępczy zawartości 10">
            <a:extLst>
              <a:ext uri="{FF2B5EF4-FFF2-40B4-BE49-F238E27FC236}">
                <a16:creationId xmlns:a16="http://schemas.microsoft.com/office/drawing/2014/main" id="{330D54FE-BB1F-4A9B-B7DF-0EBA3C2CEEA2}"/>
              </a:ext>
            </a:extLst>
          </p:cNvPr>
          <p:cNvSpPr txBox="1">
            <a:spLocks/>
          </p:cNvSpPr>
          <p:nvPr/>
        </p:nvSpPr>
        <p:spPr>
          <a:xfrm>
            <a:off x="877924" y="1700808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3226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4562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2267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986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Coś źle poszło ? :</a:t>
            </a:r>
            <a:br>
              <a:rPr lang="pl-PL" dirty="0"/>
            </a:br>
            <a:br>
              <a:rPr lang="pl-PL" dirty="0"/>
            </a:br>
            <a:r>
              <a:rPr lang="pl-PL" sz="2000" dirty="0"/>
              <a:t>- </a:t>
            </a:r>
            <a:r>
              <a:rPr lang="pl-PL" sz="2000" b="1" dirty="0"/>
              <a:t>sprawdzamy</a:t>
            </a:r>
            <a:r>
              <a:rPr lang="pl-PL" sz="2000" dirty="0"/>
              <a:t> co zostało wysłane ( dane zwykłe, ile tych danych, a może dane wrażliwe)</a:t>
            </a:r>
            <a:br>
              <a:rPr lang="pl-PL" sz="2000" dirty="0"/>
            </a:br>
            <a:r>
              <a:rPr lang="pl-PL" sz="2000" dirty="0"/>
              <a:t>- dzwońmy, prośmy o zwrot lub zniszczenie</a:t>
            </a:r>
            <a:br>
              <a:rPr lang="pl-PL" sz="2000" dirty="0"/>
            </a:br>
            <a:r>
              <a:rPr lang="pl-PL" sz="2000" dirty="0"/>
              <a:t>- oceńmy </a:t>
            </a:r>
            <a:r>
              <a:rPr lang="pl-PL" sz="2000" b="1" dirty="0"/>
              <a:t>kto te dane otrzymał </a:t>
            </a:r>
            <a:r>
              <a:rPr lang="pl-PL" sz="2000" dirty="0"/>
              <a:t>( „zwykła” osoba, instytucja, adwokat? )</a:t>
            </a:r>
            <a:br>
              <a:rPr lang="pl-PL" sz="2000" dirty="0"/>
            </a:br>
            <a:r>
              <a:rPr lang="pl-PL" sz="2000" dirty="0"/>
              <a:t>- </a:t>
            </a:r>
            <a:r>
              <a:rPr lang="pl-PL" sz="2000" b="1" dirty="0"/>
              <a:t>oceńmy jak szybko </a:t>
            </a:r>
            <a:r>
              <a:rPr lang="pl-PL" sz="2000" dirty="0"/>
              <a:t>„możemy posprzątać”</a:t>
            </a:r>
            <a:br>
              <a:rPr lang="pl-PL" sz="2000" dirty="0"/>
            </a:br>
            <a:r>
              <a:rPr lang="pl-PL" sz="2000" dirty="0"/>
              <a:t>- wspólnie z kierownikiem sekretariatu </a:t>
            </a:r>
            <a:r>
              <a:rPr lang="pl-PL" sz="2000" b="1" dirty="0"/>
              <a:t>oceńmy sytuację</a:t>
            </a:r>
            <a:br>
              <a:rPr lang="pl-PL" sz="2000" dirty="0"/>
            </a:br>
            <a:r>
              <a:rPr lang="pl-PL" sz="2000" dirty="0"/>
              <a:t>- </a:t>
            </a:r>
            <a:r>
              <a:rPr lang="pl-PL" sz="2000" b="1" dirty="0"/>
              <a:t>bez względu </a:t>
            </a:r>
            <a:r>
              <a:rPr lang="pl-PL" sz="2000" dirty="0"/>
              <a:t>na „wagę” naruszenia konsultujemy się Inspektorem Ochrony Danych</a:t>
            </a:r>
            <a:br>
              <a:rPr lang="pl-PL" sz="2000" dirty="0"/>
            </a:br>
            <a:r>
              <a:rPr lang="pl-PL" sz="2000" dirty="0"/>
              <a:t>- ocena stopnia naruszenia należy do IOD</a:t>
            </a:r>
            <a:br>
              <a:rPr lang="pl-PL" sz="2000" dirty="0"/>
            </a:br>
            <a:r>
              <a:rPr lang="pl-PL" sz="2000" dirty="0"/>
              <a:t>- ostateczna decyzja „czy zgłaszamy” do UODO należy do Prezesa Sądu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20099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254" y="76200"/>
            <a:ext cx="10560409" cy="1048544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54000">
                <a:schemeClr val="accent1">
                  <a:lumMod val="45000"/>
                  <a:lumOff val="55000"/>
                </a:schemeClr>
              </a:gs>
              <a:gs pos="73000">
                <a:schemeClr val="accent1">
                  <a:alpha val="99000"/>
                  <a:lumMod val="76000"/>
                  <a:lumOff val="24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>
            <a:softEdge rad="12700"/>
          </a:effectLst>
        </p:spPr>
        <p:txBody>
          <a:bodyPr rtlCol="0">
            <a:normAutofit/>
          </a:bodyPr>
          <a:lstStyle/>
          <a:p>
            <a:pPr algn="ctr" rtl="0"/>
            <a:r>
              <a:rPr lang="pl-PL" sz="5400" b="1" dirty="0">
                <a:latin typeface="Calibri" panose="020F0502020204030204" pitchFamily="34" charset="0"/>
                <a:cs typeface="Calibri" panose="020F0502020204030204" pitchFamily="34" charset="0"/>
              </a:rPr>
              <a:t>Przekazywanie danych </a:t>
            </a:r>
            <a:r>
              <a:rPr lang="pl-PL" sz="1400" b="1" dirty="0">
                <a:latin typeface="Calibri" panose="020F0502020204030204" pitchFamily="34" charset="0"/>
                <a:cs typeface="Calibri" panose="020F0502020204030204" pitchFamily="34" charset="0"/>
              </a:rPr>
              <a:t>(5)</a:t>
            </a:r>
          </a:p>
        </p:txBody>
      </p:sp>
      <p:pic>
        <p:nvPicPr>
          <p:cNvPr id="8" name="Symbol zastępczy zawartości 7" descr="Powtarzanie">
            <a:extLst>
              <a:ext uri="{FF2B5EF4-FFF2-40B4-BE49-F238E27FC236}">
                <a16:creationId xmlns:a16="http://schemas.microsoft.com/office/drawing/2014/main" id="{0FBB63AA-3841-4EA3-98F9-740F501DEC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37654" y="233552"/>
            <a:ext cx="1395248" cy="1395248"/>
          </a:xfrm>
        </p:spPr>
      </p:pic>
      <p:sp>
        <p:nvSpPr>
          <p:cNvPr id="3" name="Symbol zastępczy zawartości 10">
            <a:extLst>
              <a:ext uri="{FF2B5EF4-FFF2-40B4-BE49-F238E27FC236}">
                <a16:creationId xmlns:a16="http://schemas.microsoft.com/office/drawing/2014/main" id="{E8EDC4F1-66F1-44AA-8A24-A8B6A76943D9}"/>
              </a:ext>
            </a:extLst>
          </p:cNvPr>
          <p:cNvSpPr txBox="1">
            <a:spLocks/>
          </p:cNvSpPr>
          <p:nvPr/>
        </p:nvSpPr>
        <p:spPr>
          <a:xfrm>
            <a:off x="848711" y="1786152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3226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4562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2267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986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Przykład z życia:</a:t>
            </a:r>
            <a:br>
              <a:rPr lang="pl-PL" dirty="0"/>
            </a:br>
            <a:br>
              <a:rPr lang="pl-PL" dirty="0"/>
            </a:br>
            <a:r>
              <a:rPr lang="pl-PL" b="1" dirty="0"/>
              <a:t>- Sąd Rejonowy. Odbyła się rozprawa w wydziale karnym. Oskarżonych trzech cudzoziemców. Za między innymi włamania zapadł wyrok. Odpis wyroku zamiast do tłumacza przysięgłego został mailem wysłany do niezwiązanego z tą sprawą adwokata.</a:t>
            </a:r>
            <a:br>
              <a:rPr lang="pl-PL" b="1" dirty="0"/>
            </a:br>
            <a:r>
              <a:rPr lang="pl-PL" b="1" dirty="0"/>
              <a:t>Dokument nie był zaszyfrowany.</a:t>
            </a:r>
          </a:p>
          <a:p>
            <a:r>
              <a:rPr lang="pl-PL" dirty="0"/>
              <a:t>Co Państwo o tym sądzą – czy było naruszenie, jakie zasady nie zostały spełnione, czy ta sprawa wymaga zgłoszenia do Prezesa UODO ? </a:t>
            </a:r>
            <a:r>
              <a:rPr lang="pl-PL" sz="1400" dirty="0"/>
              <a:t>( opis dalszego postępowania na następnym slajdzie)</a:t>
            </a:r>
          </a:p>
        </p:txBody>
      </p:sp>
    </p:spTree>
    <p:extLst>
      <p:ext uri="{BB962C8B-B14F-4D97-AF65-F5344CB8AC3E}">
        <p14:creationId xmlns:p14="http://schemas.microsoft.com/office/powerpoint/2010/main" val="290498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254" y="76200"/>
            <a:ext cx="10560409" cy="1048544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54000">
                <a:schemeClr val="accent1">
                  <a:lumMod val="45000"/>
                  <a:lumOff val="55000"/>
                </a:schemeClr>
              </a:gs>
              <a:gs pos="73000">
                <a:schemeClr val="accent1">
                  <a:alpha val="99000"/>
                  <a:lumMod val="76000"/>
                  <a:lumOff val="24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>
            <a:softEdge rad="12700"/>
          </a:effectLst>
        </p:spPr>
        <p:txBody>
          <a:bodyPr rtlCol="0">
            <a:normAutofit/>
          </a:bodyPr>
          <a:lstStyle/>
          <a:p>
            <a:pPr algn="ctr" rtl="0"/>
            <a:r>
              <a:rPr lang="pl-PL" sz="5400" b="1" dirty="0">
                <a:latin typeface="Calibri" panose="020F0502020204030204" pitchFamily="34" charset="0"/>
                <a:cs typeface="Calibri" panose="020F0502020204030204" pitchFamily="34" charset="0"/>
              </a:rPr>
              <a:t>Przekazywanie danych </a:t>
            </a:r>
            <a:r>
              <a:rPr lang="pl-PL" sz="1400" b="1" dirty="0">
                <a:latin typeface="Calibri" panose="020F0502020204030204" pitchFamily="34" charset="0"/>
                <a:cs typeface="Calibri" panose="020F0502020204030204" pitchFamily="34" charset="0"/>
              </a:rPr>
              <a:t>(6)</a:t>
            </a:r>
          </a:p>
        </p:txBody>
      </p:sp>
      <p:pic>
        <p:nvPicPr>
          <p:cNvPr id="8" name="Symbol zastępczy zawartości 7" descr="Powtarzanie">
            <a:extLst>
              <a:ext uri="{FF2B5EF4-FFF2-40B4-BE49-F238E27FC236}">
                <a16:creationId xmlns:a16="http://schemas.microsoft.com/office/drawing/2014/main" id="{0FBB63AA-3841-4EA3-98F9-740F501DEC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37654" y="233552"/>
            <a:ext cx="1395248" cy="1395248"/>
          </a:xfrm>
        </p:spPr>
      </p:pic>
      <p:sp>
        <p:nvSpPr>
          <p:cNvPr id="3" name="Symbol zastępczy zawartości 10">
            <a:extLst>
              <a:ext uri="{FF2B5EF4-FFF2-40B4-BE49-F238E27FC236}">
                <a16:creationId xmlns:a16="http://schemas.microsoft.com/office/drawing/2014/main" id="{E8EDC4F1-66F1-44AA-8A24-A8B6A76943D9}"/>
              </a:ext>
            </a:extLst>
          </p:cNvPr>
          <p:cNvSpPr txBox="1">
            <a:spLocks/>
          </p:cNvSpPr>
          <p:nvPr/>
        </p:nvSpPr>
        <p:spPr>
          <a:xfrm>
            <a:off x="848711" y="1786152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3226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4562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2267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986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Przykład z życia – szczegóły:</a:t>
            </a:r>
            <a:br>
              <a:rPr lang="pl-PL" dirty="0"/>
            </a:br>
            <a:br>
              <a:rPr lang="pl-PL" dirty="0"/>
            </a:br>
            <a:r>
              <a:rPr lang="pl-PL" dirty="0"/>
              <a:t>- mail został wysłany w piątek o 11:15, o 13:00 adwokat odpisał mailem, że to nie do niego, o 13:48 pracownica poprosiła o usunięcie wiadomości, także zadzwoniła i upewniła się, że adwokat na pewno usunie, poprosiła o mailowe potwierdzenie usunięcia, adwokat odpisał mailowo w poniedziałek o 8:15 i potwierdził usunięcie.</a:t>
            </a:r>
            <a:endParaRPr lang="pl-PL" b="1" dirty="0"/>
          </a:p>
          <a:p>
            <a:endParaRPr lang="pl-PL" sz="1400" b="1" dirty="0"/>
          </a:p>
          <a:p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71115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254" y="76200"/>
            <a:ext cx="10560409" cy="1048544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54000">
                <a:schemeClr val="accent1">
                  <a:lumMod val="45000"/>
                  <a:lumOff val="55000"/>
                </a:schemeClr>
              </a:gs>
              <a:gs pos="73000">
                <a:schemeClr val="accent1">
                  <a:alpha val="99000"/>
                  <a:lumMod val="76000"/>
                  <a:lumOff val="24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>
            <a:softEdge rad="12700"/>
          </a:effectLst>
        </p:spPr>
        <p:txBody>
          <a:bodyPr rtlCol="0">
            <a:normAutofit/>
          </a:bodyPr>
          <a:lstStyle/>
          <a:p>
            <a:pPr algn="ctr" rtl="0"/>
            <a:r>
              <a:rPr lang="pl-PL" sz="5400" b="1" dirty="0">
                <a:latin typeface="Calibri" panose="020F0502020204030204" pitchFamily="34" charset="0"/>
                <a:cs typeface="Calibri" panose="020F0502020204030204" pitchFamily="34" charset="0"/>
              </a:rPr>
              <a:t>Przekazywanie danych </a:t>
            </a:r>
            <a:r>
              <a:rPr lang="pl-PL" sz="1400" b="1" dirty="0">
                <a:latin typeface="Calibri" panose="020F0502020204030204" pitchFamily="34" charset="0"/>
                <a:cs typeface="Calibri" panose="020F0502020204030204" pitchFamily="34" charset="0"/>
              </a:rPr>
              <a:t>(7)</a:t>
            </a:r>
          </a:p>
        </p:txBody>
      </p:sp>
      <p:pic>
        <p:nvPicPr>
          <p:cNvPr id="8" name="Symbol zastępczy zawartości 7" descr="Powtarzanie">
            <a:extLst>
              <a:ext uri="{FF2B5EF4-FFF2-40B4-BE49-F238E27FC236}">
                <a16:creationId xmlns:a16="http://schemas.microsoft.com/office/drawing/2014/main" id="{0FBB63AA-3841-4EA3-98F9-740F501DEC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37654" y="233552"/>
            <a:ext cx="1395248" cy="1395248"/>
          </a:xfrm>
        </p:spPr>
      </p:pic>
      <p:sp>
        <p:nvSpPr>
          <p:cNvPr id="3" name="Symbol zastępczy zawartości 10">
            <a:extLst>
              <a:ext uri="{FF2B5EF4-FFF2-40B4-BE49-F238E27FC236}">
                <a16:creationId xmlns:a16="http://schemas.microsoft.com/office/drawing/2014/main" id="{E8EDC4F1-66F1-44AA-8A24-A8B6A76943D9}"/>
              </a:ext>
            </a:extLst>
          </p:cNvPr>
          <p:cNvSpPr txBox="1">
            <a:spLocks/>
          </p:cNvSpPr>
          <p:nvPr/>
        </p:nvSpPr>
        <p:spPr>
          <a:xfrm>
            <a:off x="866470" y="1484784"/>
            <a:ext cx="10157354" cy="4896544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3226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4562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2267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986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Przykład z życia – analiza:</a:t>
            </a:r>
            <a:br>
              <a:rPr lang="pl-PL" dirty="0"/>
            </a:br>
            <a:br>
              <a:rPr lang="pl-PL" dirty="0"/>
            </a:br>
            <a:r>
              <a:rPr lang="pl-PL" dirty="0"/>
              <a:t>- jest to na pewno naruszenie, ale była szybka reakcja i bardzo krótki czas „utraty kontroli” nad danymi</a:t>
            </a:r>
            <a:br>
              <a:rPr lang="pl-PL" dirty="0"/>
            </a:br>
            <a:br>
              <a:rPr lang="pl-PL" dirty="0"/>
            </a:br>
            <a:r>
              <a:rPr lang="pl-PL" dirty="0"/>
              <a:t>- adwokat wie, jakie są zasady ochrony danych osobowych i na pewno ich nie ujawni</a:t>
            </a:r>
            <a:br>
              <a:rPr lang="pl-PL" dirty="0"/>
            </a:br>
            <a:br>
              <a:rPr lang="pl-PL" dirty="0"/>
            </a:br>
            <a:r>
              <a:rPr lang="pl-PL" dirty="0"/>
              <a:t>- występuje też kłopot „obcokrajowca” – zgłoszenie do UODO wiąże się nierozerwalnie z powiadomieniem osób, których dane uległy naruszeniu – czyli znów tłumaczenia</a:t>
            </a:r>
            <a:endParaRPr lang="pl-PL" sz="1400" b="1" dirty="0"/>
          </a:p>
          <a:p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00189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254" y="76200"/>
            <a:ext cx="10560409" cy="1048544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54000">
                <a:schemeClr val="accent1">
                  <a:lumMod val="45000"/>
                  <a:lumOff val="55000"/>
                </a:schemeClr>
              </a:gs>
              <a:gs pos="73000">
                <a:schemeClr val="accent1">
                  <a:alpha val="99000"/>
                  <a:lumMod val="76000"/>
                  <a:lumOff val="24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>
            <a:softEdge rad="12700"/>
          </a:effectLst>
        </p:spPr>
        <p:txBody>
          <a:bodyPr rtlCol="0">
            <a:normAutofit/>
          </a:bodyPr>
          <a:lstStyle/>
          <a:p>
            <a:pPr algn="ctr" rtl="0"/>
            <a:r>
              <a:rPr lang="pl-PL" sz="5400" b="1" dirty="0">
                <a:latin typeface="Calibri" panose="020F0502020204030204" pitchFamily="34" charset="0"/>
                <a:cs typeface="Calibri" panose="020F0502020204030204" pitchFamily="34" charset="0"/>
              </a:rPr>
              <a:t>Przekazywanie danych </a:t>
            </a:r>
            <a:r>
              <a:rPr lang="pl-PL" sz="1400" b="1" dirty="0">
                <a:latin typeface="Calibri" panose="020F0502020204030204" pitchFamily="34" charset="0"/>
                <a:cs typeface="Calibri" panose="020F0502020204030204" pitchFamily="34" charset="0"/>
              </a:rPr>
              <a:t>(8)</a:t>
            </a:r>
          </a:p>
        </p:txBody>
      </p:sp>
      <p:pic>
        <p:nvPicPr>
          <p:cNvPr id="8" name="Symbol zastępczy zawartości 7" descr="Powtarzanie">
            <a:extLst>
              <a:ext uri="{FF2B5EF4-FFF2-40B4-BE49-F238E27FC236}">
                <a16:creationId xmlns:a16="http://schemas.microsoft.com/office/drawing/2014/main" id="{0FBB63AA-3841-4EA3-98F9-740F501DEC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37654" y="233552"/>
            <a:ext cx="1395248" cy="1395248"/>
          </a:xfrm>
        </p:spPr>
      </p:pic>
      <p:sp>
        <p:nvSpPr>
          <p:cNvPr id="3" name="Symbol zastępczy zawartości 10">
            <a:extLst>
              <a:ext uri="{FF2B5EF4-FFF2-40B4-BE49-F238E27FC236}">
                <a16:creationId xmlns:a16="http://schemas.microsoft.com/office/drawing/2014/main" id="{E8EDC4F1-66F1-44AA-8A24-A8B6A76943D9}"/>
              </a:ext>
            </a:extLst>
          </p:cNvPr>
          <p:cNvSpPr txBox="1">
            <a:spLocks/>
          </p:cNvSpPr>
          <p:nvPr/>
        </p:nvSpPr>
        <p:spPr>
          <a:xfrm>
            <a:off x="915781" y="1484784"/>
            <a:ext cx="10157354" cy="4896544"/>
          </a:xfrm>
          <a:prstGeom prst="rect">
            <a:avLst/>
          </a:prstGeom>
        </p:spPr>
        <p:txBody>
          <a:bodyPr vert="horz" lIns="121899" tIns="60949" rIns="121899" bIns="60949" rtlCol="0">
            <a:normAutofit lnSpcReduction="10000"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3226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4562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2267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986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Przykład z życia –decyzja:</a:t>
            </a:r>
            <a:br>
              <a:rPr lang="pl-PL" dirty="0"/>
            </a:br>
            <a:br>
              <a:rPr lang="pl-PL" dirty="0"/>
            </a:br>
            <a:r>
              <a:rPr lang="pl-PL" sz="2200" dirty="0"/>
              <a:t>- IOD rekomendował Prezesowi Sądu niezgłaszanie tego naruszenia</a:t>
            </a:r>
            <a:br>
              <a:rPr lang="pl-PL" sz="2200" dirty="0"/>
            </a:br>
            <a:br>
              <a:rPr lang="pl-PL" sz="2200" dirty="0"/>
            </a:br>
            <a:r>
              <a:rPr lang="pl-PL" sz="2200" dirty="0"/>
              <a:t>- szybka reakcja na zdarzenie oraz fakt że dane zostały wysłane do adwokata pozwoliły ocenić, że wystąpiło niskie ryzyko naruszenia dóbr tych osób mimo że wystąpiły dane wrażliwe</a:t>
            </a:r>
            <a:br>
              <a:rPr lang="pl-PL" sz="2200" dirty="0"/>
            </a:br>
            <a:br>
              <a:rPr lang="pl-PL" sz="2200" dirty="0"/>
            </a:br>
            <a:r>
              <a:rPr lang="pl-PL" sz="2200" dirty="0"/>
              <a:t>- przypadek opisano i dołączono do dokumentacji RODO</a:t>
            </a:r>
            <a:br>
              <a:rPr lang="pl-PL" sz="2200" dirty="0"/>
            </a:br>
            <a:br>
              <a:rPr lang="pl-PL" sz="2200" dirty="0"/>
            </a:br>
            <a:r>
              <a:rPr lang="pl-PL" sz="2200" dirty="0"/>
              <a:t>- prowadzona jest analiza dlaczego dokument nie został zaszyfrowany przed wysyłką </a:t>
            </a:r>
            <a:r>
              <a:rPr lang="pl-PL" sz="1800" dirty="0"/>
              <a:t>( gdyby był zaszyfrowany nie byłoby problemu)</a:t>
            </a:r>
            <a:br>
              <a:rPr lang="pl-PL" sz="2200" dirty="0"/>
            </a:br>
            <a:br>
              <a:rPr lang="pl-PL" sz="2200" dirty="0"/>
            </a:br>
            <a:r>
              <a:rPr lang="pl-PL" sz="2200" dirty="0"/>
              <a:t>- rozważana jest też możliwość grupowania adresatów w poczcie elektronicznej by ewentualne ograniczyć błędy</a:t>
            </a:r>
          </a:p>
        </p:txBody>
      </p:sp>
    </p:spTree>
    <p:extLst>
      <p:ext uri="{BB962C8B-B14F-4D97-AF65-F5344CB8AC3E}">
        <p14:creationId xmlns:p14="http://schemas.microsoft.com/office/powerpoint/2010/main" val="3059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254" y="76200"/>
            <a:ext cx="10560409" cy="1048544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54000">
                <a:schemeClr val="accent1">
                  <a:lumMod val="45000"/>
                  <a:lumOff val="55000"/>
                </a:schemeClr>
              </a:gs>
              <a:gs pos="73000">
                <a:schemeClr val="accent1">
                  <a:alpha val="99000"/>
                  <a:lumMod val="76000"/>
                  <a:lumOff val="24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>
            <a:softEdge rad="12700"/>
          </a:effectLst>
        </p:spPr>
        <p:txBody>
          <a:bodyPr rtlCol="0">
            <a:normAutofit/>
          </a:bodyPr>
          <a:lstStyle/>
          <a:p>
            <a:pPr algn="ctr" rtl="0"/>
            <a:r>
              <a:rPr lang="pl-PL" sz="5400" b="1" dirty="0">
                <a:latin typeface="Calibri" panose="020F0502020204030204" pitchFamily="34" charset="0"/>
                <a:cs typeface="Calibri" panose="020F0502020204030204" pitchFamily="34" charset="0"/>
              </a:rPr>
              <a:t>Przekazywanie danych </a:t>
            </a:r>
            <a:r>
              <a:rPr lang="pl-PL" sz="1400" b="1" dirty="0">
                <a:latin typeface="Calibri" panose="020F0502020204030204" pitchFamily="34" charset="0"/>
                <a:cs typeface="Calibri" panose="020F0502020204030204" pitchFamily="34" charset="0"/>
              </a:rPr>
              <a:t>(9)</a:t>
            </a:r>
          </a:p>
        </p:txBody>
      </p:sp>
      <p:pic>
        <p:nvPicPr>
          <p:cNvPr id="8" name="Symbol zastępczy zawartości 7" descr="Powtarzanie">
            <a:extLst>
              <a:ext uri="{FF2B5EF4-FFF2-40B4-BE49-F238E27FC236}">
                <a16:creationId xmlns:a16="http://schemas.microsoft.com/office/drawing/2014/main" id="{0FBB63AA-3841-4EA3-98F9-740F501DEC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37654" y="233552"/>
            <a:ext cx="1395248" cy="1395248"/>
          </a:xfrm>
        </p:spPr>
      </p:pic>
      <p:sp>
        <p:nvSpPr>
          <p:cNvPr id="3" name="Symbol zastępczy zawartości 10">
            <a:extLst>
              <a:ext uri="{FF2B5EF4-FFF2-40B4-BE49-F238E27FC236}">
                <a16:creationId xmlns:a16="http://schemas.microsoft.com/office/drawing/2014/main" id="{E8EDC4F1-66F1-44AA-8A24-A8B6A76943D9}"/>
              </a:ext>
            </a:extLst>
          </p:cNvPr>
          <p:cNvSpPr txBox="1">
            <a:spLocks/>
          </p:cNvSpPr>
          <p:nvPr/>
        </p:nvSpPr>
        <p:spPr>
          <a:xfrm>
            <a:off x="915781" y="1484784"/>
            <a:ext cx="10157354" cy="4896544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3226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4562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2267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986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Przykład z życia – z życia szkół:</a:t>
            </a:r>
          </a:p>
          <a:p>
            <a:pPr lvl="1"/>
            <a:r>
              <a:rPr lang="pl-PL" sz="1800" dirty="0"/>
              <a:t>pedagog w szkole na służbowym komputerze kliknął na link albo wypełnił jakiś formularz</a:t>
            </a:r>
          </a:p>
          <a:p>
            <a:pPr lvl="1"/>
            <a:r>
              <a:rPr lang="pl-PL" sz="1800" dirty="0"/>
              <a:t>następnego dnia komputer „nie wstał” i pojawił się komunikat, ze komputer zablokowany, a za odblokowanie trzeba zapłacić okup</a:t>
            </a:r>
          </a:p>
          <a:p>
            <a:pPr lvl="1"/>
            <a:r>
              <a:rPr lang="pl-PL" sz="1800" dirty="0"/>
              <a:t>sprawa zgłoszono do IOD</a:t>
            </a:r>
          </a:p>
          <a:p>
            <a:pPr lvl="1"/>
            <a:r>
              <a:rPr lang="pl-PL" sz="1800" dirty="0"/>
              <a:t>IOD ocenił, że nastąpiła tylko chwilowa utrata dostępu do danych, bo całość dokumentacji jest w formie papierowej</a:t>
            </a:r>
          </a:p>
          <a:p>
            <a:pPr lvl="1"/>
            <a:r>
              <a:rPr lang="pl-PL" sz="1800" dirty="0"/>
              <a:t>trzeba tylko „zresetować” system i wpisać dane- jeśli potrzebujemy</a:t>
            </a:r>
          </a:p>
          <a:p>
            <a:pPr lvl="1"/>
            <a:r>
              <a:rPr lang="pl-PL" sz="1800" dirty="0"/>
              <a:t>niestety nie została wcześniej sporządzona kopia ważnych danych na nośniku zewnętrznym</a:t>
            </a:r>
          </a:p>
          <a:p>
            <a:pPr lvl="1"/>
            <a:r>
              <a:rPr lang="pl-PL" sz="1800" b="1" u="sng" dirty="0">
                <a:solidFill>
                  <a:srgbClr val="FF0000"/>
                </a:solidFill>
              </a:rPr>
              <a:t>RÓBMY KOPIE DANYCH</a:t>
            </a:r>
          </a:p>
        </p:txBody>
      </p:sp>
    </p:spTree>
    <p:extLst>
      <p:ext uri="{BB962C8B-B14F-4D97-AF65-F5344CB8AC3E}">
        <p14:creationId xmlns:p14="http://schemas.microsoft.com/office/powerpoint/2010/main" val="285308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254" y="76200"/>
            <a:ext cx="10560409" cy="1048544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54000">
                <a:schemeClr val="accent1">
                  <a:lumMod val="45000"/>
                  <a:lumOff val="55000"/>
                </a:schemeClr>
              </a:gs>
              <a:gs pos="73000">
                <a:schemeClr val="accent1">
                  <a:alpha val="99000"/>
                  <a:lumMod val="76000"/>
                  <a:lumOff val="24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>
            <a:softEdge rad="12700"/>
          </a:effectLst>
        </p:spPr>
        <p:txBody>
          <a:bodyPr rtlCol="0">
            <a:normAutofit/>
          </a:bodyPr>
          <a:lstStyle/>
          <a:p>
            <a:pPr algn="ctr" rtl="0"/>
            <a:r>
              <a:rPr lang="pl-PL" sz="5400" b="1" dirty="0">
                <a:latin typeface="Calibri" panose="020F0502020204030204" pitchFamily="34" charset="0"/>
                <a:cs typeface="Calibri" panose="020F0502020204030204" pitchFamily="34" charset="0"/>
              </a:rPr>
              <a:t>Hasła dostępu </a:t>
            </a:r>
            <a:r>
              <a:rPr lang="pl-PL" sz="1400" b="1" dirty="0">
                <a:latin typeface="Calibri" panose="020F0502020204030204" pitchFamily="34" charset="0"/>
                <a:cs typeface="Calibri" panose="020F0502020204030204" pitchFamily="34" charset="0"/>
              </a:rPr>
              <a:t>(1)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0CF893E-1F65-4EDF-82CA-A1BAEC15C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2004922"/>
            <a:ext cx="10157354" cy="4470400"/>
          </a:xfrm>
        </p:spPr>
        <p:txBody>
          <a:bodyPr/>
          <a:lstStyle/>
          <a:p>
            <a:r>
              <a:rPr lang="pl-PL" dirty="0"/>
              <a:t>W pracy systemy wymuszają zmianę haseł – niedopuszczalne jest zapisywanie haseł i pozostawianie w widocznym miejscu ( jeśli już to częściowo zaszyfrowane – minimalnie zmieniony zapis w stosunku do prawdziwego hasła)</a:t>
            </a:r>
          </a:p>
          <a:p>
            <a:r>
              <a:rPr lang="pl-PL" dirty="0"/>
              <a:t>Nie </a:t>
            </a:r>
            <a:r>
              <a:rPr lang="pl-PL" dirty="0" err="1"/>
              <a:t>wkopiowujemy</a:t>
            </a:r>
            <a:r>
              <a:rPr lang="pl-PL" dirty="0"/>
              <a:t> haseł – czasami systemy dopuszczają</a:t>
            </a:r>
          </a:p>
          <a:p>
            <a:r>
              <a:rPr lang="pl-PL" dirty="0"/>
              <a:t>Po każdym ujawnieniu hasła – zmiana jest konieczna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1026" name="Picture 2" descr="30 najgorszych haseł dostępu - eGospodarka.pl - Internet">
            <a:extLst>
              <a:ext uri="{FF2B5EF4-FFF2-40B4-BE49-F238E27FC236}">
                <a16:creationId xmlns:a16="http://schemas.microsoft.com/office/drawing/2014/main" id="{2E7C769F-FA49-41F0-BE57-33C0841BA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764" y="267494"/>
            <a:ext cx="2571750" cy="1714500"/>
          </a:xfrm>
          <a:prstGeom prst="rect">
            <a:avLst/>
          </a:prstGeom>
          <a:noFill/>
          <a:effectLst>
            <a:glow>
              <a:schemeClr val="accent1">
                <a:alpha val="32000"/>
              </a:schemeClr>
            </a:glow>
            <a:outerShdw blurRad="50800" dist="50800" dir="5400000" algn="ctr" rotWithShape="0">
              <a:srgbClr val="000000">
                <a:alpha val="43137"/>
              </a:srgbClr>
            </a:outerShdw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71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254" y="76200"/>
            <a:ext cx="10560409" cy="1048544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54000">
                <a:schemeClr val="accent1">
                  <a:lumMod val="45000"/>
                  <a:lumOff val="55000"/>
                </a:schemeClr>
              </a:gs>
              <a:gs pos="73000">
                <a:schemeClr val="accent1">
                  <a:alpha val="99000"/>
                  <a:lumMod val="76000"/>
                  <a:lumOff val="24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>
            <a:softEdge rad="12700"/>
          </a:effectLst>
        </p:spPr>
        <p:txBody>
          <a:bodyPr rtlCol="0">
            <a:normAutofit/>
          </a:bodyPr>
          <a:lstStyle/>
          <a:p>
            <a:pPr algn="ctr" rtl="0"/>
            <a:r>
              <a:rPr lang="pl-PL" sz="5400" b="1" dirty="0">
                <a:latin typeface="Calibri" panose="020F0502020204030204" pitchFamily="34" charset="0"/>
                <a:cs typeface="Calibri" panose="020F0502020204030204" pitchFamily="34" charset="0"/>
              </a:rPr>
              <a:t>Hasła dostępu </a:t>
            </a:r>
            <a:r>
              <a:rPr lang="pl-PL" sz="1400" b="1" dirty="0">
                <a:latin typeface="Calibri" panose="020F0502020204030204" pitchFamily="34" charset="0"/>
                <a:cs typeface="Calibri" panose="020F0502020204030204" pitchFamily="34" charset="0"/>
              </a:rPr>
              <a:t>(2)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0CF893E-1F65-4EDF-82CA-A1BAEC15C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263" y="1330920"/>
            <a:ext cx="10157354" cy="5122415"/>
          </a:xfrm>
        </p:spPr>
        <p:txBody>
          <a:bodyPr/>
          <a:lstStyle/>
          <a:p>
            <a:r>
              <a:rPr lang="pl-PL" dirty="0"/>
              <a:t>Jak tworzyć hasło – propozycja ( z wierszyka):</a:t>
            </a:r>
          </a:p>
          <a:p>
            <a:r>
              <a:rPr lang="pl-PL" b="1" dirty="0">
                <a:solidFill>
                  <a:srgbClr val="00B050"/>
                </a:solidFill>
              </a:rPr>
              <a:t>W</a:t>
            </a:r>
            <a:r>
              <a:rPr lang="pl-PL" dirty="0">
                <a:solidFill>
                  <a:srgbClr val="00B050"/>
                </a:solidFill>
              </a:rPr>
              <a:t>szystkie </a:t>
            </a:r>
            <a:r>
              <a:rPr lang="pl-PL" b="1" dirty="0">
                <a:solidFill>
                  <a:srgbClr val="00B050"/>
                </a:solidFill>
              </a:rPr>
              <a:t>m</a:t>
            </a:r>
            <a:r>
              <a:rPr lang="pl-PL" dirty="0">
                <a:solidFill>
                  <a:srgbClr val="00B050"/>
                </a:solidFill>
              </a:rPr>
              <a:t>ądre </a:t>
            </a:r>
            <a:r>
              <a:rPr lang="pl-PL" b="1" dirty="0">
                <a:solidFill>
                  <a:srgbClr val="00B050"/>
                </a:solidFill>
              </a:rPr>
              <a:t>p</a:t>
            </a:r>
            <a:r>
              <a:rPr lang="pl-PL" dirty="0">
                <a:solidFill>
                  <a:srgbClr val="00B050"/>
                </a:solidFill>
              </a:rPr>
              <a:t>olskie </a:t>
            </a:r>
            <a:r>
              <a:rPr lang="pl-PL" b="1" dirty="0">
                <a:solidFill>
                  <a:srgbClr val="00B050"/>
                </a:solidFill>
              </a:rPr>
              <a:t>k</a:t>
            </a:r>
            <a:r>
              <a:rPr lang="pl-PL" dirty="0">
                <a:solidFill>
                  <a:srgbClr val="00B050"/>
                </a:solidFill>
              </a:rPr>
              <a:t>ozy </a:t>
            </a:r>
            <a:r>
              <a:rPr lang="pl-PL" b="1" dirty="0">
                <a:solidFill>
                  <a:srgbClr val="00B050"/>
                </a:solidFill>
              </a:rPr>
              <a:t>b</a:t>
            </a:r>
            <a:r>
              <a:rPr lang="pl-PL" dirty="0">
                <a:solidFill>
                  <a:srgbClr val="00B050"/>
                </a:solidFill>
              </a:rPr>
              <a:t>y </a:t>
            </a:r>
            <a:r>
              <a:rPr lang="pl-PL" b="1" dirty="0">
                <a:solidFill>
                  <a:srgbClr val="00B050"/>
                </a:solidFill>
              </a:rPr>
              <a:t>j</a:t>
            </a:r>
            <a:r>
              <a:rPr lang="pl-PL" dirty="0">
                <a:solidFill>
                  <a:srgbClr val="00B050"/>
                </a:solidFill>
              </a:rPr>
              <a:t>e </a:t>
            </a:r>
            <a:r>
              <a:rPr lang="pl-PL" b="1" dirty="0">
                <a:solidFill>
                  <a:srgbClr val="00B050"/>
                </a:solidFill>
              </a:rPr>
              <a:t>z</a:t>
            </a:r>
            <a:r>
              <a:rPr lang="pl-PL" dirty="0">
                <a:solidFill>
                  <a:srgbClr val="00B050"/>
                </a:solidFill>
              </a:rPr>
              <a:t>liczyć </a:t>
            </a:r>
            <a:r>
              <a:rPr lang="pl-PL" b="1" dirty="0">
                <a:solidFill>
                  <a:srgbClr val="00B050"/>
                </a:solidFill>
              </a:rPr>
              <a:t>n</a:t>
            </a:r>
            <a:r>
              <a:rPr lang="pl-PL" dirty="0">
                <a:solidFill>
                  <a:srgbClr val="00B050"/>
                </a:solidFill>
              </a:rPr>
              <a:t>ie </a:t>
            </a:r>
            <a:r>
              <a:rPr lang="pl-PL" b="1" dirty="0">
                <a:solidFill>
                  <a:srgbClr val="00B050"/>
                </a:solidFill>
              </a:rPr>
              <a:t>m</a:t>
            </a:r>
            <a:r>
              <a:rPr lang="pl-PL" dirty="0">
                <a:solidFill>
                  <a:srgbClr val="00B050"/>
                </a:solidFill>
              </a:rPr>
              <a:t>am </a:t>
            </a:r>
            <a:r>
              <a:rPr lang="pl-PL" b="1" dirty="0">
                <a:solidFill>
                  <a:srgbClr val="00B050"/>
                </a:solidFill>
              </a:rPr>
              <a:t>s</a:t>
            </a:r>
            <a:r>
              <a:rPr lang="pl-PL" dirty="0">
                <a:solidFill>
                  <a:srgbClr val="00B050"/>
                </a:solidFill>
              </a:rPr>
              <a:t>iły</a:t>
            </a:r>
          </a:p>
          <a:p>
            <a:r>
              <a:rPr lang="pl-PL" b="1" dirty="0" err="1">
                <a:solidFill>
                  <a:srgbClr val="00B050"/>
                </a:solidFill>
              </a:rPr>
              <a:t>Wmpkbjznms</a:t>
            </a:r>
            <a:r>
              <a:rPr lang="pl-PL" dirty="0">
                <a:solidFill>
                  <a:srgbClr val="00B050"/>
                </a:solidFill>
              </a:rPr>
              <a:t> – to osnowa, a potem zmieniamy i dodajemy cyfry i znaki specjalne</a:t>
            </a:r>
          </a:p>
          <a:p>
            <a:r>
              <a:rPr lang="pl-PL" b="1" dirty="0">
                <a:solidFill>
                  <a:srgbClr val="00B050"/>
                </a:solidFill>
              </a:rPr>
              <a:t>W?pżbjzn314 </a:t>
            </a:r>
            <a:r>
              <a:rPr lang="pl-PL" dirty="0">
                <a:solidFill>
                  <a:srgbClr val="00B050"/>
                </a:solidFill>
              </a:rPr>
              <a:t>--- ? – bo wątpię w mądrość; ż – a może żaby; ostatnie litery na cyfry</a:t>
            </a:r>
          </a:p>
          <a:p>
            <a:r>
              <a:rPr lang="pl-PL" dirty="0"/>
              <a:t>Ile wierszyków, wierszy, piosenek, cytatów znamy – łatwo zapamiętać, a po modyfikacjach nie do odgadnięcia</a:t>
            </a:r>
            <a:br>
              <a:rPr lang="pl-PL" dirty="0"/>
            </a:br>
            <a:r>
              <a:rPr lang="pl-PL" sz="1400" dirty="0" err="1"/>
              <a:t>ssasmbpns</a:t>
            </a:r>
            <a:r>
              <a:rPr lang="pl-PL" sz="1400" dirty="0"/>
              <a:t> – z „samych swoich”</a:t>
            </a:r>
            <a:br>
              <a:rPr lang="pl-PL" sz="1400" dirty="0"/>
            </a:br>
            <a:r>
              <a:rPr lang="pl-PL" sz="1400" dirty="0" err="1"/>
              <a:t>nwtbl</a:t>
            </a:r>
            <a:r>
              <a:rPr lang="pl-PL" sz="1400" dirty="0"/>
              <a:t> – z „</a:t>
            </a:r>
            <a:r>
              <a:rPr lang="pl-PL" sz="1400" dirty="0" err="1"/>
              <a:t>sexmisji</a:t>
            </a:r>
            <a:r>
              <a:rPr lang="pl-PL" sz="1400" dirty="0"/>
              <a:t>”</a:t>
            </a:r>
          </a:p>
        </p:txBody>
      </p:sp>
      <p:pic>
        <p:nvPicPr>
          <p:cNvPr id="1026" name="Picture 2" descr="30 najgorszych haseł dostępu - eGospodarka.pl - Internet">
            <a:extLst>
              <a:ext uri="{FF2B5EF4-FFF2-40B4-BE49-F238E27FC236}">
                <a16:creationId xmlns:a16="http://schemas.microsoft.com/office/drawing/2014/main" id="{2E7C769F-FA49-41F0-BE57-33C0841BA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764" y="267494"/>
            <a:ext cx="2571750" cy="1714500"/>
          </a:xfrm>
          <a:prstGeom prst="rect">
            <a:avLst/>
          </a:prstGeom>
          <a:noFill/>
          <a:effectLst>
            <a:glow>
              <a:schemeClr val="accent1">
                <a:alpha val="32000"/>
              </a:schemeClr>
            </a:glow>
            <a:outerShdw blurRad="50800" dist="50800" dir="5400000" algn="ctr" rotWithShape="0">
              <a:srgbClr val="000000">
                <a:alpha val="43137"/>
              </a:srgbClr>
            </a:outerShdw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Koziołek Matołek z Otwocka - Posts | Facebook">
            <a:extLst>
              <a:ext uri="{FF2B5EF4-FFF2-40B4-BE49-F238E27FC236}">
                <a16:creationId xmlns:a16="http://schemas.microsoft.com/office/drawing/2014/main" id="{3EE64399-BD72-4FE5-86CE-9A502A6FA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189" y="5010150"/>
            <a:ext cx="260032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59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254" y="76200"/>
            <a:ext cx="10560409" cy="1048544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54000">
                <a:schemeClr val="accent1">
                  <a:lumMod val="45000"/>
                  <a:lumOff val="55000"/>
                </a:schemeClr>
              </a:gs>
              <a:gs pos="73000">
                <a:schemeClr val="accent1">
                  <a:alpha val="99000"/>
                  <a:lumMod val="76000"/>
                  <a:lumOff val="24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>
            <a:softEdge rad="12700"/>
          </a:effectLst>
        </p:spPr>
        <p:txBody>
          <a:bodyPr rtlCol="0">
            <a:normAutofit/>
          </a:bodyPr>
          <a:lstStyle/>
          <a:p>
            <a:pPr algn="ctr" rtl="0"/>
            <a:r>
              <a:rPr lang="pl-PL" sz="5400" b="1" dirty="0">
                <a:latin typeface="Calibri" panose="020F0502020204030204" pitchFamily="34" charset="0"/>
                <a:cs typeface="Calibri" panose="020F0502020204030204" pitchFamily="34" charset="0"/>
              </a:rPr>
              <a:t>Hasła dostępu </a:t>
            </a:r>
            <a:r>
              <a:rPr lang="pl-PL" sz="1400" b="1" dirty="0">
                <a:latin typeface="Calibri" panose="020F0502020204030204" pitchFamily="34" charset="0"/>
                <a:cs typeface="Calibri" panose="020F0502020204030204" pitchFamily="34" charset="0"/>
              </a:rPr>
              <a:t>(3)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0CF893E-1F65-4EDF-82CA-A1BAEC15C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700808"/>
            <a:ext cx="10157354" cy="4470400"/>
          </a:xfrm>
        </p:spPr>
        <p:txBody>
          <a:bodyPr/>
          <a:lstStyle/>
          <a:p>
            <a:r>
              <a:rPr lang="pl-PL" dirty="0"/>
              <a:t>Mocne hasła używajmy także prywatnie, bo jak pokażemy na FB, że mamy pieska Reksia i dziecko urodziło się 11 września, to hasło „Reksio1109” – nie stanowi żadnej zagadki dla hakera</a:t>
            </a:r>
          </a:p>
          <a:p>
            <a:r>
              <a:rPr lang="pl-PL" dirty="0"/>
              <a:t>Zróbmy „rachunek haseł” – zmieńmy na mocniejsze i trudniejsze do odgadnięcia ( systemy sprawdzają tylko liczbę znaków i czy mamy duże litery, cyfry i znaki specjalne i uspokojenie przez jakiś portal, że mamy mocne hasło to iluzja – np. </a:t>
            </a:r>
            <a:r>
              <a:rPr lang="pl-PL" b="1" dirty="0">
                <a:solidFill>
                  <a:srgbClr val="00B050"/>
                </a:solidFill>
              </a:rPr>
              <a:t>!Alamakota5</a:t>
            </a:r>
            <a:r>
              <a:rPr lang="pl-PL" dirty="0"/>
              <a:t>)</a:t>
            </a:r>
          </a:p>
        </p:txBody>
      </p:sp>
      <p:pic>
        <p:nvPicPr>
          <p:cNvPr id="1026" name="Picture 2" descr="30 najgorszych haseł dostępu - eGospodarka.pl - Internet">
            <a:extLst>
              <a:ext uri="{FF2B5EF4-FFF2-40B4-BE49-F238E27FC236}">
                <a16:creationId xmlns:a16="http://schemas.microsoft.com/office/drawing/2014/main" id="{2E7C769F-FA49-41F0-BE57-33C0841BA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764" y="267494"/>
            <a:ext cx="2571750" cy="1714500"/>
          </a:xfrm>
          <a:prstGeom prst="rect">
            <a:avLst/>
          </a:prstGeom>
          <a:noFill/>
          <a:effectLst>
            <a:glow>
              <a:schemeClr val="accent1">
                <a:alpha val="32000"/>
              </a:schemeClr>
            </a:glow>
            <a:outerShdw blurRad="50800" dist="50800" dir="5400000" algn="ctr" rotWithShape="0">
              <a:srgbClr val="000000">
                <a:alpha val="43137"/>
              </a:srgbClr>
            </a:outerShdw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53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254" y="76200"/>
            <a:ext cx="10560409" cy="1048544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54000">
                <a:schemeClr val="accent1">
                  <a:lumMod val="45000"/>
                  <a:lumOff val="55000"/>
                </a:schemeClr>
              </a:gs>
              <a:gs pos="73000">
                <a:schemeClr val="accent1">
                  <a:alpha val="99000"/>
                  <a:lumMod val="76000"/>
                  <a:lumOff val="24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>
            <a:softEdge rad="12700"/>
          </a:effectLst>
        </p:spPr>
        <p:txBody>
          <a:bodyPr rtlCol="0">
            <a:normAutofit/>
          </a:bodyPr>
          <a:lstStyle/>
          <a:p>
            <a:pPr algn="ctr" rtl="0"/>
            <a:r>
              <a:rPr lang="pl-PL" sz="5400" b="1" dirty="0">
                <a:latin typeface="Calibri" panose="020F0502020204030204" pitchFamily="34" charset="0"/>
                <a:cs typeface="Calibri" panose="020F0502020204030204" pitchFamily="34" charset="0"/>
              </a:rPr>
              <a:t>Hasła dostępu </a:t>
            </a:r>
            <a:r>
              <a:rPr lang="pl-PL" sz="1400" b="1" dirty="0">
                <a:latin typeface="Calibri" panose="020F0502020204030204" pitchFamily="34" charset="0"/>
                <a:cs typeface="Calibri" panose="020F0502020204030204" pitchFamily="34" charset="0"/>
              </a:rPr>
              <a:t>(4)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0CF893E-1F65-4EDF-82CA-A1BAEC15C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700808"/>
            <a:ext cx="10157354" cy="4470400"/>
          </a:xfrm>
        </p:spPr>
        <p:txBody>
          <a:bodyPr>
            <a:normAutofit lnSpcReduction="10000"/>
          </a:bodyPr>
          <a:lstStyle/>
          <a:p>
            <a:r>
              <a:rPr lang="pl-PL" b="1" dirty="0"/>
              <a:t>Holenderski ekspert ds. bezpieczeństwa zgadł hasło (prezydenta) </a:t>
            </a:r>
            <a:r>
              <a:rPr lang="pl-PL" b="1" dirty="0" err="1"/>
              <a:t>Trumpa</a:t>
            </a:r>
            <a:r>
              <a:rPr lang="pl-PL" b="1" dirty="0"/>
              <a:t> na </a:t>
            </a:r>
            <a:r>
              <a:rPr lang="pl-PL" b="1" dirty="0" err="1"/>
              <a:t>Twitterze</a:t>
            </a:r>
            <a:r>
              <a:rPr lang="pl-PL" b="1" dirty="0"/>
              <a:t>. Drugi raz </a:t>
            </a:r>
            <a:r>
              <a:rPr lang="pl-PL" b="1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pl-PL" b="1" dirty="0">
              <a:solidFill>
                <a:srgbClr val="FF0000"/>
              </a:solidFill>
            </a:endParaRPr>
          </a:p>
          <a:p>
            <a:r>
              <a:rPr lang="pl-PL" dirty="0"/>
              <a:t>Holender wszedł na </a:t>
            </a:r>
            <a:r>
              <a:rPr lang="pl-PL" dirty="0" err="1"/>
              <a:t>twitterowe</a:t>
            </a:r>
            <a:r>
              <a:rPr lang="pl-PL" dirty="0"/>
              <a:t> konto prezydenta USA, które obserwuje 87,3 mln osób. Ekspert niczego na koncie nie zmienił, ale sprawę opisał w mediach.</a:t>
            </a:r>
          </a:p>
          <a:p>
            <a:endParaRPr lang="pl-PL" dirty="0"/>
          </a:p>
          <a:p>
            <a:r>
              <a:rPr lang="pl-PL" dirty="0"/>
              <a:t>Victor </a:t>
            </a:r>
            <a:r>
              <a:rPr lang="pl-PL" dirty="0" err="1"/>
              <a:t>Gevers</a:t>
            </a:r>
            <a:r>
              <a:rPr lang="pl-PL" dirty="0"/>
              <a:t> zgadł hasło prezydenta USA za piątym podejściem. Brzmiało ono: "</a:t>
            </a:r>
            <a:r>
              <a:rPr lang="pl-PL" b="1" dirty="0">
                <a:solidFill>
                  <a:srgbClr val="FF0000"/>
                </a:solidFill>
              </a:rPr>
              <a:t>maga2020!</a:t>
            </a:r>
            <a:r>
              <a:rPr lang="pl-PL" dirty="0"/>
              <a:t>". MAGA to skrót od "</a:t>
            </a:r>
            <a:r>
              <a:rPr lang="pl-PL" dirty="0" err="1"/>
              <a:t>Make</a:t>
            </a:r>
            <a:r>
              <a:rPr lang="pl-PL" dirty="0"/>
              <a:t> </a:t>
            </a:r>
            <a:r>
              <a:rPr lang="pl-PL" dirty="0" err="1"/>
              <a:t>America</a:t>
            </a:r>
            <a:r>
              <a:rPr lang="pl-PL" dirty="0"/>
              <a:t> Great </a:t>
            </a:r>
            <a:r>
              <a:rPr lang="pl-PL" dirty="0" err="1"/>
              <a:t>Again</a:t>
            </a:r>
            <a:r>
              <a:rPr lang="pl-PL" dirty="0"/>
              <a:t>" (ang. "Uczyń Amerykę Znowu Wielką"). To hasło wyborcze kampanii </a:t>
            </a:r>
            <a:r>
              <a:rPr lang="pl-PL" dirty="0" err="1"/>
              <a:t>Trumpa</a:t>
            </a:r>
            <a:r>
              <a:rPr lang="pl-PL" dirty="0"/>
              <a:t> i znak rozpoznawczy jego zwolenników.</a:t>
            </a:r>
          </a:p>
          <a:p>
            <a:endParaRPr lang="pl-PL" dirty="0"/>
          </a:p>
        </p:txBody>
      </p:sp>
      <p:pic>
        <p:nvPicPr>
          <p:cNvPr id="1026" name="Picture 2" descr="30 najgorszych haseł dostępu - eGospodarka.pl - Internet">
            <a:extLst>
              <a:ext uri="{FF2B5EF4-FFF2-40B4-BE49-F238E27FC236}">
                <a16:creationId xmlns:a16="http://schemas.microsoft.com/office/drawing/2014/main" id="{2E7C769F-FA49-41F0-BE57-33C0841BA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764" y="267494"/>
            <a:ext cx="2571750" cy="1714500"/>
          </a:xfrm>
          <a:prstGeom prst="rect">
            <a:avLst/>
          </a:prstGeom>
          <a:noFill/>
          <a:effectLst>
            <a:glow>
              <a:schemeClr val="accent1">
                <a:alpha val="32000"/>
              </a:schemeClr>
            </a:glow>
            <a:outerShdw blurRad="50800" dist="50800" dir="5400000" algn="ctr" rotWithShape="0">
              <a:srgbClr val="000000">
                <a:alpha val="43137"/>
              </a:srgbClr>
            </a:outerShdw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76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254" y="76200"/>
            <a:ext cx="10560409" cy="1048544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54000">
                <a:schemeClr val="accent1">
                  <a:lumMod val="45000"/>
                  <a:lumOff val="55000"/>
                </a:schemeClr>
              </a:gs>
              <a:gs pos="73000">
                <a:schemeClr val="accent1">
                  <a:alpha val="99000"/>
                  <a:lumMod val="76000"/>
                  <a:lumOff val="24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>
            <a:softEdge rad="12700"/>
          </a:effectLst>
        </p:spPr>
        <p:txBody>
          <a:bodyPr rtlCol="0">
            <a:normAutofit/>
          </a:bodyPr>
          <a:lstStyle/>
          <a:p>
            <a:pPr algn="ctr" rtl="0"/>
            <a:r>
              <a:rPr lang="pl-PL" sz="5400" b="1" dirty="0">
                <a:latin typeface="Calibri" panose="020F0502020204030204" pitchFamily="34" charset="0"/>
                <a:cs typeface="Calibri" panose="020F0502020204030204" pitchFamily="34" charset="0"/>
              </a:rPr>
              <a:t>O czym będzie mowa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13ED69D-BAB8-44B8-A8C1-C69DC5D25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8" y="1196752"/>
            <a:ext cx="10377703" cy="5328592"/>
          </a:xfrm>
        </p:spPr>
        <p:txBody>
          <a:bodyPr>
            <a:normAutofit fontScale="77500" lnSpcReduction="20000"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Dane osobowe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kontekst</a:t>
            </a:r>
            <a:b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łączenie kontekstów</a:t>
            </a:r>
            <a:b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stopniowanie danych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Przekazywanie danych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minimalizacja przy przekazywaniu</a:t>
            </a:r>
            <a:b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szyfrowanie</a:t>
            </a:r>
            <a:b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sprawdzanie adresatów</a:t>
            </a:r>
            <a:b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działania po błędnym przesłaniu</a:t>
            </a:r>
            <a:b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ocena naruszenia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Hasła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zmiana haseł</a:t>
            </a:r>
            <a:b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tworzenie hasła</a:t>
            </a:r>
            <a:b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mocne hasła także prywatnie</a:t>
            </a:r>
            <a:b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zły przykład prezydenta USA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Chronimy swoje dane osobowe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BIK</a:t>
            </a:r>
            <a:b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FB</a:t>
            </a:r>
            <a:b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karty lojalnościowe</a:t>
            </a:r>
            <a:b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udzielanie zgód</a:t>
            </a:r>
            <a:b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żądanie ograniczenia</a:t>
            </a:r>
            <a:b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kto jest AD tych namolnych telefonów</a:t>
            </a:r>
            <a:b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jak zablokować namolnych konsultantów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436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254" y="76200"/>
            <a:ext cx="10560409" cy="1048544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54000">
                <a:schemeClr val="accent1">
                  <a:lumMod val="45000"/>
                  <a:lumOff val="55000"/>
                </a:schemeClr>
              </a:gs>
              <a:gs pos="73000">
                <a:schemeClr val="accent1">
                  <a:alpha val="99000"/>
                  <a:lumMod val="76000"/>
                  <a:lumOff val="24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>
            <a:softEdge rad="12700"/>
          </a:effectLst>
        </p:spPr>
        <p:txBody>
          <a:bodyPr rtlCol="0">
            <a:normAutofit/>
          </a:bodyPr>
          <a:lstStyle/>
          <a:p>
            <a:pPr algn="ctr" rtl="0"/>
            <a:r>
              <a:rPr lang="pl-PL" sz="5400" b="1" dirty="0">
                <a:latin typeface="Calibri" panose="020F0502020204030204" pitchFamily="34" charset="0"/>
                <a:cs typeface="Calibri" panose="020F0502020204030204" pitchFamily="34" charset="0"/>
              </a:rPr>
              <a:t>Chrońmy swoje dane </a:t>
            </a:r>
            <a:r>
              <a:rPr lang="pl-PL" sz="1400" b="1" dirty="0">
                <a:latin typeface="Calibri" panose="020F0502020204030204" pitchFamily="34" charset="0"/>
                <a:cs typeface="Calibri" panose="020F0502020204030204" pitchFamily="34" charset="0"/>
              </a:rPr>
              <a:t>(1)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B0454CF-6E3A-4434-961D-22A11321CA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"/>
                    </a14:imgEffect>
                    <a14:imgEffect>
                      <a14:colorTemperature colorTemp="6800"/>
                    </a14:imgEffect>
                    <a14:imgEffect>
                      <a14:saturation sat="2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10559" y="82949"/>
            <a:ext cx="2476500" cy="1847850"/>
          </a:xfrm>
          <a:effectLst>
            <a:reflection stA="45000" endPos="2000" dist="50800" dir="5400000" sy="-100000" algn="bl" rotWithShape="0"/>
            <a:softEdge rad="266700"/>
          </a:effectLst>
        </p:spPr>
      </p:pic>
      <p:sp>
        <p:nvSpPr>
          <p:cNvPr id="7" name="Symbol zastępczy zawartości 3">
            <a:extLst>
              <a:ext uri="{FF2B5EF4-FFF2-40B4-BE49-F238E27FC236}">
                <a16:creationId xmlns:a16="http://schemas.microsoft.com/office/drawing/2014/main" id="{CC1BD24C-FC59-4018-AEC0-7242E62F27B2}"/>
              </a:ext>
            </a:extLst>
          </p:cNvPr>
          <p:cNvSpPr txBox="1">
            <a:spLocks/>
          </p:cNvSpPr>
          <p:nvPr/>
        </p:nvSpPr>
        <p:spPr>
          <a:xfrm>
            <a:off x="1117309" y="1700808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3226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4562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2267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986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Na Facebooku minimum „twardych” danych</a:t>
            </a:r>
          </a:p>
          <a:p>
            <a:r>
              <a:rPr lang="pl-PL" dirty="0"/>
              <a:t>Jak najmniej danych na ogólnodostępnej części</a:t>
            </a:r>
          </a:p>
          <a:p>
            <a:r>
              <a:rPr lang="pl-PL" dirty="0"/>
              <a:t>Nie traktujmy FB jako medium kontaktu – w razie wątpliwości zadzwońmy, wyślijmy maila.</a:t>
            </a:r>
          </a:p>
          <a:p>
            <a:br>
              <a:rPr lang="pl-PL" dirty="0"/>
            </a:br>
            <a:endParaRPr lang="pl-PL" dirty="0"/>
          </a:p>
          <a:p>
            <a:r>
              <a:rPr lang="pl-PL" dirty="0"/>
              <a:t>Nie dopuszczamy do kserowania naszych dowodów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1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254" y="76200"/>
            <a:ext cx="10560409" cy="1048544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54000">
                <a:schemeClr val="accent1">
                  <a:lumMod val="45000"/>
                  <a:lumOff val="55000"/>
                </a:schemeClr>
              </a:gs>
              <a:gs pos="73000">
                <a:schemeClr val="accent1">
                  <a:alpha val="99000"/>
                  <a:lumMod val="76000"/>
                  <a:lumOff val="24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>
            <a:softEdge rad="12700"/>
          </a:effectLst>
        </p:spPr>
        <p:txBody>
          <a:bodyPr rtlCol="0">
            <a:normAutofit/>
          </a:bodyPr>
          <a:lstStyle/>
          <a:p>
            <a:pPr algn="ctr" rtl="0"/>
            <a:r>
              <a:rPr lang="pl-PL" sz="5400" b="1" dirty="0">
                <a:latin typeface="Calibri" panose="020F0502020204030204" pitchFamily="34" charset="0"/>
                <a:cs typeface="Calibri" panose="020F0502020204030204" pitchFamily="34" charset="0"/>
              </a:rPr>
              <a:t>Chrońmy swoje dane </a:t>
            </a:r>
            <a:r>
              <a:rPr lang="pl-PL" sz="1400" b="1" dirty="0">
                <a:latin typeface="Calibri" panose="020F0502020204030204" pitchFamily="34" charset="0"/>
                <a:cs typeface="Calibri" panose="020F0502020204030204" pitchFamily="34" charset="0"/>
              </a:rPr>
              <a:t>(2)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B0454CF-6E3A-4434-961D-22A11321CA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"/>
                    </a14:imgEffect>
                    <a14:imgEffect>
                      <a14:colorTemperature colorTemp="6800"/>
                    </a14:imgEffect>
                    <a14:imgEffect>
                      <a14:saturation sat="2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10559" y="82949"/>
            <a:ext cx="2476500" cy="1847850"/>
          </a:xfrm>
          <a:effectLst>
            <a:reflection stA="45000" endPos="2000" dist="50800" dir="5400000" sy="-100000" algn="bl" rotWithShape="0"/>
            <a:softEdge rad="266700"/>
          </a:effectLst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5C4D355-3473-4D19-9EF7-1D3861BE063E}"/>
              </a:ext>
            </a:extLst>
          </p:cNvPr>
          <p:cNvSpPr txBox="1">
            <a:spLocks/>
          </p:cNvSpPr>
          <p:nvPr/>
        </p:nvSpPr>
        <p:spPr>
          <a:xfrm>
            <a:off x="1117309" y="1700808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3226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4562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2267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986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b="1" dirty="0"/>
              <a:t>Można zapisać się do BIK ( Biuro Informacji Kredytowej)</a:t>
            </a:r>
          </a:p>
          <a:p>
            <a:r>
              <a:rPr lang="pl-PL" dirty="0"/>
              <a:t>Wszystkie „porządne” firmy pożyczkowe i banki muszą zapytać o naszą zdolność kredytową – wtedy BIK poinformuje o takim pytaniu</a:t>
            </a:r>
          </a:p>
          <a:p>
            <a:r>
              <a:rPr lang="pl-PL" dirty="0"/>
              <a:t>Nie zablokuje, ale my mamy czas na reakcję</a:t>
            </a:r>
          </a:p>
          <a:p>
            <a:r>
              <a:rPr lang="pl-PL" dirty="0"/>
              <a:t>Kosztuje to 24 złote rocznie </a:t>
            </a:r>
          </a:p>
          <a:p>
            <a:r>
              <a:rPr lang="pl-PL" dirty="0"/>
              <a:t>Otrzymujemy komunikat: </a:t>
            </a:r>
            <a:r>
              <a:rPr lang="pl-PL" sz="1600" dirty="0"/>
              <a:t>( następny slajd)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5992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254" y="76200"/>
            <a:ext cx="10560409" cy="1048544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54000">
                <a:schemeClr val="accent1">
                  <a:lumMod val="45000"/>
                  <a:lumOff val="55000"/>
                </a:schemeClr>
              </a:gs>
              <a:gs pos="73000">
                <a:schemeClr val="accent1">
                  <a:alpha val="99000"/>
                  <a:lumMod val="76000"/>
                  <a:lumOff val="24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>
            <a:softEdge rad="12700"/>
          </a:effectLst>
        </p:spPr>
        <p:txBody>
          <a:bodyPr rtlCol="0">
            <a:normAutofit/>
          </a:bodyPr>
          <a:lstStyle/>
          <a:p>
            <a:pPr algn="ctr" rtl="0"/>
            <a:r>
              <a:rPr lang="pl-PL" sz="5400" b="1" dirty="0">
                <a:latin typeface="Calibri" panose="020F0502020204030204" pitchFamily="34" charset="0"/>
                <a:cs typeface="Calibri" panose="020F0502020204030204" pitchFamily="34" charset="0"/>
              </a:rPr>
              <a:t>Chrońmy swoje dane </a:t>
            </a:r>
            <a:r>
              <a:rPr lang="pl-PL" sz="1400" b="1" dirty="0">
                <a:latin typeface="Calibri" panose="020F0502020204030204" pitchFamily="34" charset="0"/>
                <a:cs typeface="Calibri" panose="020F0502020204030204" pitchFamily="34" charset="0"/>
              </a:rPr>
              <a:t>(3)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B0454CF-6E3A-4434-961D-22A11321CA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"/>
                    </a14:imgEffect>
                    <a14:imgEffect>
                      <a14:colorTemperature colorTemp="6800"/>
                    </a14:imgEffect>
                    <a14:imgEffect>
                      <a14:saturation sat="2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10559" y="82949"/>
            <a:ext cx="2476500" cy="1847850"/>
          </a:xfrm>
          <a:effectLst>
            <a:reflection stA="45000" endPos="2000" dist="50800" dir="5400000" sy="-100000" algn="bl" rotWithShape="0"/>
            <a:softEdge rad="266700"/>
          </a:effectLst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9FDA00A-E807-4BFE-8BA7-4484D88525F4}"/>
              </a:ext>
            </a:extLst>
          </p:cNvPr>
          <p:cNvSpPr txBox="1">
            <a:spLocks/>
          </p:cNvSpPr>
          <p:nvPr/>
        </p:nvSpPr>
        <p:spPr>
          <a:xfrm>
            <a:off x="1117309" y="1700808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3226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4562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2267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986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 ciągu ostatnich 30 dni nie odnotowaliśmy prób wyłudzenia na Twoje dane.</a:t>
            </a:r>
          </a:p>
          <a:p>
            <a:r>
              <a:rPr lang="pl-PL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Skąd o tym wiemy? W tym czasie:</a:t>
            </a:r>
          </a:p>
          <a:p>
            <a:pPr marL="769545"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żadna instytucja finansowa nie sprawdzała w BIK Twojej historii kredytowej, aby zdecydować o udzieleniu Ci kredytu lub pożyczki</a:t>
            </a:r>
          </a:p>
          <a:p>
            <a:pPr marL="769545"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 rejestrze dłużników BIG </a:t>
            </a:r>
            <a:r>
              <a:rPr lang="pl-PL" sz="14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InfoMonitor</a:t>
            </a:r>
            <a:r>
              <a:rPr lang="pl-PL" sz="1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nie pojawiły się informacje, które mogłyby świadczyć o próbie bezprawnego wykorzystania Twoich danych</a:t>
            </a:r>
          </a:p>
          <a:p>
            <a:pPr marL="769545"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BIK nie otrzymał informacji o nowym kredycie ani pożyczce zaciągniętych na Twoje dane</a:t>
            </a:r>
          </a:p>
          <a:p>
            <a:r>
              <a:rPr lang="pl-PL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Alerty BIK czuwają 24/7, </a:t>
            </a:r>
            <a:r>
              <a:rPr lang="pl-PL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możesz więc spać spokojnie</a:t>
            </a:r>
            <a:r>
              <a:rPr lang="pl-PL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Zawsze, jeśli zajdzie któreś z powyższych zdarzeń, otrzymasz od nas powiadomienie.</a:t>
            </a:r>
          </a:p>
          <a:p>
            <a:r>
              <a:rPr lang="pl-PL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Przypominamy, że wszystkie otrzymane Alerty możesz też sprawdzić po zalogowaniu do Twojego konta na </a:t>
            </a:r>
            <a:r>
              <a:rPr lang="pl-PL" sz="1800" u="sng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www.bik.pl</a:t>
            </a:r>
            <a:r>
              <a:rPr lang="pl-PL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Tam też możesz zdecydować, jakimi kanałami chcesz otrzymywać powiadomienia.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508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254" y="76200"/>
            <a:ext cx="10560409" cy="1048544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54000">
                <a:schemeClr val="accent1">
                  <a:lumMod val="45000"/>
                  <a:lumOff val="55000"/>
                </a:schemeClr>
              </a:gs>
              <a:gs pos="73000">
                <a:schemeClr val="accent1">
                  <a:alpha val="99000"/>
                  <a:lumMod val="76000"/>
                  <a:lumOff val="24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>
            <a:softEdge rad="12700"/>
          </a:effectLst>
        </p:spPr>
        <p:txBody>
          <a:bodyPr rtlCol="0">
            <a:normAutofit/>
          </a:bodyPr>
          <a:lstStyle/>
          <a:p>
            <a:pPr algn="ctr" rtl="0"/>
            <a:r>
              <a:rPr lang="pl-PL" sz="5400" b="1" dirty="0">
                <a:latin typeface="Calibri" panose="020F0502020204030204" pitchFamily="34" charset="0"/>
                <a:cs typeface="Calibri" panose="020F0502020204030204" pitchFamily="34" charset="0"/>
              </a:rPr>
              <a:t>Chrońmy swoje dane </a:t>
            </a:r>
            <a:r>
              <a:rPr lang="pl-PL" sz="1400" b="1" dirty="0">
                <a:latin typeface="Calibri" panose="020F0502020204030204" pitchFamily="34" charset="0"/>
                <a:cs typeface="Calibri" panose="020F0502020204030204" pitchFamily="34" charset="0"/>
              </a:rPr>
              <a:t>(4)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B0454CF-6E3A-4434-961D-22A11321CA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"/>
                    </a14:imgEffect>
                    <a14:imgEffect>
                      <a14:colorTemperature colorTemp="6800"/>
                    </a14:imgEffect>
                    <a14:imgEffect>
                      <a14:saturation sat="2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10559" y="82949"/>
            <a:ext cx="2476500" cy="1847850"/>
          </a:xfrm>
          <a:effectLst>
            <a:reflection stA="45000" endPos="2000" dist="50800" dir="5400000" sy="-100000" algn="bl" rotWithShape="0"/>
            <a:softEdge rad="266700"/>
          </a:effectLst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81B8F43-9EC1-48B8-B606-0057EEB315D5}"/>
              </a:ext>
            </a:extLst>
          </p:cNvPr>
          <p:cNvSpPr txBox="1">
            <a:spLocks/>
          </p:cNvSpPr>
          <p:nvPr/>
        </p:nvSpPr>
        <p:spPr>
          <a:xfrm>
            <a:off x="1117309" y="1700808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3226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4562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2267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986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Można zablokować swój PESEL w firmach pożyczkowych i w  bankach, ale : </a:t>
            </a:r>
            <a:br>
              <a:rPr lang="pl-PL" dirty="0"/>
            </a:br>
            <a:br>
              <a:rPr lang="pl-PL" dirty="0"/>
            </a:br>
            <a:r>
              <a:rPr lang="pl-PL" dirty="0"/>
              <a:t>- firm pożyczkowych jest 500</a:t>
            </a:r>
            <a:br>
              <a:rPr lang="pl-PL" dirty="0"/>
            </a:br>
            <a:r>
              <a:rPr lang="pl-PL" dirty="0"/>
              <a:t> - a banków też koło 500 z bankami spółdzielczymi</a:t>
            </a:r>
          </a:p>
          <a:p>
            <a:r>
              <a:rPr lang="pl-PL" dirty="0"/>
              <a:t>Blokujmy więc „przy okazji”, gdy ktoś przyśle reklamę</a:t>
            </a:r>
          </a:p>
        </p:txBody>
      </p:sp>
    </p:spTree>
    <p:extLst>
      <p:ext uri="{BB962C8B-B14F-4D97-AF65-F5344CB8AC3E}">
        <p14:creationId xmlns:p14="http://schemas.microsoft.com/office/powerpoint/2010/main" val="101581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254" y="76200"/>
            <a:ext cx="10560409" cy="1048544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54000">
                <a:schemeClr val="accent1">
                  <a:lumMod val="45000"/>
                  <a:lumOff val="55000"/>
                </a:schemeClr>
              </a:gs>
              <a:gs pos="73000">
                <a:schemeClr val="accent1">
                  <a:alpha val="99000"/>
                  <a:lumMod val="76000"/>
                  <a:lumOff val="24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>
            <a:softEdge rad="12700"/>
          </a:effectLst>
        </p:spPr>
        <p:txBody>
          <a:bodyPr rtlCol="0">
            <a:normAutofit/>
          </a:bodyPr>
          <a:lstStyle/>
          <a:p>
            <a:pPr algn="ctr" rtl="0"/>
            <a:r>
              <a:rPr lang="pl-PL" sz="5400" b="1" dirty="0">
                <a:latin typeface="Calibri" panose="020F0502020204030204" pitchFamily="34" charset="0"/>
                <a:cs typeface="Calibri" panose="020F0502020204030204" pitchFamily="34" charset="0"/>
              </a:rPr>
              <a:t>Chrońmy swoje dane </a:t>
            </a:r>
            <a:r>
              <a:rPr lang="pl-PL" sz="1400" b="1" dirty="0">
                <a:latin typeface="Calibri" panose="020F0502020204030204" pitchFamily="34" charset="0"/>
                <a:cs typeface="Calibri" panose="020F0502020204030204" pitchFamily="34" charset="0"/>
              </a:rPr>
              <a:t>(5)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B0454CF-6E3A-4434-961D-22A11321CA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"/>
                    </a14:imgEffect>
                    <a14:imgEffect>
                      <a14:colorTemperature colorTemp="6800"/>
                    </a14:imgEffect>
                    <a14:imgEffect>
                      <a14:saturation sat="2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10559" y="82949"/>
            <a:ext cx="2476500" cy="1847850"/>
          </a:xfrm>
          <a:effectLst>
            <a:reflection stA="45000" endPos="2000" dist="50800" dir="5400000" sy="-100000" algn="bl" rotWithShape="0"/>
            <a:softEdge rad="266700"/>
          </a:effectLst>
        </p:spPr>
      </p:pic>
      <p:sp>
        <p:nvSpPr>
          <p:cNvPr id="3" name="Symbol zastępczy zawartości 3">
            <a:extLst>
              <a:ext uri="{FF2B5EF4-FFF2-40B4-BE49-F238E27FC236}">
                <a16:creationId xmlns:a16="http://schemas.microsoft.com/office/drawing/2014/main" id="{55772F64-97A8-4D5D-8366-9FC3E4531B63}"/>
              </a:ext>
            </a:extLst>
          </p:cNvPr>
          <p:cNvSpPr txBox="1">
            <a:spLocks/>
          </p:cNvSpPr>
          <p:nvPr/>
        </p:nvSpPr>
        <p:spPr>
          <a:xfrm>
            <a:off x="1015735" y="1700808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3226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4562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2267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986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dirty="0"/>
              <a:t>Niestety BIK nie obejmuje „kiepskich” firm pożyczkowych ogłaszających się „na płocie” – „pożyczki bez BIK”, ”pożyczki na PESEL”</a:t>
            </a:r>
          </a:p>
          <a:p>
            <a:r>
              <a:rPr lang="pl-PL" sz="2800" dirty="0"/>
              <a:t>Z zabezpieczeń tutaj tylko mamy do dyspozycji blokadę naszych danych</a:t>
            </a:r>
          </a:p>
          <a:p>
            <a:r>
              <a:rPr lang="pl-PL" sz="2800" dirty="0"/>
              <a:t>Ale nad tymi firmami nie ma kontroli, powstają, znikają.</a:t>
            </a:r>
          </a:p>
        </p:txBody>
      </p:sp>
    </p:spTree>
    <p:extLst>
      <p:ext uri="{BB962C8B-B14F-4D97-AF65-F5344CB8AC3E}">
        <p14:creationId xmlns:p14="http://schemas.microsoft.com/office/powerpoint/2010/main" val="39068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254" y="76200"/>
            <a:ext cx="10560409" cy="1048544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54000">
                <a:schemeClr val="accent1">
                  <a:lumMod val="45000"/>
                  <a:lumOff val="55000"/>
                </a:schemeClr>
              </a:gs>
              <a:gs pos="73000">
                <a:schemeClr val="accent1">
                  <a:alpha val="99000"/>
                  <a:lumMod val="76000"/>
                  <a:lumOff val="24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>
            <a:softEdge rad="12700"/>
          </a:effectLst>
        </p:spPr>
        <p:txBody>
          <a:bodyPr rtlCol="0">
            <a:normAutofit/>
          </a:bodyPr>
          <a:lstStyle/>
          <a:p>
            <a:pPr algn="ctr" rtl="0"/>
            <a:r>
              <a:rPr lang="pl-PL" sz="5400" b="1" dirty="0">
                <a:latin typeface="Calibri" panose="020F0502020204030204" pitchFamily="34" charset="0"/>
                <a:cs typeface="Calibri" panose="020F0502020204030204" pitchFamily="34" charset="0"/>
              </a:rPr>
              <a:t>Chrońmy swoje dane </a:t>
            </a:r>
            <a:r>
              <a:rPr lang="pl-PL" sz="1400" b="1" dirty="0">
                <a:latin typeface="Calibri" panose="020F0502020204030204" pitchFamily="34" charset="0"/>
                <a:cs typeface="Calibri" panose="020F0502020204030204" pitchFamily="34" charset="0"/>
              </a:rPr>
              <a:t>(6)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B0454CF-6E3A-4434-961D-22A11321CA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"/>
                    </a14:imgEffect>
                    <a14:imgEffect>
                      <a14:colorTemperature colorTemp="6800"/>
                    </a14:imgEffect>
                    <a14:imgEffect>
                      <a14:saturation sat="2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10559" y="82949"/>
            <a:ext cx="2476500" cy="1847850"/>
          </a:xfrm>
          <a:effectLst>
            <a:reflection stA="45000" endPos="2000" dist="50800" dir="5400000" sy="-100000" algn="bl" rotWithShape="0"/>
            <a:softEdge rad="266700"/>
          </a:effectLst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81B8F43-9EC1-48B8-B606-0057EEB315D5}"/>
              </a:ext>
            </a:extLst>
          </p:cNvPr>
          <p:cNvSpPr txBox="1">
            <a:spLocks/>
          </p:cNvSpPr>
          <p:nvPr/>
        </p:nvSpPr>
        <p:spPr>
          <a:xfrm>
            <a:off x="1053851" y="1700808"/>
            <a:ext cx="10119237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 fontScale="62500" lnSpcReduction="20000"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3226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4562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2267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986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l-PL" sz="3400" dirty="0"/>
              <a:t>Z zabezpieczeń tych danych „cząstkowych”:</a:t>
            </a:r>
            <a:br>
              <a:rPr lang="pl-PL" dirty="0"/>
            </a:br>
            <a:br>
              <a:rPr lang="pl-PL" dirty="0"/>
            </a:br>
            <a:r>
              <a:rPr lang="pl-PL" sz="2900" dirty="0"/>
              <a:t>- żadnych kart lojalnościowych</a:t>
            </a:r>
            <a:br>
              <a:rPr lang="pl-PL" sz="2900" dirty="0"/>
            </a:br>
            <a:r>
              <a:rPr lang="pl-PL" sz="2900" dirty="0"/>
              <a:t>- nie zbierajmy punktów w różnych promocjach</a:t>
            </a:r>
            <a:br>
              <a:rPr lang="pl-PL" sz="2900" dirty="0"/>
            </a:br>
            <a:r>
              <a:rPr lang="pl-PL" sz="2900" dirty="0"/>
              <a:t>- ograniczmy aktywność na FB, na forach, świat obejdzie się bez naszych komentarzy</a:t>
            </a:r>
            <a:br>
              <a:rPr lang="pl-PL" sz="2900" dirty="0"/>
            </a:br>
            <a:r>
              <a:rPr lang="pl-PL" sz="2900" dirty="0"/>
              <a:t>- przez telefon przekazujmy jak najmniej danych</a:t>
            </a:r>
            <a:br>
              <a:rPr lang="pl-PL" sz="2900" dirty="0"/>
            </a:br>
            <a:r>
              <a:rPr lang="pl-PL" sz="2900" dirty="0"/>
              <a:t>- „słucham Andrzej Włodarczyk” – to mało rozsądne, ale z kolei grzeczne, no i przy firmie raczej pożądane</a:t>
            </a:r>
            <a:br>
              <a:rPr lang="pl-PL" sz="2900" dirty="0"/>
            </a:br>
            <a:r>
              <a:rPr lang="pl-PL" sz="2900" dirty="0"/>
              <a:t>- upewniamy się z kim rozmawiamy</a:t>
            </a:r>
            <a:br>
              <a:rPr lang="pl-PL" sz="2900" dirty="0"/>
            </a:br>
            <a:br>
              <a:rPr lang="pl-PL" dirty="0"/>
            </a:b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090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254" y="76200"/>
            <a:ext cx="10560409" cy="1048544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54000">
                <a:schemeClr val="accent1">
                  <a:lumMod val="45000"/>
                  <a:lumOff val="55000"/>
                </a:schemeClr>
              </a:gs>
              <a:gs pos="73000">
                <a:schemeClr val="accent1">
                  <a:alpha val="99000"/>
                  <a:lumMod val="76000"/>
                  <a:lumOff val="24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>
            <a:softEdge rad="12700"/>
          </a:effectLst>
        </p:spPr>
        <p:txBody>
          <a:bodyPr rtlCol="0">
            <a:normAutofit/>
          </a:bodyPr>
          <a:lstStyle/>
          <a:p>
            <a:pPr algn="ctr" rtl="0"/>
            <a:r>
              <a:rPr lang="pl-PL" sz="5400" b="1" dirty="0">
                <a:latin typeface="Calibri" panose="020F0502020204030204" pitchFamily="34" charset="0"/>
                <a:cs typeface="Calibri" panose="020F0502020204030204" pitchFamily="34" charset="0"/>
              </a:rPr>
              <a:t>Chrońmy swoje dane </a:t>
            </a:r>
            <a:r>
              <a:rPr lang="pl-PL" sz="1400" b="1" dirty="0">
                <a:latin typeface="Calibri" panose="020F0502020204030204" pitchFamily="34" charset="0"/>
                <a:cs typeface="Calibri" panose="020F0502020204030204" pitchFamily="34" charset="0"/>
              </a:rPr>
              <a:t>(7)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B0454CF-6E3A-4434-961D-22A11321CA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"/>
                    </a14:imgEffect>
                    <a14:imgEffect>
                      <a14:colorTemperature colorTemp="6800"/>
                    </a14:imgEffect>
                    <a14:imgEffect>
                      <a14:saturation sat="2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10559" y="82949"/>
            <a:ext cx="2476500" cy="1847850"/>
          </a:xfrm>
          <a:effectLst>
            <a:reflection stA="45000" endPos="2000" dist="50800" dir="5400000" sy="-100000" algn="bl" rotWithShape="0"/>
            <a:softEdge rad="266700"/>
          </a:effectLst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81B8F43-9EC1-48B8-B606-0057EEB315D5}"/>
              </a:ext>
            </a:extLst>
          </p:cNvPr>
          <p:cNvSpPr txBox="1">
            <a:spLocks/>
          </p:cNvSpPr>
          <p:nvPr/>
        </p:nvSpPr>
        <p:spPr>
          <a:xfrm>
            <a:off x="1117309" y="1700808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3226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4562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2267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986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3" name="Symbol zastępczy zawartości 3">
            <a:extLst>
              <a:ext uri="{FF2B5EF4-FFF2-40B4-BE49-F238E27FC236}">
                <a16:creationId xmlns:a16="http://schemas.microsoft.com/office/drawing/2014/main" id="{EB4DB84B-DA75-4CAC-A63F-FCC6BB7C16E4}"/>
              </a:ext>
            </a:extLst>
          </p:cNvPr>
          <p:cNvSpPr txBox="1">
            <a:spLocks/>
          </p:cNvSpPr>
          <p:nvPr/>
        </p:nvSpPr>
        <p:spPr>
          <a:xfrm>
            <a:off x="1053851" y="1412776"/>
            <a:ext cx="10119237" cy="496855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3226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4562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2267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986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b="1" dirty="0"/>
              <a:t>Te nachalne telefony</a:t>
            </a:r>
            <a:r>
              <a:rPr lang="pl-PL" dirty="0"/>
              <a:t>:</a:t>
            </a:r>
            <a:br>
              <a:rPr lang="pl-PL" dirty="0"/>
            </a:br>
            <a:br>
              <a:rPr lang="pl-PL" dirty="0"/>
            </a:br>
            <a:r>
              <a:rPr lang="pl-PL" sz="2000" dirty="0"/>
              <a:t>- jak mówią „dodzwoniłam się </a:t>
            </a:r>
            <a:r>
              <a:rPr lang="pl-PL" sz="2000"/>
              <a:t>do Paryża </a:t>
            </a:r>
            <a:r>
              <a:rPr lang="pl-PL" sz="2000" dirty="0"/>
              <a:t>prawda” – </a:t>
            </a:r>
            <a:r>
              <a:rPr lang="pl-PL" sz="2000"/>
              <a:t>mówimy „nie do Londynu”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- jak mówią „mam ofertę dla osób między 40 a 60 lat” – mówimy o to nie dla mnie, mam 25 lat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- pytamy kto jest administratorem danych osobowych i mówimy chwileczkę zapiszę, dopytajmy o szczegóły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- nasz telefon też jest daną osobową i powinni przekazać nam klauzule inf.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- no i prosimy o wykreślenie naszych danych z bazy danych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- postraszmy, że też nagrywamy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241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254" y="76200"/>
            <a:ext cx="10560409" cy="1048544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54000">
                <a:schemeClr val="accent1">
                  <a:lumMod val="45000"/>
                  <a:lumOff val="55000"/>
                </a:schemeClr>
              </a:gs>
              <a:gs pos="73000">
                <a:schemeClr val="accent1">
                  <a:alpha val="99000"/>
                  <a:lumMod val="76000"/>
                  <a:lumOff val="24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>
            <a:softEdge rad="12700"/>
          </a:effectLst>
        </p:spPr>
        <p:txBody>
          <a:bodyPr rtlCol="0">
            <a:normAutofit/>
          </a:bodyPr>
          <a:lstStyle/>
          <a:p>
            <a:pPr algn="ctr" rtl="0"/>
            <a:r>
              <a:rPr lang="pl-PL" sz="5400" b="1" dirty="0">
                <a:latin typeface="Calibri" panose="020F0502020204030204" pitchFamily="34" charset="0"/>
                <a:cs typeface="Calibri" panose="020F0502020204030204" pitchFamily="34" charset="0"/>
              </a:rPr>
              <a:t>Chrońmy swoje dane </a:t>
            </a:r>
            <a:r>
              <a:rPr lang="pl-PL" sz="1400" b="1" dirty="0">
                <a:latin typeface="Calibri" panose="020F0502020204030204" pitchFamily="34" charset="0"/>
                <a:cs typeface="Calibri" panose="020F0502020204030204" pitchFamily="34" charset="0"/>
              </a:rPr>
              <a:t>(8)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B0454CF-6E3A-4434-961D-22A11321CA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"/>
                    </a14:imgEffect>
                    <a14:imgEffect>
                      <a14:colorTemperature colorTemp="6800"/>
                    </a14:imgEffect>
                    <a14:imgEffect>
                      <a14:saturation sat="2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10559" y="82949"/>
            <a:ext cx="2476500" cy="1847850"/>
          </a:xfrm>
          <a:effectLst>
            <a:reflection stA="45000" endPos="2000" dist="50800" dir="5400000" sy="-100000" algn="bl" rotWithShape="0"/>
            <a:softEdge rad="266700"/>
          </a:effectLst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81B8F43-9EC1-48B8-B606-0057EEB315D5}"/>
              </a:ext>
            </a:extLst>
          </p:cNvPr>
          <p:cNvSpPr txBox="1">
            <a:spLocks/>
          </p:cNvSpPr>
          <p:nvPr/>
        </p:nvSpPr>
        <p:spPr>
          <a:xfrm>
            <a:off x="1117309" y="1700808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3226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4562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2267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986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3" name="Symbol zastępczy zawartości 3">
            <a:extLst>
              <a:ext uri="{FF2B5EF4-FFF2-40B4-BE49-F238E27FC236}">
                <a16:creationId xmlns:a16="http://schemas.microsoft.com/office/drawing/2014/main" id="{EB4DB84B-DA75-4CAC-A63F-FCC6BB7C16E4}"/>
              </a:ext>
            </a:extLst>
          </p:cNvPr>
          <p:cNvSpPr txBox="1">
            <a:spLocks/>
          </p:cNvSpPr>
          <p:nvPr/>
        </p:nvSpPr>
        <p:spPr>
          <a:xfrm>
            <a:off x="1053851" y="1412776"/>
            <a:ext cx="10119237" cy="496855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3226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4562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2267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986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b="1" dirty="0"/>
              <a:t>Te nachalne telefony</a:t>
            </a:r>
            <a:r>
              <a:rPr lang="pl-PL" dirty="0"/>
              <a:t>:</a:t>
            </a:r>
            <a:br>
              <a:rPr lang="pl-PL" dirty="0"/>
            </a:br>
            <a:r>
              <a:rPr lang="pl-PL" dirty="0"/>
              <a:t>pytajmy o administratora danych jak podadzą to zapisać i maila wysyłamy ( do biura do ich IOD) mniej więcej o treści:</a:t>
            </a:r>
          </a:p>
          <a:p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Posiadają Państwo co najmniej mój numer telefonu wraz z lokalizacją lub adresem.</a:t>
            </a:r>
            <a:b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Korzystając z prawa przewidzianego w RODO domagam się podania zakresu moich danych osobowych jakimi Państwo dysponują, podania skąd mają Państwo moje dane oraz usunięcia moich danych osobowych z Państwa bazy danych oraz domagam się poinformowania o żądaniu usunięcia moich danych kontrahentów, którym przekazali Państwo moje dane.</a:t>
            </a:r>
            <a:b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Państwa konsultanci dzwonią do </a:t>
            </a: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mnie wielokrotnie i mimo wyraźnych żądań z mojej strony,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by usunąć mój telefon z Państwa bazy te telefony powtarzają się.</a:t>
            </a:r>
            <a:b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Domagam się realizacji moich praw.</a:t>
            </a:r>
            <a:b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Proszę o informacje oraz powiadomienie mnie o ostatecznym usunięciu moich danych.</a:t>
            </a:r>
            <a:b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 tej chwili wszystkie telefony od Państwa będą zapisywane.</a:t>
            </a:r>
            <a:b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 przypadku braku odpowiedzi oraz dalszych nękań telefonami powiadomię Prezesa UODO o łamaniu moich praw.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41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254" y="76200"/>
            <a:ext cx="10560409" cy="1048544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54000">
                <a:schemeClr val="accent1">
                  <a:lumMod val="45000"/>
                  <a:lumOff val="55000"/>
                </a:schemeClr>
              </a:gs>
              <a:gs pos="73000">
                <a:schemeClr val="accent1">
                  <a:alpha val="99000"/>
                  <a:lumMod val="76000"/>
                  <a:lumOff val="24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>
            <a:softEdge rad="12700"/>
          </a:effectLst>
        </p:spPr>
        <p:txBody>
          <a:bodyPr rtlCol="0">
            <a:normAutofit/>
          </a:bodyPr>
          <a:lstStyle/>
          <a:p>
            <a:pPr algn="ctr" rtl="0"/>
            <a:r>
              <a:rPr lang="pl-PL" sz="5400" b="1" dirty="0">
                <a:latin typeface="Calibri" panose="020F0502020204030204" pitchFamily="34" charset="0"/>
                <a:cs typeface="Calibri" panose="020F0502020204030204" pitchFamily="34" charset="0"/>
              </a:rPr>
              <a:t>Chrońmy swoje dane </a:t>
            </a:r>
            <a:r>
              <a:rPr lang="pl-PL" sz="1400" b="1" dirty="0">
                <a:latin typeface="Calibri" panose="020F0502020204030204" pitchFamily="34" charset="0"/>
                <a:cs typeface="Calibri" panose="020F0502020204030204" pitchFamily="34" charset="0"/>
              </a:rPr>
              <a:t>(9)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B0454CF-6E3A-4434-961D-22A11321CA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"/>
                    </a14:imgEffect>
                    <a14:imgEffect>
                      <a14:colorTemperature colorTemp="6800"/>
                    </a14:imgEffect>
                    <a14:imgEffect>
                      <a14:saturation sat="2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10559" y="82949"/>
            <a:ext cx="2476500" cy="1847850"/>
          </a:xfrm>
          <a:effectLst>
            <a:reflection stA="45000" endPos="2000" dist="50800" dir="5400000" sy="-100000" algn="bl" rotWithShape="0"/>
            <a:softEdge rad="266700"/>
          </a:effectLst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81B8F43-9EC1-48B8-B606-0057EEB315D5}"/>
              </a:ext>
            </a:extLst>
          </p:cNvPr>
          <p:cNvSpPr txBox="1">
            <a:spLocks/>
          </p:cNvSpPr>
          <p:nvPr/>
        </p:nvSpPr>
        <p:spPr>
          <a:xfrm>
            <a:off x="1149257" y="126876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3226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4562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2267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986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3" name="Symbol zastępczy zawartości 3">
            <a:extLst>
              <a:ext uri="{FF2B5EF4-FFF2-40B4-BE49-F238E27FC236}">
                <a16:creationId xmlns:a16="http://schemas.microsoft.com/office/drawing/2014/main" id="{EB4DB84B-DA75-4CAC-A63F-FCC6BB7C16E4}"/>
              </a:ext>
            </a:extLst>
          </p:cNvPr>
          <p:cNvSpPr txBox="1">
            <a:spLocks/>
          </p:cNvSpPr>
          <p:nvPr/>
        </p:nvSpPr>
        <p:spPr>
          <a:xfrm>
            <a:off x="1053851" y="1412776"/>
            <a:ext cx="10119237" cy="4968552"/>
          </a:xfrm>
          <a:prstGeom prst="rect">
            <a:avLst/>
          </a:prstGeom>
        </p:spPr>
        <p:txBody>
          <a:bodyPr vert="horz" lIns="121899" tIns="60949" rIns="121899" bIns="60949" rtlCol="0">
            <a:normAutofit lnSpcReduction="10000"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3226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4562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2267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986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b="1" dirty="0"/>
              <a:t>Te nachalne telefony</a:t>
            </a:r>
            <a:r>
              <a:rPr lang="pl-PL" dirty="0"/>
              <a:t>:</a:t>
            </a:r>
            <a:br>
              <a:rPr lang="pl-PL" dirty="0"/>
            </a:br>
            <a:r>
              <a:rPr lang="pl-PL" dirty="0"/>
              <a:t>a wtedy przy odrobinie szczęścia </a:t>
            </a:r>
            <a:r>
              <a:rPr lang="pl-PL" dirty="0">
                <a:sym typeface="Wingdings" panose="05000000000000000000" pitchFamily="2" charset="2"/>
              </a:rPr>
              <a:t> </a:t>
            </a:r>
            <a:r>
              <a:rPr lang="pl-PL" dirty="0"/>
              <a:t>otrzymamy:</a:t>
            </a:r>
            <a:br>
              <a:rPr lang="pl-PL" dirty="0"/>
            </a:br>
            <a:endParaRPr lang="pl-PL" dirty="0"/>
          </a:p>
          <a:p>
            <a:r>
              <a:rPr lang="pl-PL" sz="1800" dirty="0"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w odpowiedzi na pytanie informuję, że Spółka wykorzystuje numery telefonów, znajdujące się w pakietach, które każdorazowo nabywa od współpracującego ze spółką podmiotu – spółki PERSON GLOBAL Spółka z ograniczoną odpowiedzialnością z siedzibą w </a:t>
            </a:r>
            <a:r>
              <a:rPr lang="pl-PL" sz="1800" dirty="0" err="1"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Urzgorodzie</a:t>
            </a:r>
            <a:r>
              <a:rPr lang="pl-PL" sz="1800" dirty="0"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 (Ukraina) </a:t>
            </a:r>
            <a:r>
              <a:rPr lang="pl-PL" sz="18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przy </a:t>
            </a:r>
            <a:r>
              <a:rPr lang="pl-PL" sz="1800" dirty="0"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ulicy Gagarina 101 lok. 107, 88000 </a:t>
            </a:r>
            <a:r>
              <a:rPr lang="pl-PL" sz="1800" dirty="0" err="1"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Urzgorod</a:t>
            </a:r>
            <a:r>
              <a:rPr lang="pl-PL" sz="1800" dirty="0"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 (Ukraina), który to zapewnił Spółkę o legalności źródła pochodzenia pierwotnej bazy danych, z której udostępniane są Spółce pakiety. Spółka nabywa pakiety, w których znajdują się numery telefonów wytypowane w oparciu o kryterium geograficzne. Oznacza to, że udostępniane spółce numery telefonów pochodzą z każdorazowo znanego konsultantowi obszaru geograficznego, na terenie którego organizowany jest dany pokaz, niemniej nie zna on ich </a:t>
            </a:r>
            <a:r>
              <a:rPr lang="pl-PL" sz="1800" dirty="0" err="1"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geolokalizacji</a:t>
            </a:r>
            <a:r>
              <a:rPr lang="pl-PL" sz="1800" dirty="0"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. </a:t>
            </a:r>
            <a:br>
              <a:rPr lang="pl-PL" sz="1800" dirty="0">
                <a:effectLst/>
                <a:latin typeface="Arial Nova" panose="020B0504020202020204" pitchFamily="34" charset="0"/>
                <a:ea typeface="Calibri" panose="020F0502020204030204" pitchFamily="34" charset="0"/>
              </a:rPr>
            </a:br>
            <a:r>
              <a:rPr lang="pl-PL" sz="1800" dirty="0"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Pragnę podkreślić i zapewnić, iż w trakcie wykonywania połączeń telefonicznych, przedstawiciele spółki posiadają do swojej dyspozycji wyłącznie numer telefonu, bez przyporządkowanych do niego jakichkolwiek danych osobowych właściciela lub użytkownika.</a:t>
            </a:r>
            <a:br>
              <a:rPr lang="pl-PL" sz="1800" dirty="0">
                <a:effectLst/>
                <a:latin typeface="Arial Nova" panose="020B0504020202020204" pitchFamily="34" charset="0"/>
                <a:ea typeface="Calibri" panose="020F0502020204030204" pitchFamily="34" charset="0"/>
              </a:rPr>
            </a:br>
            <a:r>
              <a:rPr lang="pl-PL" sz="1800" dirty="0"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Informuję iż, wskazany numer telefonu został usunięty z naszej bazy, tym samym, nie będzie on używany w celu wykonywania połączeń przez </a:t>
            </a:r>
            <a:r>
              <a:rPr lang="pl-PL" sz="1800" dirty="0" err="1"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Exxxx</a:t>
            </a:r>
            <a:r>
              <a:rPr lang="pl-PL" sz="1800" dirty="0"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 </a:t>
            </a:r>
            <a:r>
              <a:rPr lang="pl-PL" sz="1800" dirty="0" err="1"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Cxxxx</a:t>
            </a:r>
            <a:r>
              <a:rPr lang="pl-PL" sz="1800" dirty="0"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 Spółka z ograniczoną odpowiedzialnością.  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775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254" y="76200"/>
            <a:ext cx="10560409" cy="1048544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54000">
                <a:schemeClr val="accent1">
                  <a:lumMod val="45000"/>
                  <a:lumOff val="55000"/>
                </a:schemeClr>
              </a:gs>
              <a:gs pos="73000">
                <a:schemeClr val="accent1">
                  <a:alpha val="99000"/>
                  <a:lumMod val="76000"/>
                  <a:lumOff val="24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>
            <a:softEdge rad="12700"/>
          </a:effectLst>
        </p:spPr>
        <p:txBody>
          <a:bodyPr rtlCol="0">
            <a:normAutofit/>
          </a:bodyPr>
          <a:lstStyle/>
          <a:p>
            <a:pPr algn="ctr" rtl="0"/>
            <a:r>
              <a:rPr lang="pl-PL" sz="5400" b="1" dirty="0">
                <a:latin typeface="Calibri" panose="020F0502020204030204" pitchFamily="34" charset="0"/>
                <a:cs typeface="Calibri" panose="020F0502020204030204" pitchFamily="34" charset="0"/>
              </a:rPr>
              <a:t>Koniec </a:t>
            </a:r>
            <a:endParaRPr lang="pl-PL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81B8F43-9EC1-48B8-B606-0057EEB315D5}"/>
              </a:ext>
            </a:extLst>
          </p:cNvPr>
          <p:cNvSpPr txBox="1">
            <a:spLocks/>
          </p:cNvSpPr>
          <p:nvPr/>
        </p:nvSpPr>
        <p:spPr>
          <a:xfrm>
            <a:off x="1117309" y="1700808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3226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4562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2267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986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3" name="Symbol zastępczy zawartości 3">
            <a:extLst>
              <a:ext uri="{FF2B5EF4-FFF2-40B4-BE49-F238E27FC236}">
                <a16:creationId xmlns:a16="http://schemas.microsoft.com/office/drawing/2014/main" id="{EB4DB84B-DA75-4CAC-A63F-FCC6BB7C16E4}"/>
              </a:ext>
            </a:extLst>
          </p:cNvPr>
          <p:cNvSpPr txBox="1">
            <a:spLocks/>
          </p:cNvSpPr>
          <p:nvPr/>
        </p:nvSpPr>
        <p:spPr>
          <a:xfrm>
            <a:off x="1053851" y="1412776"/>
            <a:ext cx="10119237" cy="496855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3226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4562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2267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986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  <a:p>
            <a:endParaRPr lang="pl-PL" dirty="0"/>
          </a:p>
          <a:p>
            <a:r>
              <a:rPr lang="pl-PL" dirty="0"/>
              <a:t>To taka zastępcza forma szkolenia.</a:t>
            </a:r>
            <a:br>
              <a:rPr lang="pl-PL" dirty="0"/>
            </a:br>
            <a:endParaRPr lang="pl-PL" dirty="0"/>
          </a:p>
          <a:p>
            <a:r>
              <a:rPr lang="pl-PL" dirty="0"/>
              <a:t>W razie pytań jestem do dyspozycji</a:t>
            </a:r>
            <a:br>
              <a:rPr lang="pl-PL" dirty="0"/>
            </a:br>
            <a:br>
              <a:rPr lang="pl-PL" dirty="0"/>
            </a:b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9042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"/>
            <a:grayscl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254" y="76200"/>
            <a:ext cx="10560409" cy="1048544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54000">
                <a:schemeClr val="accent1">
                  <a:lumMod val="45000"/>
                  <a:lumOff val="55000"/>
                </a:schemeClr>
              </a:gs>
              <a:gs pos="73000">
                <a:schemeClr val="accent1">
                  <a:alpha val="99000"/>
                  <a:lumMod val="76000"/>
                  <a:lumOff val="24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>
            <a:softEdge rad="12700"/>
          </a:effectLst>
        </p:spPr>
        <p:txBody>
          <a:bodyPr rtlCol="0">
            <a:normAutofit/>
          </a:bodyPr>
          <a:lstStyle/>
          <a:p>
            <a:pPr algn="ctr" rtl="0"/>
            <a:r>
              <a:rPr lang="pl-PL" sz="5400" b="1" dirty="0">
                <a:latin typeface="Calibri" panose="020F0502020204030204" pitchFamily="34" charset="0"/>
                <a:cs typeface="Calibri" panose="020F0502020204030204" pitchFamily="34" charset="0"/>
              </a:rPr>
              <a:t>Dane osobowe </a:t>
            </a:r>
            <a:r>
              <a:rPr lang="pl-PL" sz="1400" b="1" dirty="0">
                <a:latin typeface="Calibri" panose="020F0502020204030204" pitchFamily="34" charset="0"/>
                <a:cs typeface="Calibri" panose="020F0502020204030204" pitchFamily="34" charset="0"/>
              </a:rPr>
              <a:t>(1)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E9B80A97-0CF6-4D9D-B62C-BD47142C4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8748" y="53554"/>
            <a:ext cx="2533650" cy="180975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241300"/>
          </a:effectLst>
        </p:spPr>
      </p:pic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86E9B16A-D473-4B9D-9B35-B6D3CBBE7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88" y="1988840"/>
            <a:ext cx="10157354" cy="4470400"/>
          </a:xfrm>
        </p:spPr>
        <p:txBody>
          <a:bodyPr/>
          <a:lstStyle/>
          <a:p>
            <a:r>
              <a:rPr lang="pl-PL" dirty="0"/>
              <a:t>Zawsze ma znaczenie kontekst w jakim przetwarzamy dane osobowe:</a:t>
            </a:r>
          </a:p>
          <a:p>
            <a:r>
              <a:rPr lang="pl-PL" sz="1800" dirty="0"/>
              <a:t>- dane w urzędach – w zależności od typu urzędu – inne jako mieszkaniec w urzędzie gminy, inne w skarbowym, inne w ZUS</a:t>
            </a:r>
          </a:p>
          <a:p>
            <a:r>
              <a:rPr lang="pl-PL" sz="1800" dirty="0"/>
              <a:t>- dane w sądach – dochodzą dane dotyczące </a:t>
            </a:r>
            <a:r>
              <a:rPr lang="pl-PL" sz="1800" dirty="0" err="1"/>
              <a:t>skazań</a:t>
            </a:r>
            <a:r>
              <a:rPr lang="pl-PL" sz="1800" dirty="0"/>
              <a:t> ( „wrażliwe”)</a:t>
            </a:r>
          </a:p>
          <a:p>
            <a:r>
              <a:rPr lang="pl-PL" sz="1800" dirty="0"/>
              <a:t>- dane przy zakupach ( raty, dowóz, zamówienia na odbiór w sklepie)</a:t>
            </a:r>
          </a:p>
          <a:p>
            <a:r>
              <a:rPr lang="pl-PL" sz="1800" dirty="0"/>
              <a:t>- dane w Internecie ( ciasteczka, nasze </a:t>
            </a:r>
            <a:r>
              <a:rPr lang="pl-PL" sz="1800" dirty="0" err="1"/>
              <a:t>lajki</a:t>
            </a:r>
            <a:r>
              <a:rPr lang="pl-PL" sz="1800" dirty="0"/>
              <a:t>, komentarze, nasze zdjęcia)</a:t>
            </a:r>
          </a:p>
          <a:p>
            <a:r>
              <a:rPr lang="pl-PL" sz="1800" dirty="0"/>
              <a:t>- dane zdrowotne („wrażliwe”)</a:t>
            </a:r>
          </a:p>
        </p:txBody>
      </p:sp>
    </p:spTree>
    <p:extLst>
      <p:ext uri="{BB962C8B-B14F-4D97-AF65-F5344CB8AC3E}">
        <p14:creationId xmlns:p14="http://schemas.microsoft.com/office/powerpoint/2010/main" val="139589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254" y="76200"/>
            <a:ext cx="10560409" cy="1048544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54000">
                <a:schemeClr val="accent1">
                  <a:lumMod val="45000"/>
                  <a:lumOff val="55000"/>
                </a:schemeClr>
              </a:gs>
              <a:gs pos="73000">
                <a:schemeClr val="accent1">
                  <a:alpha val="99000"/>
                  <a:lumMod val="76000"/>
                  <a:lumOff val="24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>
            <a:softEdge rad="12700"/>
          </a:effectLst>
        </p:spPr>
        <p:txBody>
          <a:bodyPr rtlCol="0">
            <a:normAutofit/>
          </a:bodyPr>
          <a:lstStyle/>
          <a:p>
            <a:pPr algn="ctr" rtl="0"/>
            <a:r>
              <a:rPr lang="pl-PL" sz="5400" b="1" dirty="0">
                <a:latin typeface="Calibri" panose="020F0502020204030204" pitchFamily="34" charset="0"/>
                <a:cs typeface="Calibri" panose="020F0502020204030204" pitchFamily="34" charset="0"/>
              </a:rPr>
              <a:t>Dane osobowe </a:t>
            </a:r>
            <a:r>
              <a:rPr lang="pl-PL" sz="1400" b="1" dirty="0">
                <a:latin typeface="Calibri" panose="020F0502020204030204" pitchFamily="34" charset="0"/>
                <a:cs typeface="Calibri" panose="020F0502020204030204" pitchFamily="34" charset="0"/>
              </a:rPr>
              <a:t>(2)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E9B80A97-0CF6-4D9D-B62C-BD47142C4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8748" y="53554"/>
            <a:ext cx="2533650" cy="180975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241300"/>
          </a:effectLst>
        </p:spPr>
      </p:pic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86E9B16A-D473-4B9D-9B35-B6D3CBBE7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88" y="1988840"/>
            <a:ext cx="10157354" cy="4470400"/>
          </a:xfrm>
        </p:spPr>
        <p:txBody>
          <a:bodyPr/>
          <a:lstStyle/>
          <a:p>
            <a:r>
              <a:rPr lang="pl-PL" dirty="0"/>
              <a:t>Szeroka dostępność Internetu, wykorzystanie IT do przetwarzania  danych rodzi niebezpieczeństwo łączenia kontekstów występowania i wtedy z cząstkowych danych osobowych osoby nieuprawnione mogą uzyskać nasz „pełen obraz”.</a:t>
            </a:r>
          </a:p>
          <a:p>
            <a:r>
              <a:rPr lang="pl-PL" dirty="0"/>
              <a:t>Dlatego tak ważne jest dla nas jako pracowników przekazywanie danych tylko wymaganych prawem i w sposób bezpieczny.</a:t>
            </a:r>
          </a:p>
          <a:p>
            <a:r>
              <a:rPr lang="pl-PL" dirty="0"/>
              <a:t>W korespondencji minimum danych. </a:t>
            </a:r>
          </a:p>
          <a:p>
            <a:r>
              <a:rPr lang="pl-PL" dirty="0"/>
              <a:t>Dane prywatne – uważajmy, gdzie zostawiamy nasze dane cząstkowe</a:t>
            </a:r>
          </a:p>
        </p:txBody>
      </p:sp>
    </p:spTree>
    <p:extLst>
      <p:ext uri="{BB962C8B-B14F-4D97-AF65-F5344CB8AC3E}">
        <p14:creationId xmlns:p14="http://schemas.microsoft.com/office/powerpoint/2010/main" val="419174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254" y="76200"/>
            <a:ext cx="10560409" cy="1048544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54000">
                <a:schemeClr val="accent1">
                  <a:lumMod val="45000"/>
                  <a:lumOff val="55000"/>
                </a:schemeClr>
              </a:gs>
              <a:gs pos="73000">
                <a:schemeClr val="accent1">
                  <a:alpha val="99000"/>
                  <a:lumMod val="76000"/>
                  <a:lumOff val="24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>
            <a:softEdge rad="12700"/>
          </a:effectLst>
        </p:spPr>
        <p:txBody>
          <a:bodyPr rtlCol="0">
            <a:normAutofit/>
          </a:bodyPr>
          <a:lstStyle/>
          <a:p>
            <a:pPr algn="ctr" rtl="0"/>
            <a:r>
              <a:rPr lang="pl-PL" sz="5400" b="1" dirty="0">
                <a:latin typeface="Calibri" panose="020F0502020204030204" pitchFamily="34" charset="0"/>
                <a:cs typeface="Calibri" panose="020F0502020204030204" pitchFamily="34" charset="0"/>
              </a:rPr>
              <a:t>Dane osobowe </a:t>
            </a:r>
            <a:r>
              <a:rPr lang="pl-PL" sz="1400" b="1" dirty="0">
                <a:latin typeface="Calibri" panose="020F0502020204030204" pitchFamily="34" charset="0"/>
                <a:cs typeface="Calibri" panose="020F0502020204030204" pitchFamily="34" charset="0"/>
              </a:rPr>
              <a:t>(3)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E9B80A97-0CF6-4D9D-B62C-BD47142C4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8748" y="53554"/>
            <a:ext cx="2533650" cy="180975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241300"/>
          </a:effectLst>
        </p:spPr>
      </p:pic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86E9B16A-D473-4B9D-9B35-B6D3CBBE7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88" y="1988840"/>
            <a:ext cx="10157354" cy="4470400"/>
          </a:xfrm>
        </p:spPr>
        <p:txBody>
          <a:bodyPr/>
          <a:lstStyle/>
          <a:p>
            <a:r>
              <a:rPr lang="pl-PL" dirty="0"/>
              <a:t>Z punktu widzenia ewentualnych naruszeń pogrupujmy dane:</a:t>
            </a:r>
          </a:p>
          <a:p>
            <a:r>
              <a:rPr lang="pl-PL" sz="1800" dirty="0"/>
              <a:t>- dane ogólnodostępne lub podstawowe ( imię, nazwisko, telefon, adres) – ujawnienie ich może prowadzić do szkody dla tych osób, ale są to dane zwykłe</a:t>
            </a:r>
          </a:p>
          <a:p>
            <a:r>
              <a:rPr lang="pl-PL" sz="1800" dirty="0"/>
              <a:t>- jeśli dołożymy PESEL, nr dowodu, inne dokumenty, zdjęcie – to już takie dane mogą doprowadzić do przejęcia tożsamości</a:t>
            </a:r>
          </a:p>
          <a:p>
            <a:r>
              <a:rPr lang="pl-PL" sz="1800" dirty="0"/>
              <a:t>- przetwarzanie danych dotyczących zdrowia może doprowadzić do naruszenia prywatności</a:t>
            </a:r>
          </a:p>
          <a:p>
            <a:r>
              <a:rPr lang="pl-PL" sz="1800" dirty="0"/>
              <a:t>- przetwarzanie danych w sądach – różne w zależności od wydziału</a:t>
            </a:r>
            <a:br>
              <a:rPr lang="pl-PL" sz="1800" dirty="0"/>
            </a:br>
            <a:r>
              <a:rPr lang="pl-PL" sz="1800" dirty="0"/>
              <a:t>	</a:t>
            </a:r>
            <a:r>
              <a:rPr lang="pl-PL" sz="1600" dirty="0"/>
              <a:t>- cywilny – ogólne narażenie danych osobowych, stan majątkowy</a:t>
            </a:r>
          </a:p>
          <a:p>
            <a:pPr marL="853290" lvl="2" indent="0">
              <a:buNone/>
            </a:pPr>
            <a:r>
              <a:rPr lang="pl-PL" sz="1600" dirty="0"/>
              <a:t>	- karny – utrata dobrego imienia</a:t>
            </a:r>
          </a:p>
          <a:p>
            <a:pPr marL="853290" lvl="2" indent="0">
              <a:buNone/>
            </a:pPr>
            <a:r>
              <a:rPr lang="pl-PL" sz="1600" dirty="0"/>
              <a:t>	- rodzinny – zagrożenie dla dzieci</a:t>
            </a:r>
          </a:p>
        </p:txBody>
      </p:sp>
    </p:spTree>
    <p:extLst>
      <p:ext uri="{BB962C8B-B14F-4D97-AF65-F5344CB8AC3E}">
        <p14:creationId xmlns:p14="http://schemas.microsoft.com/office/powerpoint/2010/main" val="149689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254" y="76200"/>
            <a:ext cx="10560409" cy="1048544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54000">
                <a:schemeClr val="accent1">
                  <a:lumMod val="45000"/>
                  <a:lumOff val="55000"/>
                </a:schemeClr>
              </a:gs>
              <a:gs pos="73000">
                <a:schemeClr val="accent1">
                  <a:alpha val="99000"/>
                  <a:lumMod val="76000"/>
                  <a:lumOff val="24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>
            <a:softEdge rad="12700"/>
          </a:effectLst>
        </p:spPr>
        <p:txBody>
          <a:bodyPr rtlCol="0">
            <a:normAutofit/>
          </a:bodyPr>
          <a:lstStyle/>
          <a:p>
            <a:pPr algn="ctr" rtl="0"/>
            <a:r>
              <a:rPr lang="pl-PL" sz="5400" b="1" dirty="0">
                <a:latin typeface="Calibri" panose="020F0502020204030204" pitchFamily="34" charset="0"/>
                <a:cs typeface="Calibri" panose="020F0502020204030204" pitchFamily="34" charset="0"/>
              </a:rPr>
              <a:t>Dane osobowe </a:t>
            </a:r>
            <a:r>
              <a:rPr lang="pl-PL" sz="1400" b="1" dirty="0">
                <a:latin typeface="Calibri" panose="020F0502020204030204" pitchFamily="34" charset="0"/>
                <a:cs typeface="Calibri" panose="020F0502020204030204" pitchFamily="34" charset="0"/>
              </a:rPr>
              <a:t>(4)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E9B80A97-0CF6-4D9D-B62C-BD47142C4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20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18748" y="53554"/>
            <a:ext cx="2533650" cy="1809750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  <a:outerShdw blurRad="76200" dist="50800" dir="6600000" algn="ctr" rotWithShape="0">
              <a:srgbClr val="000000">
                <a:alpha val="0"/>
              </a:srgbClr>
            </a:outerShdw>
            <a:softEdge rad="279400"/>
          </a:effectLst>
        </p:spPr>
      </p:pic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86E9B16A-D473-4B9D-9B35-B6D3CBBE7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88" y="1988840"/>
            <a:ext cx="10157354" cy="4470400"/>
          </a:xfrm>
        </p:spPr>
        <p:txBody>
          <a:bodyPr/>
          <a:lstStyle/>
          <a:p>
            <a:r>
              <a:rPr lang="pl-PL" dirty="0"/>
              <a:t>Dlatego w sądach należy szczególnie chronić dane spoza zwykłego zakresu.</a:t>
            </a:r>
          </a:p>
          <a:p>
            <a:r>
              <a:rPr lang="pl-PL" dirty="0"/>
              <a:t>Ujawnienie danych z sądów z zasady może doprowadzić do większych szkód.</a:t>
            </a:r>
          </a:p>
          <a:p>
            <a:r>
              <a:rPr lang="pl-PL" dirty="0"/>
              <a:t>Należy sprawdzać jakie dane i komu wysyłamy ( szczególnie elektronicznie - wtedy </a:t>
            </a:r>
            <a:r>
              <a:rPr lang="pl-PL" b="1" dirty="0"/>
              <a:t>szyfrowanie</a:t>
            </a:r>
            <a:r>
              <a:rPr lang="pl-PL" dirty="0"/>
              <a:t> </a:t>
            </a:r>
            <a:r>
              <a:rPr lang="pl-PL" b="1" dirty="0"/>
              <a:t>jest niezbędne</a:t>
            </a:r>
            <a:r>
              <a:rPr lang="pl-PL" dirty="0"/>
              <a:t>)</a:t>
            </a:r>
          </a:p>
          <a:p>
            <a:r>
              <a:rPr lang="pl-PL" dirty="0"/>
              <a:t>Bardzo ważna jest </a:t>
            </a:r>
            <a:r>
              <a:rPr lang="pl-PL" b="1" dirty="0"/>
              <a:t>szybka reakcja </a:t>
            </a:r>
            <a:r>
              <a:rPr lang="pl-PL" dirty="0"/>
              <a:t>na naruszenie i szybkie naprawienie błędów</a:t>
            </a:r>
          </a:p>
        </p:txBody>
      </p:sp>
    </p:spTree>
    <p:extLst>
      <p:ext uri="{BB962C8B-B14F-4D97-AF65-F5344CB8AC3E}">
        <p14:creationId xmlns:p14="http://schemas.microsoft.com/office/powerpoint/2010/main" val="392266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254" y="76200"/>
            <a:ext cx="10560409" cy="1048544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54000">
                <a:schemeClr val="accent1">
                  <a:lumMod val="45000"/>
                  <a:lumOff val="55000"/>
                </a:schemeClr>
              </a:gs>
              <a:gs pos="73000">
                <a:schemeClr val="accent1">
                  <a:alpha val="99000"/>
                  <a:lumMod val="76000"/>
                  <a:lumOff val="24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>
            <a:softEdge rad="12700"/>
          </a:effectLst>
        </p:spPr>
        <p:txBody>
          <a:bodyPr rtlCol="0">
            <a:normAutofit/>
          </a:bodyPr>
          <a:lstStyle/>
          <a:p>
            <a:pPr algn="ctr" rtl="0"/>
            <a:r>
              <a:rPr lang="pl-PL" sz="5400" b="1" dirty="0">
                <a:latin typeface="Calibri" panose="020F0502020204030204" pitchFamily="34" charset="0"/>
                <a:cs typeface="Calibri" panose="020F0502020204030204" pitchFamily="34" charset="0"/>
              </a:rPr>
              <a:t>Przekazywanie danych </a:t>
            </a:r>
            <a:r>
              <a:rPr lang="pl-PL" sz="1400" b="1" dirty="0">
                <a:latin typeface="Calibri" panose="020F0502020204030204" pitchFamily="34" charset="0"/>
                <a:cs typeface="Calibri" panose="020F0502020204030204" pitchFamily="34" charset="0"/>
              </a:rPr>
              <a:t>(1)</a:t>
            </a:r>
          </a:p>
        </p:txBody>
      </p:sp>
      <p:pic>
        <p:nvPicPr>
          <p:cNvPr id="8" name="Symbol zastępczy zawartości 7" descr="Powtarzanie">
            <a:extLst>
              <a:ext uri="{FF2B5EF4-FFF2-40B4-BE49-F238E27FC236}">
                <a16:creationId xmlns:a16="http://schemas.microsoft.com/office/drawing/2014/main" id="{0FBB63AA-3841-4EA3-98F9-740F501DEC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37654" y="233552"/>
            <a:ext cx="1395248" cy="1395248"/>
          </a:xfrm>
        </p:spPr>
      </p:pic>
      <p:sp>
        <p:nvSpPr>
          <p:cNvPr id="12" name="Symbol zastępczy zawartości 10">
            <a:extLst>
              <a:ext uri="{FF2B5EF4-FFF2-40B4-BE49-F238E27FC236}">
                <a16:creationId xmlns:a16="http://schemas.microsoft.com/office/drawing/2014/main" id="{5FE22836-7402-4B58-A2A6-F7B095305CAF}"/>
              </a:ext>
            </a:extLst>
          </p:cNvPr>
          <p:cNvSpPr txBox="1">
            <a:spLocks/>
          </p:cNvSpPr>
          <p:nvPr/>
        </p:nvSpPr>
        <p:spPr>
          <a:xfrm>
            <a:off x="685388" y="198884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3226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4562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2267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986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13" name="Symbol zastępczy zawartości 10">
            <a:extLst>
              <a:ext uri="{FF2B5EF4-FFF2-40B4-BE49-F238E27FC236}">
                <a16:creationId xmlns:a16="http://schemas.microsoft.com/office/drawing/2014/main" id="{03D0A85B-EF13-4D44-A913-E2486E624B10}"/>
              </a:ext>
            </a:extLst>
          </p:cNvPr>
          <p:cNvSpPr txBox="1">
            <a:spLocks/>
          </p:cNvSpPr>
          <p:nvPr/>
        </p:nvSpPr>
        <p:spPr>
          <a:xfrm>
            <a:off x="877924" y="1786152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3226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4562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2267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986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3" name="Symbol zastępczy zawartości 3">
            <a:extLst>
              <a:ext uri="{FF2B5EF4-FFF2-40B4-BE49-F238E27FC236}">
                <a16:creationId xmlns:a16="http://schemas.microsoft.com/office/drawing/2014/main" id="{5D84C04B-FB6F-4DA5-90E5-238F8A8DA1D1}"/>
              </a:ext>
            </a:extLst>
          </p:cNvPr>
          <p:cNvSpPr txBox="1">
            <a:spLocks/>
          </p:cNvSpPr>
          <p:nvPr/>
        </p:nvSpPr>
        <p:spPr>
          <a:xfrm>
            <a:off x="1053851" y="1700808"/>
            <a:ext cx="10119237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3226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4562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2267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986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Dane osobowe między instytucjami muszą być przekazywane </a:t>
            </a:r>
          </a:p>
          <a:p>
            <a:r>
              <a:rPr lang="pl-PL" dirty="0"/>
              <a:t>Dane przekazujemy na pisemne żądanie</a:t>
            </a:r>
          </a:p>
          <a:p>
            <a:r>
              <a:rPr lang="pl-PL" dirty="0"/>
              <a:t>Żądanie musi być poparte uzasadnieniem</a:t>
            </a:r>
          </a:p>
          <a:p>
            <a:r>
              <a:rPr lang="pl-PL" dirty="0"/>
              <a:t>W razie wątpliwości możemy odmówić przekazania ( ktoś dokładniej uzasadni)</a:t>
            </a:r>
          </a:p>
          <a:p>
            <a:r>
              <a:rPr lang="pl-PL" dirty="0"/>
              <a:t>Przekazujemy tylko te dane których żąda odbiorca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15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254" y="76200"/>
            <a:ext cx="10560409" cy="1048544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54000">
                <a:schemeClr val="accent1">
                  <a:lumMod val="45000"/>
                  <a:lumOff val="55000"/>
                </a:schemeClr>
              </a:gs>
              <a:gs pos="73000">
                <a:schemeClr val="accent1">
                  <a:alpha val="99000"/>
                  <a:lumMod val="76000"/>
                  <a:lumOff val="24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>
            <a:softEdge rad="12700"/>
          </a:effectLst>
        </p:spPr>
        <p:txBody>
          <a:bodyPr rtlCol="0">
            <a:normAutofit/>
          </a:bodyPr>
          <a:lstStyle/>
          <a:p>
            <a:pPr algn="ctr" rtl="0"/>
            <a:r>
              <a:rPr lang="pl-PL" sz="5400" b="1" dirty="0">
                <a:latin typeface="Calibri" panose="020F0502020204030204" pitchFamily="34" charset="0"/>
                <a:cs typeface="Calibri" panose="020F0502020204030204" pitchFamily="34" charset="0"/>
              </a:rPr>
              <a:t>Przekazywanie danych </a:t>
            </a:r>
            <a:r>
              <a:rPr lang="pl-PL" sz="1400" b="1" dirty="0">
                <a:latin typeface="Calibri" panose="020F0502020204030204" pitchFamily="34" charset="0"/>
                <a:cs typeface="Calibri" panose="020F0502020204030204" pitchFamily="34" charset="0"/>
              </a:rPr>
              <a:t>(2)</a:t>
            </a:r>
          </a:p>
        </p:txBody>
      </p:sp>
      <p:pic>
        <p:nvPicPr>
          <p:cNvPr id="8" name="Symbol zastępczy zawartości 7" descr="Powtarzanie">
            <a:extLst>
              <a:ext uri="{FF2B5EF4-FFF2-40B4-BE49-F238E27FC236}">
                <a16:creationId xmlns:a16="http://schemas.microsoft.com/office/drawing/2014/main" id="{0FBB63AA-3841-4EA3-98F9-740F501DEC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37654" y="233552"/>
            <a:ext cx="1395248" cy="1395248"/>
          </a:xfrm>
        </p:spPr>
      </p:pic>
      <p:sp>
        <p:nvSpPr>
          <p:cNvPr id="3" name="Symbol zastępczy zawartości 10">
            <a:extLst>
              <a:ext uri="{FF2B5EF4-FFF2-40B4-BE49-F238E27FC236}">
                <a16:creationId xmlns:a16="http://schemas.microsoft.com/office/drawing/2014/main" id="{627D0B61-75BA-4A0B-B082-AEC9290EE967}"/>
              </a:ext>
            </a:extLst>
          </p:cNvPr>
          <p:cNvSpPr txBox="1">
            <a:spLocks/>
          </p:cNvSpPr>
          <p:nvPr/>
        </p:nvSpPr>
        <p:spPr>
          <a:xfrm>
            <a:off x="714636" y="1700808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3226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4562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2267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986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Jeśli dane przesyłamy </a:t>
            </a:r>
            <a:r>
              <a:rPr lang="pl-PL" b="1" dirty="0"/>
              <a:t>Pocztą Polską</a:t>
            </a:r>
            <a:r>
              <a:rPr lang="pl-PL" dirty="0"/>
              <a:t>:</a:t>
            </a:r>
            <a:br>
              <a:rPr lang="pl-PL" dirty="0"/>
            </a:br>
            <a:br>
              <a:rPr lang="pl-PL" dirty="0"/>
            </a:br>
            <a:r>
              <a:rPr lang="pl-PL" sz="2000" dirty="0"/>
              <a:t>- tylko </a:t>
            </a:r>
            <a:r>
              <a:rPr lang="pl-PL" sz="2000" b="1" dirty="0"/>
              <a:t>minimum danych </a:t>
            </a:r>
            <a:r>
              <a:rPr lang="pl-PL" sz="2000" dirty="0"/>
              <a:t>( w razie zaginięcia jeśli mało danych to naruszenie mniej istotne)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- </a:t>
            </a:r>
            <a:r>
              <a:rPr lang="pl-PL" sz="2000" b="1" dirty="0"/>
              <a:t>dane spoza </a:t>
            </a:r>
            <a:r>
              <a:rPr lang="pl-PL" sz="2000" dirty="0"/>
              <a:t>żądanego zakresu powinny być </a:t>
            </a:r>
            <a:r>
              <a:rPr lang="pl-PL" sz="2000" b="1" dirty="0"/>
              <a:t>zanonimizowane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- </a:t>
            </a:r>
            <a:r>
              <a:rPr lang="pl-PL" sz="2000" b="1" dirty="0"/>
              <a:t>sprawdźmy</a:t>
            </a:r>
            <a:r>
              <a:rPr lang="pl-PL" sz="2000" dirty="0"/>
              <a:t> adresata  i treść przesyłki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- jeśli długo nie otrzymujemy zwrotki to </a:t>
            </a:r>
            <a:r>
              <a:rPr lang="pl-PL" sz="2000" b="1" dirty="0"/>
              <a:t>prześledźmy </a:t>
            </a:r>
            <a:r>
              <a:rPr lang="pl-PL" sz="2000" dirty="0"/>
              <a:t>drogę przesyłki zanim minie 60 dni kiedy możemy przesyłkę uznać za zaginioną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- można podjąć </a:t>
            </a:r>
            <a:r>
              <a:rPr lang="pl-PL" sz="2000" b="1" dirty="0"/>
              <a:t>próbę kontaktu</a:t>
            </a:r>
            <a:r>
              <a:rPr lang="pl-PL" sz="2000" dirty="0"/>
              <a:t>, by upewnić się czy przesyłka doszła</a:t>
            </a:r>
            <a:br>
              <a:rPr lang="pl-PL" sz="2000" dirty="0"/>
            </a:br>
            <a:endParaRPr lang="pl-PL" sz="20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647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254" y="76200"/>
            <a:ext cx="10560409" cy="1048544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97000"/>
                </a:schemeClr>
              </a:gs>
              <a:gs pos="54000">
                <a:schemeClr val="accent1">
                  <a:lumMod val="45000"/>
                  <a:lumOff val="55000"/>
                </a:schemeClr>
              </a:gs>
              <a:gs pos="73000">
                <a:schemeClr val="accent1">
                  <a:alpha val="99000"/>
                  <a:lumMod val="76000"/>
                  <a:lumOff val="24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>
            <a:softEdge rad="12700"/>
          </a:effectLst>
        </p:spPr>
        <p:txBody>
          <a:bodyPr rtlCol="0">
            <a:normAutofit/>
          </a:bodyPr>
          <a:lstStyle/>
          <a:p>
            <a:pPr algn="ctr" rtl="0"/>
            <a:r>
              <a:rPr lang="pl-PL" sz="5400" b="1" dirty="0">
                <a:latin typeface="Calibri" panose="020F0502020204030204" pitchFamily="34" charset="0"/>
                <a:cs typeface="Calibri" panose="020F0502020204030204" pitchFamily="34" charset="0"/>
              </a:rPr>
              <a:t>Przekazywanie danych </a:t>
            </a:r>
            <a:r>
              <a:rPr lang="pl-PL" sz="1400" b="1" dirty="0">
                <a:latin typeface="Calibri" panose="020F0502020204030204" pitchFamily="34" charset="0"/>
                <a:cs typeface="Calibri" panose="020F0502020204030204" pitchFamily="34" charset="0"/>
              </a:rPr>
              <a:t>(3)</a:t>
            </a:r>
          </a:p>
        </p:txBody>
      </p:sp>
      <p:pic>
        <p:nvPicPr>
          <p:cNvPr id="8" name="Symbol zastępczy zawartości 7" descr="Powtarzanie">
            <a:extLst>
              <a:ext uri="{FF2B5EF4-FFF2-40B4-BE49-F238E27FC236}">
                <a16:creationId xmlns:a16="http://schemas.microsoft.com/office/drawing/2014/main" id="{0FBB63AA-3841-4EA3-98F9-740F501DEC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37654" y="233552"/>
            <a:ext cx="1395248" cy="1395248"/>
          </a:xfrm>
        </p:spPr>
      </p:pic>
      <p:sp>
        <p:nvSpPr>
          <p:cNvPr id="3" name="Symbol zastępczy zawartości 10">
            <a:extLst>
              <a:ext uri="{FF2B5EF4-FFF2-40B4-BE49-F238E27FC236}">
                <a16:creationId xmlns:a16="http://schemas.microsoft.com/office/drawing/2014/main" id="{7D7CFAE5-4FA1-442A-B5B6-81B0A262B1E9}"/>
              </a:ext>
            </a:extLst>
          </p:cNvPr>
          <p:cNvSpPr txBox="1">
            <a:spLocks/>
          </p:cNvSpPr>
          <p:nvPr/>
        </p:nvSpPr>
        <p:spPr>
          <a:xfrm>
            <a:off x="878295" y="1786152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3226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4562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2267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986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Przesyłanie mailem:</a:t>
            </a:r>
            <a:br>
              <a:rPr lang="pl-PL" dirty="0"/>
            </a:br>
            <a:br>
              <a:rPr lang="pl-PL" dirty="0"/>
            </a:br>
            <a:r>
              <a:rPr lang="pl-PL" sz="2000" dirty="0"/>
              <a:t>- upewniajmy się czy </a:t>
            </a:r>
            <a:r>
              <a:rPr lang="pl-PL" sz="2000" b="1" dirty="0"/>
              <a:t>adres mailowy prawidłowy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- może adresy da się </a:t>
            </a:r>
            <a:r>
              <a:rPr lang="pl-PL" sz="2000" b="1" dirty="0"/>
              <a:t>pogrupować</a:t>
            </a:r>
            <a:r>
              <a:rPr lang="pl-PL" sz="2000" dirty="0"/>
              <a:t> ( oddzielnie adwokaci, oddzielnie tłumacze itp.)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- </a:t>
            </a:r>
            <a:r>
              <a:rPr lang="pl-PL" sz="2000" b="1" dirty="0"/>
              <a:t>minimum</a:t>
            </a:r>
            <a:r>
              <a:rPr lang="pl-PL" sz="2000" dirty="0"/>
              <a:t> danych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- jeśli danych więcej lub są wrażliwe – to </a:t>
            </a:r>
            <a:r>
              <a:rPr lang="pl-PL" sz="2000" b="1" dirty="0"/>
              <a:t>bezwzględne szyfrowanie danych </a:t>
            </a:r>
            <a:br>
              <a:rPr lang="pl-PL" sz="2000" dirty="0"/>
            </a:br>
            <a:r>
              <a:rPr lang="pl-PL" sz="2000" dirty="0"/>
              <a:t>( pakowanie z hasłem)</a:t>
            </a:r>
            <a:br>
              <a:rPr lang="pl-PL" sz="2000" dirty="0"/>
            </a:b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12892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zień otwarty dotyczący zajęć w szkole — prezentacj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976417_TF03460507.potx" id="{2D856B4A-8264-4C5F-AAA3-B9E3355B281E}" vid="{4C553E8A-882B-4CDF-A106-5202DEF2CD32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Dzień otwarty dotyczący zajęć w szkole — prezentacja</Template>
  <TotalTime>3097</TotalTime>
  <Words>2435</Words>
  <Application>Microsoft Office PowerPoint</Application>
  <PresentationFormat>Niestandardowy</PresentationFormat>
  <Paragraphs>151</Paragraphs>
  <Slides>29</Slides>
  <Notes>29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6" baseType="lpstr">
      <vt:lpstr>Arial</vt:lpstr>
      <vt:lpstr>Arial Nova</vt:lpstr>
      <vt:lpstr>Broadway</vt:lpstr>
      <vt:lpstr>Calibri</vt:lpstr>
      <vt:lpstr>Century Gothic</vt:lpstr>
      <vt:lpstr>Symbol</vt:lpstr>
      <vt:lpstr>Dzień otwarty dotyczący zajęć w szkole — prezentacja</vt:lpstr>
      <vt:lpstr>Ochrona danych osobowych  Wskazówki</vt:lpstr>
      <vt:lpstr>O czym będzie mowa</vt:lpstr>
      <vt:lpstr>Dane osobowe (1)</vt:lpstr>
      <vt:lpstr>Dane osobowe (2)</vt:lpstr>
      <vt:lpstr>Dane osobowe (3)</vt:lpstr>
      <vt:lpstr>Dane osobowe (4)</vt:lpstr>
      <vt:lpstr>Przekazywanie danych (1)</vt:lpstr>
      <vt:lpstr>Przekazywanie danych (2)</vt:lpstr>
      <vt:lpstr>Przekazywanie danych (3)</vt:lpstr>
      <vt:lpstr>Przekazywanie danych (4)</vt:lpstr>
      <vt:lpstr>Przekazywanie danych (5)</vt:lpstr>
      <vt:lpstr>Przekazywanie danych (6)</vt:lpstr>
      <vt:lpstr>Przekazywanie danych (7)</vt:lpstr>
      <vt:lpstr>Przekazywanie danych (8)</vt:lpstr>
      <vt:lpstr>Przekazywanie danych (9)</vt:lpstr>
      <vt:lpstr>Hasła dostępu (1)</vt:lpstr>
      <vt:lpstr>Hasła dostępu (2)</vt:lpstr>
      <vt:lpstr>Hasła dostępu (3)</vt:lpstr>
      <vt:lpstr>Hasła dostępu (4)</vt:lpstr>
      <vt:lpstr>Chrońmy swoje dane (1)</vt:lpstr>
      <vt:lpstr>Chrońmy swoje dane (2)</vt:lpstr>
      <vt:lpstr>Chrońmy swoje dane (3)</vt:lpstr>
      <vt:lpstr>Chrońmy swoje dane (4)</vt:lpstr>
      <vt:lpstr>Chrońmy swoje dane (5)</vt:lpstr>
      <vt:lpstr>Chrońmy swoje dane (6)</vt:lpstr>
      <vt:lpstr>Chrońmy swoje dane (7)</vt:lpstr>
      <vt:lpstr>Chrońmy swoje dane (8)</vt:lpstr>
      <vt:lpstr>Chrońmy swoje dane (9)</vt:lpstr>
      <vt:lpstr>Koniec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Dni otwarte</dc:title>
  <dc:creator>Andrzej aaa</dc:creator>
  <cp:lastModifiedBy>Andrzej aaa</cp:lastModifiedBy>
  <cp:revision>216</cp:revision>
  <dcterms:created xsi:type="dcterms:W3CDTF">2018-05-01T12:32:41Z</dcterms:created>
  <dcterms:modified xsi:type="dcterms:W3CDTF">2020-12-10T18:41:53Z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