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</p:sldMasterIdLst>
  <p:sldIdLst>
    <p:sldId id="256" r:id="rId5"/>
    <p:sldId id="257" r:id="rId6"/>
    <p:sldId id="259" r:id="rId7"/>
    <p:sldId id="260" r:id="rId8"/>
    <p:sldId id="261" r:id="rId9"/>
    <p:sldId id="273" r:id="rId10"/>
    <p:sldId id="262" r:id="rId11"/>
    <p:sldId id="263" r:id="rId12"/>
    <p:sldId id="265" r:id="rId13"/>
    <p:sldId id="266" r:id="rId14"/>
    <p:sldId id="267" r:id="rId15"/>
    <p:sldId id="272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33CC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3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39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09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40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2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01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91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93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8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13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69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EE3C352-E1D7-4491-BF77-BDBDD758FB86}" type="datetimeFigureOut">
              <a:rPr lang="pl-PL" smtClean="0"/>
              <a:t>03.01.2025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566617B-5B7D-4FA6-8B89-DDB1B4752C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06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Verdana" panose="020B0604030504040204" pitchFamily="34" charset="0"/>
              </a:rPr>
              <a:t>STANDARDY OCHRONY MAŁOLETNICH</a:t>
            </a:r>
            <a:endParaRPr lang="pl-PL" sz="6000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  <a:ea typeface="Verdan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572804"/>
          </a:xfrm>
        </p:spPr>
        <p:txBody>
          <a:bodyPr>
            <a:normAutofit fontScale="25000" lnSpcReduction="20000"/>
          </a:bodyPr>
          <a:lstStyle/>
          <a:p>
            <a:r>
              <a:rPr lang="pl-PL" sz="9600" dirty="0" smtClean="0">
                <a:solidFill>
                  <a:srgbClr val="FFC000"/>
                </a:solidFill>
                <a:latin typeface="Comic Sans MS" panose="030F0702030302020204" pitchFamily="66" charset="0"/>
                <a:ea typeface="Verdana" panose="020B0604030504040204" pitchFamily="34" charset="0"/>
              </a:rPr>
              <a:t>Wersja skrócona dla dzieci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algn="r"/>
            <a:r>
              <a:rPr lang="pl-PL" sz="4800" i="1" dirty="0" smtClean="0"/>
              <a:t>Szkoła Podstawowa im. Obrońców Westerplatte w Koźmicach Wielkich </a:t>
            </a:r>
            <a:endParaRPr lang="pl-PL" sz="4800" i="1" dirty="0"/>
          </a:p>
        </p:txBody>
      </p:sp>
    </p:spTree>
    <p:extLst>
      <p:ext uri="{BB962C8B-B14F-4D97-AF65-F5344CB8AC3E}">
        <p14:creationId xmlns:p14="http://schemas.microsoft.com/office/powerpoint/2010/main" val="38249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245" y="3215054"/>
            <a:ext cx="2283069" cy="228306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Masz prawo powiedzieć „NIE</a:t>
            </a:r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”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2057400"/>
            <a:ext cx="7877908" cy="40386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PRYWATNOŚĆ I GRANICE</a:t>
            </a:r>
          </a:p>
          <a:p>
            <a:pPr marL="45720" indent="0" algn="just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Każdy z Was ma prawo do swojej prywatności i przestrzeni osobistej.</a:t>
            </a:r>
          </a:p>
          <a:p>
            <a:pPr marL="45720" indent="0" algn="just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Szanujmy nawzajem nasze granice. </a:t>
            </a:r>
          </a:p>
          <a:p>
            <a:pPr marL="45720" indent="0" algn="just">
              <a:buNone/>
            </a:pPr>
            <a:endParaRPr lang="pl-PL" sz="3600" b="1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pl-PL" sz="3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 algn="just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Twoje ciało należy tylko do Ciebie.</a:t>
            </a:r>
            <a:endParaRPr lang="pl-PL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600406" y="604894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470" y="4356588"/>
            <a:ext cx="3141834" cy="64285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15" y="312335"/>
            <a:ext cx="97544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098" y="2856767"/>
            <a:ext cx="4070800" cy="29285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50341"/>
            <a:ext cx="1652954" cy="117153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Wsparcie rówieśnicze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0438" y="2057400"/>
            <a:ext cx="6954717" cy="4038600"/>
          </a:xfrm>
        </p:spPr>
        <p:txBody>
          <a:bodyPr/>
          <a:lstStyle/>
          <a:p>
            <a:pPr marL="45720" indent="0" algn="just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Jeśli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widzisz, że ktoś z kolegów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lub koleżanek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 problem lub jest w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trudnej sytuacji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zachęcaj go/ją do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szukania pomocy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lub zrób to razem z nim.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694484" y="611722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</p:spTree>
    <p:extLst>
      <p:ext uri="{BB962C8B-B14F-4D97-AF65-F5344CB8AC3E}">
        <p14:creationId xmlns:p14="http://schemas.microsoft.com/office/powerpoint/2010/main" val="33654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8" y="289525"/>
            <a:ext cx="786452" cy="79254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225" y="2446123"/>
            <a:ext cx="2469094" cy="24690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Razem  możemy więcej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788951"/>
            <a:ext cx="8118446" cy="418400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PRZEMOC? NIE MA MOWY!</a:t>
            </a:r>
          </a:p>
          <a:p>
            <a:pPr marL="45720" indent="0" algn="just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Żadne formy agresji – fizycznej, słownej czy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psychicznej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nie są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akceptowalne! </a:t>
            </a:r>
          </a:p>
          <a:p>
            <a:pPr marL="45720" indent="0" algn="just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Jeśli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będziesz zmagać się z jakimś problemem lub wiesz, że ktoś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Twojego otoczenia ma taki problem, nie jesteś sam. Powiedz nam o tym, wspólnie możemy więcej.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565413" y="604894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</p:spTree>
    <p:extLst>
      <p:ext uri="{BB962C8B-B14F-4D97-AF65-F5344CB8AC3E}">
        <p14:creationId xmlns:p14="http://schemas.microsoft.com/office/powerpoint/2010/main" val="104514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35" y="243877"/>
            <a:ext cx="2426847" cy="203793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1" y="655685"/>
            <a:ext cx="9875520" cy="1356360"/>
          </a:xfrm>
        </p:spPr>
        <p:txBody>
          <a:bodyPr/>
          <a:lstStyle/>
          <a:p>
            <a:pPr algn="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Zgłaszanie problemów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2012045"/>
            <a:ext cx="7388603" cy="400111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pl-PL" sz="35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Jeśli </a:t>
            </a:r>
            <a:r>
              <a:rPr lang="pl-PL" sz="3500" b="1" dirty="0">
                <a:solidFill>
                  <a:schemeClr val="tx1"/>
                </a:solidFill>
                <a:latin typeface="Comic Sans MS" panose="030F0702030302020204" pitchFamily="66" charset="0"/>
              </a:rPr>
              <a:t>czujesz się zagrożony/a, </a:t>
            </a:r>
            <a:r>
              <a:rPr lang="pl-PL" sz="35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niepewny/a lub </a:t>
            </a:r>
            <a:r>
              <a:rPr lang="pl-PL" sz="3500" b="1" dirty="0">
                <a:solidFill>
                  <a:schemeClr val="tx1"/>
                </a:solidFill>
                <a:latin typeface="Comic Sans MS" panose="030F0702030302020204" pitchFamily="66" charset="0"/>
              </a:rPr>
              <a:t>jesteś świadkiem </a:t>
            </a:r>
            <a:r>
              <a:rPr lang="pl-PL" sz="35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niewłaściwego zachowania</a:t>
            </a:r>
            <a:r>
              <a:rPr lang="pl-PL" sz="35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pl-PL" sz="35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czujesz złość, lęk, smutek lub ktoś Cię krzywdzi natychmiast </a:t>
            </a:r>
            <a:r>
              <a:rPr lang="pl-PL" sz="3500" b="1" dirty="0">
                <a:solidFill>
                  <a:schemeClr val="tx1"/>
                </a:solidFill>
                <a:latin typeface="Comic Sans MS" panose="030F0702030302020204" pitchFamily="66" charset="0"/>
              </a:rPr>
              <a:t>zgłoś </a:t>
            </a:r>
            <a:r>
              <a:rPr lang="pl-PL" sz="35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dorosłemu.</a:t>
            </a:r>
          </a:p>
          <a:p>
            <a:pPr marL="45720" indent="0" algn="just">
              <a:buNone/>
            </a:pPr>
            <a:endParaRPr lang="pl-PL" sz="3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 algn="just">
              <a:buNone/>
            </a:pPr>
            <a:endParaRPr lang="pl-PL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 algn="just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Masz prawo do pomocy!</a:t>
            </a:r>
            <a:endParaRPr lang="pl-PL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7" y="271096"/>
            <a:ext cx="965688" cy="9656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781" y="2435469"/>
            <a:ext cx="3128961" cy="347662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606562" y="601316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905" y="4493512"/>
            <a:ext cx="313971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" y="287713"/>
            <a:ext cx="985706" cy="98570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Kto może Ci pomóc w szkole?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2118946"/>
            <a:ext cx="6664569" cy="4038600"/>
          </a:xfrm>
        </p:spPr>
        <p:txBody>
          <a:bodyPr/>
          <a:lstStyle/>
          <a:p>
            <a:pPr marL="45720" indent="0">
              <a:buNone/>
            </a:pPr>
            <a:r>
              <a:rPr lang="pl-PL" dirty="0">
                <a:latin typeface="Comic Sans MS" panose="030F0702030302020204" pitchFamily="66" charset="0"/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wychowawca, nauczyciel</a:t>
            </a:r>
          </a:p>
          <a:p>
            <a:pPr marL="45720" indent="0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dyrektor, wicedyrektor</a:t>
            </a:r>
          </a:p>
          <a:p>
            <a:pPr marL="45720" indent="0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psycholog, pedagog</a:t>
            </a:r>
          </a:p>
          <a:p>
            <a:pPr marL="45720" indent="0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osoba pracująca w szkole, której ufasz</a:t>
            </a:r>
          </a:p>
          <a:p>
            <a:pPr marL="45720" indent="0">
              <a:buNone/>
            </a:pPr>
            <a:endParaRPr lang="pl-PL" sz="3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1248508" y="2118946"/>
            <a:ext cx="835269" cy="46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1248508" y="2860431"/>
            <a:ext cx="835269" cy="46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1248507" y="3534507"/>
            <a:ext cx="835269" cy="46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1248506" y="4171950"/>
            <a:ext cx="835269" cy="46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899" y="1931502"/>
            <a:ext cx="2144738" cy="214473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189" y="4110698"/>
            <a:ext cx="1893863" cy="1893863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5703278" y="603353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</p:spTree>
    <p:extLst>
      <p:ext uri="{BB962C8B-B14F-4D97-AF65-F5344CB8AC3E}">
        <p14:creationId xmlns:p14="http://schemas.microsoft.com/office/powerpoint/2010/main" val="25440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801" y="4299437"/>
            <a:ext cx="1814268" cy="157382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5077" y="243840"/>
            <a:ext cx="9875520" cy="1356360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Masz prawo korzystać ze wsparcia</a:t>
            </a:r>
            <a:endParaRPr lang="pl-PL" sz="40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500" y="1266092"/>
            <a:ext cx="11236569" cy="517867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JEŚLI </a:t>
            </a:r>
            <a:r>
              <a:rPr lang="pl-PL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COŚ ZŁEGO</a:t>
            </a:r>
            <a:r>
              <a:rPr lang="pl-PL" sz="1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DZIEJE SIĘ U CIEBIE, W TWOJEJ RODZINIE LUB </a:t>
            </a:r>
            <a:r>
              <a:rPr lang="pl-PL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OTOCZENIU ALBO </a:t>
            </a:r>
            <a:r>
              <a:rPr lang="pl-PL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PO PROSTU POTRZEBUJESZ Z KIMŚ POROZMAWIAĆ MOŻESZ </a:t>
            </a:r>
            <a:r>
              <a:rPr lang="pl-PL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DAĆNAM </a:t>
            </a:r>
            <a:r>
              <a:rPr lang="pl-PL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ZNAĆ LUB ZADZWONIĆ POD TE NUMERY:</a:t>
            </a:r>
          </a:p>
          <a:p>
            <a:pPr marL="45720" indent="0" algn="ctr">
              <a:buNone/>
            </a:pPr>
            <a:r>
              <a:rPr lang="pl-PL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116 111</a:t>
            </a:r>
          </a:p>
          <a:p>
            <a:pPr marL="45720" indent="0" algn="ctr">
              <a:buNone/>
            </a:pPr>
            <a:r>
              <a:rPr lang="pl-PL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TELEFON ZAUFANIA DLA DZIECI I MŁODZIEŻY - TELEFON JEST </a:t>
            </a:r>
            <a:r>
              <a:rPr lang="pl-PL" sz="1600" b="1">
                <a:solidFill>
                  <a:schemeClr val="tx1"/>
                </a:solidFill>
                <a:latin typeface="Comic Sans MS" panose="030F0702030302020204" pitchFamily="66" charset="0"/>
              </a:rPr>
              <a:t>BEZPŁATNY </a:t>
            </a:r>
            <a:r>
              <a:rPr lang="pl-PL" sz="1600" b="1" smtClean="0">
                <a:solidFill>
                  <a:schemeClr val="tx1"/>
                </a:solidFill>
                <a:latin typeface="Comic Sans MS" panose="030F0702030302020204" pitchFamily="66" charset="0"/>
              </a:rPr>
              <a:t>I ANONIMOWY</a:t>
            </a:r>
            <a:r>
              <a:rPr lang="pl-PL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DZIAŁA 7 DNI W TYGODNIU, 24 GODZINY NA DOBĘ.</a:t>
            </a:r>
          </a:p>
          <a:p>
            <a:pPr marL="45720" indent="0" algn="ctr">
              <a:buNone/>
            </a:pPr>
            <a:r>
              <a:rPr lang="pl-PL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800 12 12 12</a:t>
            </a:r>
          </a:p>
          <a:p>
            <a:pPr marL="45720" indent="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DZIECIĘCY TELEFON ZAUFANIA RZECZNIKA PRAW DZIECKA - BEZPŁATNA INFOLINIADLA DZIECI I MŁODZIEŻY, A TAKŻE ICH RODZICÓW, CZYNNA 7 DNI W TYGODNIU.</a:t>
            </a:r>
          </a:p>
          <a:p>
            <a:pPr marL="45720" indent="0" algn="ctr">
              <a:buNone/>
            </a:pPr>
            <a:r>
              <a:rPr lang="pl-PL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22 594 91 00</a:t>
            </a:r>
          </a:p>
          <a:p>
            <a:pPr marL="45720" indent="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ANTYDEPRESYJNY TELEFON FORUM PRZECIW DEPRESJI - DOSTĘPNY W ŚRODY I CZWARTKI W GODZ. 17-19:00 * Z WYJĄTKIEM DNI USTAWOWO WOLNYCH OD PRACY.</a:t>
            </a:r>
          </a:p>
          <a:p>
            <a:pPr marL="45720" indent="0" algn="ctr">
              <a:buNone/>
            </a:pPr>
            <a:r>
              <a:rPr lang="pl-PL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22 484 88 04</a:t>
            </a:r>
          </a:p>
          <a:p>
            <a:pPr marL="45720" indent="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TELEFON ZAUFANIA MŁODYCH DOSTĘPNY OD PONIEDZIAŁKU DO PIĄTKUW GODZ. 13- 20:00.</a:t>
            </a:r>
            <a:endParaRPr lang="pl-PL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13" y="300990"/>
            <a:ext cx="907952" cy="90795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536223" y="616776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</p:spTree>
    <p:extLst>
      <p:ext uri="{BB962C8B-B14F-4D97-AF65-F5344CB8AC3E}">
        <p14:creationId xmlns:p14="http://schemas.microsoft.com/office/powerpoint/2010/main" val="20574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334" y="3745523"/>
            <a:ext cx="1762400" cy="17672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445261" cy="1356360"/>
          </a:xfrm>
        </p:spPr>
        <p:txBody>
          <a:bodyPr/>
          <a:lstStyle/>
          <a:p>
            <a:pPr algn="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Standardy ochrony małoletnich 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3871" y="1862688"/>
            <a:ext cx="7385538" cy="4038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dokument, w którym podano informacje, co robić gdy dzieje się krzywda Tobie lub innemu dziecku.</a:t>
            </a:r>
          </a:p>
          <a:p>
            <a:pPr marL="45720" indent="0" algn="just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Zawierają 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zasady, dzięki którym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każdy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może czuć się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bezpieczny.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2" y="463430"/>
            <a:ext cx="2355813" cy="2183054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5492261" y="602762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</p:spTree>
    <p:extLst>
      <p:ext uri="{BB962C8B-B14F-4D97-AF65-F5344CB8AC3E}">
        <p14:creationId xmlns:p14="http://schemas.microsoft.com/office/powerpoint/2010/main" val="19794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563" y="3200400"/>
            <a:ext cx="2758264" cy="2634891"/>
          </a:xfrm>
          <a:prstGeom prst="rect">
            <a:avLst/>
          </a:prstGeom>
        </p:spPr>
      </p:pic>
      <p:pic>
        <p:nvPicPr>
          <p:cNvPr id="1026" name="Picture 2" descr="50+ Hombre Rudo Llorando Ilustraciones de Stock, gráficos vectorial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" y="348006"/>
            <a:ext cx="1951892" cy="176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Standardy 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ochrony małoletnich 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8893" y="2012462"/>
            <a:ext cx="7737084" cy="403860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skazują gdzie szukać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pomocy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jak reagować,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gdy jesteś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świadkiem lub ofiarą przemocy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ze strony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endParaRPr lang="pl-PL" sz="3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rówieśników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endParaRPr lang="pl-PL" sz="3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członków rodziny, </a:t>
            </a:r>
          </a:p>
          <a:p>
            <a:pPr algn="just"/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pracowników szkoły lub innych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osób.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46077" y="605106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</p:spTree>
    <p:extLst>
      <p:ext uri="{BB962C8B-B14F-4D97-AF65-F5344CB8AC3E}">
        <p14:creationId xmlns:p14="http://schemas.microsoft.com/office/powerpoint/2010/main" val="24817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61" y="291393"/>
            <a:ext cx="1000512" cy="10005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 naszej szkole możesz czuć się bezpiecznie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9762" y="1965960"/>
            <a:ext cx="8449407" cy="4320540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pl-PL" sz="5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TWOJE DOBRO I </a:t>
            </a:r>
            <a:r>
              <a:rPr lang="pl-PL" sz="51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BEZPIECZEŃSTWO TO </a:t>
            </a:r>
            <a:r>
              <a:rPr lang="pl-PL" sz="5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NASZ </a:t>
            </a:r>
            <a:r>
              <a:rPr lang="pl-PL" sz="51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PRIORYTET</a:t>
            </a:r>
          </a:p>
          <a:p>
            <a:pPr marL="45720" indent="0" algn="just">
              <a:lnSpc>
                <a:spcPct val="160000"/>
              </a:lnSpc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naszej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szkole,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każdy z Was ma prawo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 bezpieczeństwa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Chcemy Was chronić przed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różnymi formami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krzywdzenia, w tym agresji fizycznej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psychicznej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pl-PL" sz="3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 algn="just">
              <a:lnSpc>
                <a:spcPct val="160000"/>
              </a:lnSpc>
              <a:buNone/>
            </a:pPr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Nikt </a:t>
            </a:r>
            <a:r>
              <a:rPr lang="pl-PL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nie może </a:t>
            </a:r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Ciebie - </a:t>
            </a:r>
            <a:r>
              <a:rPr lang="pl-PL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bić, </a:t>
            </a:r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szarpać, popychać</a:t>
            </a:r>
            <a:r>
              <a:rPr lang="pl-PL" sz="3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obrażać.</a:t>
            </a:r>
            <a:endParaRPr lang="pl-PL" sz="36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661" y="2284167"/>
            <a:ext cx="2802549" cy="297839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527431" y="618024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</p:spTree>
    <p:extLst>
      <p:ext uri="{BB962C8B-B14F-4D97-AF65-F5344CB8AC3E}">
        <p14:creationId xmlns:p14="http://schemas.microsoft.com/office/powerpoint/2010/main" val="19204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416" y="3279618"/>
            <a:ext cx="2769577" cy="217121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14" y="4426501"/>
            <a:ext cx="2048657" cy="204865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81" y="250800"/>
            <a:ext cx="1755371" cy="17553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0351" y="649811"/>
            <a:ext cx="9875520" cy="1356360"/>
          </a:xfrm>
        </p:spPr>
        <p:txBody>
          <a:bodyPr/>
          <a:lstStyle/>
          <a:p>
            <a:pPr algn="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Masz prawo do szacunku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7025" y="1694395"/>
            <a:ext cx="8982488" cy="4038600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buNone/>
            </a:pPr>
            <a:r>
              <a:rPr lang="pl-PL" sz="1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SZACUNEK I GODNOŚĆ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pl-PL" sz="1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Wzajemny szacunek jest </a:t>
            </a:r>
            <a:r>
              <a:rPr lang="pl-PL" sz="1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fundamentem naszych </a:t>
            </a:r>
            <a:r>
              <a:rPr lang="pl-PL" sz="1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relacji. Każdy </a:t>
            </a:r>
            <a:r>
              <a:rPr lang="pl-PL" sz="1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 Was zasługuje na </a:t>
            </a:r>
            <a:r>
              <a:rPr lang="pl-PL" sz="1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traktowanie z godnością </a:t>
            </a:r>
            <a:r>
              <a:rPr lang="pl-PL" sz="1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pl-PL" sz="1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1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poszanowaniem </a:t>
            </a:r>
            <a:r>
              <a:rPr lang="pl-PL" sz="1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swoich uczuć</a:t>
            </a:r>
            <a:r>
              <a:rPr lang="pl-PL" sz="1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pl-PL" dirty="0"/>
          </a:p>
          <a:p>
            <a:endParaRPr lang="pl-PL" dirty="0" smtClean="0"/>
          </a:p>
          <a:p>
            <a:pPr marL="45720" indent="0" algn="ctr">
              <a:buNone/>
            </a:pPr>
            <a:r>
              <a:rPr lang="pl-PL" sz="2800" b="1" dirty="0" smtClean="0">
                <a:solidFill>
                  <a:schemeClr val="tx1"/>
                </a:solidFill>
              </a:rPr>
              <a:t>                                                       </a:t>
            </a:r>
          </a:p>
          <a:p>
            <a:pPr marL="45720" indent="0" algn="ctr">
              <a:buNone/>
            </a:pPr>
            <a:r>
              <a:rPr lang="pl-PL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</a:t>
            </a:r>
            <a:r>
              <a:rPr lang="pl-PL" sz="8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NIKT NIE POWIENIEN CIĘ, </a:t>
            </a:r>
            <a:endParaRPr lang="pl-PL" sz="8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 algn="ctr">
              <a:buNone/>
            </a:pPr>
            <a:r>
              <a:rPr lang="pl-PL" sz="8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UPOKARZAĆ CZY ZAWSTYDZAĆ</a:t>
            </a:r>
          </a:p>
        </p:txBody>
      </p:sp>
      <p:sp>
        <p:nvSpPr>
          <p:cNvPr id="6" name="Prostokąt 5"/>
          <p:cNvSpPr/>
          <p:nvPr/>
        </p:nvSpPr>
        <p:spPr>
          <a:xfrm>
            <a:off x="4039971" y="4658679"/>
            <a:ext cx="34465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PAMIĘTAJ!</a:t>
            </a:r>
            <a:endParaRPr lang="pl-PL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615354" y="616098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</p:spTree>
    <p:extLst>
      <p:ext uri="{BB962C8B-B14F-4D97-AF65-F5344CB8AC3E}">
        <p14:creationId xmlns:p14="http://schemas.microsoft.com/office/powerpoint/2010/main" val="21325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37" y="322103"/>
            <a:ext cx="1120803" cy="112080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KONFLIKTY RÓWIEŚNICZE</a:t>
            </a:r>
            <a:r>
              <a:rPr lang="pl-PL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pl-PL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1" y="2057400"/>
            <a:ext cx="5710806" cy="264043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l-PL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Rozwiązuj je </a:t>
            </a:r>
            <a:r>
              <a:rPr lang="pl-PL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słowami</a:t>
            </a:r>
            <a:r>
              <a:rPr lang="pl-PL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nie pięściami!</a:t>
            </a:r>
            <a:endParaRPr lang="pl-PL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Rozmowa to klucz do sukcesu.</a:t>
            </a:r>
            <a:endParaRPr lang="pl-PL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868" y="2714639"/>
            <a:ext cx="4368395" cy="296675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514363" y="60960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</p:spTree>
    <p:extLst>
      <p:ext uri="{BB962C8B-B14F-4D97-AF65-F5344CB8AC3E}">
        <p14:creationId xmlns:p14="http://schemas.microsoft.com/office/powerpoint/2010/main" val="411021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988" y="3621205"/>
            <a:ext cx="2656743" cy="19925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35" y="281522"/>
            <a:ext cx="2583473" cy="211475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Jesteśmy tolerancyjni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1" y="2057400"/>
            <a:ext cx="7420708" cy="4038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KOMUNIKACJA 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WYPOWIEDŹ</a:t>
            </a:r>
          </a:p>
          <a:p>
            <a:pPr marL="45720" indent="0" algn="just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Twoje opinie i uczucia są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ważne. Zachęcamy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Cię do wyrażania swoich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myśli </a:t>
            </a:r>
            <a:b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bezpieczny sposób. Nikt nie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może używać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wobec Ciebie wulgarnych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słów, gestów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czy żartów.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641731" y="618744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</p:spTree>
    <p:extLst>
      <p:ext uri="{BB962C8B-B14F-4D97-AF65-F5344CB8AC3E}">
        <p14:creationId xmlns:p14="http://schemas.microsoft.com/office/powerpoint/2010/main" val="19036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233" y="4871924"/>
            <a:ext cx="3250985" cy="131551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588" y="1438905"/>
            <a:ext cx="2145978" cy="212768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1" y="286603"/>
            <a:ext cx="1152302" cy="115230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Wszyscy jesteśmy równi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1" y="2057400"/>
            <a:ext cx="7148146" cy="4038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RÓWNOŚĆ I SPRAWIEDLIWOŚĆ</a:t>
            </a:r>
          </a:p>
          <a:p>
            <a:pPr marL="45720" indent="0" algn="just">
              <a:buNone/>
            </a:pP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Jesteśmy różni, ale każdy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nas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jest </a:t>
            </a:r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pl-PL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pl-PL" sz="3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j</a:t>
            </a:r>
            <a:r>
              <a:rPr lang="pl-PL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ą</a:t>
            </a:r>
            <a:r>
              <a:rPr lang="pl-PL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pl-PL" sz="36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k</a:t>
            </a:r>
            <a:r>
              <a:rPr lang="pl-PL" sz="3600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o</a:t>
            </a:r>
            <a:r>
              <a:rPr lang="pl-PL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pl-PL" sz="3600" b="1" dirty="0" smtClean="0">
                <a:solidFill>
                  <a:srgbClr val="99FF33"/>
                </a:solidFill>
                <a:latin typeface="Comic Sans MS" panose="030F0702030302020204" pitchFamily="66" charset="0"/>
              </a:rPr>
              <a:t>y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pl-PL" sz="3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" indent="0" algn="just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Dzięki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temu możemy uczyć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się od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siebie nawzajem. W naszej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społeczności każdy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jest równy. Nie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tolerujemy dyskryminacji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ani faworyzowania.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588087" y="614735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</p:spTree>
    <p:extLst>
      <p:ext uri="{BB962C8B-B14F-4D97-AF65-F5344CB8AC3E}">
        <p14:creationId xmlns:p14="http://schemas.microsoft.com/office/powerpoint/2010/main" val="37680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Masz prawo do prywatności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820008"/>
            <a:ext cx="7930661" cy="427599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Nikt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nie powinien Cię nagrywać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fotografować bez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Twojej zgody. Jeśli nie chcesz być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 zdjęciach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- powiedz </a:t>
            </a:r>
            <a:r>
              <a:rPr lang="pl-PL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„NIE”.</a:t>
            </a:r>
            <a:r>
              <a:rPr lang="pl-PL" sz="3600" b="1" dirty="0" smtClean="0">
                <a:solidFill>
                  <a:srgbClr val="FF0000"/>
                </a:solidFill>
              </a:rPr>
              <a:t> </a:t>
            </a:r>
          </a:p>
          <a:p>
            <a:pPr marL="45720" indent="0" algn="just">
              <a:buNone/>
            </a:pPr>
            <a:endParaRPr lang="pl-PL" sz="3200" b="1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Nikomu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nie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wolno rozpowszechniać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Twojego wizerunku bez </a:t>
            </a:r>
            <a:r>
              <a:rPr lang="pl-PL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zgody Twoich </a:t>
            </a:r>
            <a:r>
              <a:rPr lang="pl-PL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rodziców lub opiekunów.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661" y="2924186"/>
            <a:ext cx="2817641" cy="281764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553808" y="59575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200" i="1" dirty="0">
                <a:solidFill>
                  <a:srgbClr val="92D050"/>
                </a:solidFill>
              </a:rPr>
              <a:t>Szkoła Podstawowa im. Obrońców Westerplatte w Koźmicach Wielkich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615" y="3637201"/>
            <a:ext cx="3067509" cy="62764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39" y="248696"/>
            <a:ext cx="979630" cy="9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dstawa">
  <a:themeElements>
    <a:clrScheme name="Podstawa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ec2b0b3-152c-4c36-8f35-1f46da9f26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02A2C681E1654489060ED34F8C5687" ma:contentTypeVersion="15" ma:contentTypeDescription="Utwórz nowy dokument." ma:contentTypeScope="" ma:versionID="40d519c108a4c323334fe21efeb152ef">
  <xsd:schema xmlns:xsd="http://www.w3.org/2001/XMLSchema" xmlns:xs="http://www.w3.org/2001/XMLSchema" xmlns:p="http://schemas.microsoft.com/office/2006/metadata/properties" xmlns:ns3="dec2b0b3-152c-4c36-8f35-1f46da9f2643" xmlns:ns4="69fb4eea-8c1a-4b27-a1ec-ffdbce6eb5e9" targetNamespace="http://schemas.microsoft.com/office/2006/metadata/properties" ma:root="true" ma:fieldsID="398ed6e178dd1646dd405058a4118d3e" ns3:_="" ns4:_="">
    <xsd:import namespace="dec2b0b3-152c-4c36-8f35-1f46da9f2643"/>
    <xsd:import namespace="69fb4eea-8c1a-4b27-a1ec-ffdbce6eb5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2b0b3-152c-4c36-8f35-1f46da9f26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b4eea-8c1a-4b27-a1ec-ffdbce6eb5e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80A98-710D-4F3A-850D-0DAC413A585D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69fb4eea-8c1a-4b27-a1ec-ffdbce6eb5e9"/>
    <ds:schemaRef ds:uri="http://schemas.microsoft.com/office/2006/documentManagement/types"/>
    <ds:schemaRef ds:uri="dec2b0b3-152c-4c36-8f35-1f46da9f264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1971F4-9D7F-409D-B367-B1F013C3DC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c2b0b3-152c-4c36-8f35-1f46da9f2643"/>
    <ds:schemaRef ds:uri="69fb4eea-8c1a-4b27-a1ec-ffdbce6eb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B6D180-8BB6-4833-8CA1-76284D92C2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1429</TotalTime>
  <Words>750</Words>
  <Application>Microsoft Office PowerPoint</Application>
  <PresentationFormat>Panoramiczny</PresentationFormat>
  <Paragraphs>91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Comic Sans MS</vt:lpstr>
      <vt:lpstr>Corbel</vt:lpstr>
      <vt:lpstr>Verdana</vt:lpstr>
      <vt:lpstr>Podstawa</vt:lpstr>
      <vt:lpstr>STANDARDY OCHRONY MAŁOLETNICH</vt:lpstr>
      <vt:lpstr>Standardy ochrony małoletnich </vt:lpstr>
      <vt:lpstr>Standardy ochrony małoletnich </vt:lpstr>
      <vt:lpstr>W naszej szkole możesz czuć się bezpiecznie</vt:lpstr>
      <vt:lpstr>Masz prawo do szacunku</vt:lpstr>
      <vt:lpstr>KONFLIKTY RÓWIEŚNICZE </vt:lpstr>
      <vt:lpstr>Jesteśmy tolerancyjni</vt:lpstr>
      <vt:lpstr>Wszyscy jesteśmy równi</vt:lpstr>
      <vt:lpstr>Masz prawo do prywatności</vt:lpstr>
      <vt:lpstr>Masz prawo powiedzieć „NIE”</vt:lpstr>
      <vt:lpstr>Wsparcie rówieśnicze</vt:lpstr>
      <vt:lpstr>Razem  możemy więcej</vt:lpstr>
      <vt:lpstr>Zgłaszanie problemów</vt:lpstr>
      <vt:lpstr>Kto może Ci pomóc w szkole?</vt:lpstr>
      <vt:lpstr>Masz prawo korzystać ze wsparcia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ochrony małoletnich</dc:title>
  <dc:creator>Joanna Pacyna</dc:creator>
  <cp:lastModifiedBy>Joanna Pacyna</cp:lastModifiedBy>
  <cp:revision>43</cp:revision>
  <dcterms:created xsi:type="dcterms:W3CDTF">2024-09-22T10:44:50Z</dcterms:created>
  <dcterms:modified xsi:type="dcterms:W3CDTF">2025-01-03T14:10:17Z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0x0101007F02A2C681E1654489060ED34F8C5687</vt:lpwstr>
  </property>
</Properties>
</file>