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9697B2-BF8E-449B-B117-FEE6801CD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645D973-FFBF-400C-86A3-1A1EC0D10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033B01-E3C6-47E2-B567-9B91DECD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08-65B5-4BE5-8EA7-48C202D49279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8E12093-EC1F-4B48-874A-6A65F0D5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41CC652-6806-4618-84AE-509ABADD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646E-7BA9-4776-A2BA-B30D291A8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687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F58A58-E645-4E1B-A71F-0C40C518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7DFE2AD-F324-4E82-9A1B-32AF74A1E2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AABEE8-8D1F-44B5-BF3D-FC6BE2D79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08-65B5-4BE5-8EA7-48C202D49279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47685F4-0A11-48F2-B846-9C029909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F4ED731-39F4-47EC-AE3E-4B9C041CD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646E-7BA9-4776-A2BA-B30D291A8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91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30F62FA-8652-4D34-BF3F-C385E3937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EC41154-6487-4F68-B0F7-D6F1DD2AA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77E62DF-44F6-4ECD-A587-7B8B399CC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08-65B5-4BE5-8EA7-48C202D49279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1377186-1116-4338-A5CD-5C23E31CE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66D0C4-7E40-4C34-9B16-045C0E8AC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646E-7BA9-4776-A2BA-B30D291A8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74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F5817B-595A-4E10-AD82-A19446C53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EB8347-6B62-4C98-AD04-11D36D5BC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A913243-01D1-4E16-AF71-B789F827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08-65B5-4BE5-8EA7-48C202D49279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025CD53-D21C-4B83-B001-0C8930E9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E0BD19-C4E7-451F-B12E-5C8C1445D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646E-7BA9-4776-A2BA-B30D291A8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74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08377C-538E-4F30-A168-5876AA81E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FB91E9A-CC4C-4073-95E6-ADF5E244F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BCCA04C-C3A9-4757-AC49-7506E005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08-65B5-4BE5-8EA7-48C202D49279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D81908-4292-44A2-80B2-FAE705CD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915858-DBB2-4B80-976A-DFBBA7319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646E-7BA9-4776-A2BA-B30D291A8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01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19472D-0DEA-4C33-8930-2D951A6F6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C8F6F2-94DA-4587-8E4A-3C6D72F6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5605862-C2AF-4341-A23E-786FB0297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2D7A30A-F266-4CD2-9889-138601854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08-65B5-4BE5-8EA7-48C202D49279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7DA394-89E3-4433-903E-B5C26C1D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C7EEB2C-0F7D-4D07-96C6-6CFEC2C2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646E-7BA9-4776-A2BA-B30D291A8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66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FC0213-8D5B-4808-9D2E-A9ECB6FD3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94E0730-3D0B-4CE6-8FA0-18D79AA9F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FDC678E-6A03-4947-AF2B-FEE0757E3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3796D6C-6DAC-4713-99A0-8FC77AFF5C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64CC22D-D73E-4BEA-AD9D-E273F9D2D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BEB4176-FA18-4EC2-ADD9-E75F18972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08-65B5-4BE5-8EA7-48C202D49279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5CA4BB3-EE81-4F9F-A23E-9524EBD46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A9FD60D3-0BD4-46AE-B89C-D4E5786B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646E-7BA9-4776-A2BA-B30D291A8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399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A8DDED-71DD-49DE-A8EB-B20AE7D7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3506C97-7879-4FC7-9D78-6BACD2330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08-65B5-4BE5-8EA7-48C202D49279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CF6A0FB-2F22-4B1A-A5C4-BCFD9D2C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81056C-A6FE-4714-93F8-8F26178E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646E-7BA9-4776-A2BA-B30D291A8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14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5A928C5-5787-4B05-B1DC-DC997D472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08-65B5-4BE5-8EA7-48C202D49279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87EDC6F-561D-4D41-A7CA-46E1706E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CA5B054-95D2-4F22-B22B-CEF3ABA67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646E-7BA9-4776-A2BA-B30D291A8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50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862702-D162-45B2-B31C-D14461156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F210E8-9A68-4089-9384-3F557F8C4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52A43A7-8779-412E-8511-EC8CBB0C0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ABAB250-5EF1-46F0-B293-294C11A6E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08-65B5-4BE5-8EA7-48C202D49279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1D1EC3A-47A7-4B8B-BE22-A74651B2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C3C9B75-5971-4A70-9955-A245A8F0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646E-7BA9-4776-A2BA-B30D291A8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16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3BE577-ED6F-4892-84DD-678572385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E558D44-4E5D-45A5-96BA-A03658327A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B8B781F-E04D-48D5-A9B3-BD2AAA5AF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D7D2000-7286-48C9-9D7D-DC6F2824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BC508-65B5-4BE5-8EA7-48C202D49279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45A70ED-5ADE-4EF4-A640-32A067B5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84AE38-DFD9-41B5-8ED0-642E5C5F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3646E-7BA9-4776-A2BA-B30D291A8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895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8ABC557-63ED-483B-823F-F828C171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150E3D4-AB2D-4F42-884A-B93DA53DD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1F5923A-CE52-4A28-8B99-43A1F0CD8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BC508-65B5-4BE5-8EA7-48C202D49279}" type="datetimeFigureOut">
              <a:rPr lang="pl-PL" smtClean="0"/>
              <a:t>15.05.2024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066838A-CEB8-40F2-B4ED-662629660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33DB71B-CA8E-4C3C-B399-B9557664EF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3646E-7BA9-4776-A2BA-B30D291A8AD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691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Cesarstwo_Iranu" TargetMode="External"/><Relationship Id="rId13" Type="http://schemas.openxmlformats.org/officeDocument/2006/relationships/hyperlink" Target="https://pl.wikipedia.org/wiki/Wojtek_(nied%C5%BAwied%C5%BA)#cite_note-4" TargetMode="External"/><Relationship Id="rId18" Type="http://schemas.openxmlformats.org/officeDocument/2006/relationships/hyperlink" Target="https://pl.wikipedia.org/wiki/2_Korpus_Polski_(PSZ)" TargetMode="External"/><Relationship Id="rId26" Type="http://schemas.openxmlformats.org/officeDocument/2006/relationships/hyperlink" Target="https://pl.wikipedia.org/wiki/Kr%C3%B3lestwo_Iraku" TargetMode="External"/><Relationship Id="rId3" Type="http://schemas.openxmlformats.org/officeDocument/2006/relationships/image" Target="../media/image18.jpeg"/><Relationship Id="rId21" Type="http://schemas.openxmlformats.org/officeDocument/2006/relationships/hyperlink" Target="https://pl.wikipedia.org/wiki/Pahlevi" TargetMode="External"/><Relationship Id="rId7" Type="http://schemas.openxmlformats.org/officeDocument/2006/relationships/hyperlink" Target="https://pl.wikipedia.org/wiki/Hamadan" TargetMode="External"/><Relationship Id="rId12" Type="http://schemas.openxmlformats.org/officeDocument/2006/relationships/hyperlink" Target="https://pl.wikipedia.org/wiki/Nied%C5%BAwied%C5%BA_syryjski" TargetMode="External"/><Relationship Id="rId17" Type="http://schemas.openxmlformats.org/officeDocument/2006/relationships/hyperlink" Target="https://pl.wikipedia.org/wiki/22_Kompania_Zaopatrywania_Artylerii" TargetMode="External"/><Relationship Id="rId25" Type="http://schemas.openxmlformats.org/officeDocument/2006/relationships/hyperlink" Target="https://pl.wikipedia.org/wiki/Wojtek_(nied%C5%BAwied%C5%BA)#cite_note-CITEREFLorenc2015257-5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s://pl.wikipedia.org/wiki/Adopcja" TargetMode="External"/><Relationship Id="rId20" Type="http://schemas.openxmlformats.org/officeDocument/2006/relationships/hyperlink" Target="https://pl.wikipedia.org/wiki/Bitwa_o_Monte_Cassino" TargetMode="External"/><Relationship Id="rId29" Type="http://schemas.openxmlformats.org/officeDocument/2006/relationships/hyperlink" Target="https://pl.wikipedia.org/wiki/Wielka_Brytan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1941" TargetMode="External"/><Relationship Id="rId11" Type="http://schemas.openxmlformats.org/officeDocument/2006/relationships/hyperlink" Target="https://pl.wikipedia.org/wiki/Edynburg" TargetMode="External"/><Relationship Id="rId24" Type="http://schemas.openxmlformats.org/officeDocument/2006/relationships/hyperlink" Target="https://pl.wikipedia.org/wiki/Persowie" TargetMode="External"/><Relationship Id="rId5" Type="http://schemas.openxmlformats.org/officeDocument/2006/relationships/image" Target="../media/image20.jpeg"/><Relationship Id="rId15" Type="http://schemas.openxmlformats.org/officeDocument/2006/relationships/hyperlink" Target="https://pl.wikipedia.org/wiki/Kapral" TargetMode="External"/><Relationship Id="rId23" Type="http://schemas.openxmlformats.org/officeDocument/2006/relationships/hyperlink" Target="https://pl.wikipedia.org/wiki/Pomoc:Przypisy" TargetMode="External"/><Relationship Id="rId28" Type="http://schemas.openxmlformats.org/officeDocument/2006/relationships/hyperlink" Target="https://pl.wikipedia.org/wiki/Kr%C3%B3lestwo_W%C5%82och_(1861%E2%80%931946)" TargetMode="External"/><Relationship Id="rId10" Type="http://schemas.openxmlformats.org/officeDocument/2006/relationships/hyperlink" Target="https://pl.wikipedia.org/wiki/1963" TargetMode="External"/><Relationship Id="rId19" Type="http://schemas.openxmlformats.org/officeDocument/2006/relationships/hyperlink" Target="https://pl.wikipedia.org/wiki/W%C5%82adys%C5%82aw_Anders" TargetMode="External"/><Relationship Id="rId31" Type="http://schemas.openxmlformats.org/officeDocument/2006/relationships/hyperlink" Target="https://pl.wikipedia.org/wiki/Wojtek_(nied%C5%BAwied%C5%BA)#cite_note-CITEREFLorenc2015258-6" TargetMode="External"/><Relationship Id="rId4" Type="http://schemas.openxmlformats.org/officeDocument/2006/relationships/image" Target="../media/image19.jpeg"/><Relationship Id="rId9" Type="http://schemas.openxmlformats.org/officeDocument/2006/relationships/hyperlink" Target="https://pl.wikipedia.org/wiki/2_grudnia" TargetMode="External"/><Relationship Id="rId14" Type="http://schemas.openxmlformats.org/officeDocument/2006/relationships/hyperlink" Target="https://pl.wikipedia.org/wiki/Stopnie_wojskowe_w_Polsce" TargetMode="External"/><Relationship Id="rId22" Type="http://schemas.openxmlformats.org/officeDocument/2006/relationships/hyperlink" Target="https://pl.wikipedia.org/wiki/Palestyna_(mandat)" TargetMode="External"/><Relationship Id="rId27" Type="http://schemas.openxmlformats.org/officeDocument/2006/relationships/hyperlink" Target="https://pl.wikipedia.org/wiki/Kr%C3%B3lestwo_Egiptu" TargetMode="External"/><Relationship Id="rId30" Type="http://schemas.openxmlformats.org/officeDocument/2006/relationships/hyperlink" Target="https://pl.wikipedia.org/wiki/Morze_%C5%9Ar%C3%B3dziemn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aki, Polne, Kwiaty | Poppies, Poppy ...">
            <a:extLst>
              <a:ext uri="{FF2B5EF4-FFF2-40B4-BE49-F238E27FC236}">
                <a16:creationId xmlns:a16="http://schemas.microsoft.com/office/drawing/2014/main" id="{3359E3BC-E477-48EE-A921-32B69D024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zerwone maki na Monte Cassino” – czyli ...">
            <a:extLst>
              <a:ext uri="{FF2B5EF4-FFF2-40B4-BE49-F238E27FC236}">
                <a16:creationId xmlns:a16="http://schemas.microsoft.com/office/drawing/2014/main" id="{EFCE278F-FAD2-44AB-B87C-E22464C8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9" y="352337"/>
            <a:ext cx="3573462" cy="2890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B2ADA67-4844-4FC0-AFA2-52DCD0395389}"/>
              </a:ext>
            </a:extLst>
          </p:cNvPr>
          <p:cNvSpPr txBox="1"/>
          <p:nvPr/>
        </p:nvSpPr>
        <p:spPr>
          <a:xfrm>
            <a:off x="5641596" y="309973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1AECF77-907C-489A-A90F-4F3D1648542A}"/>
              </a:ext>
            </a:extLst>
          </p:cNvPr>
          <p:cNvSpPr txBox="1"/>
          <p:nvPr/>
        </p:nvSpPr>
        <p:spPr>
          <a:xfrm>
            <a:off x="3017241" y="-77435"/>
            <a:ext cx="9932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Prezentacja o Monte Cassino</a:t>
            </a:r>
          </a:p>
        </p:txBody>
      </p:sp>
      <p:pic>
        <p:nvPicPr>
          <p:cNvPr id="5" name="Picture 4" descr="Monte Cassino - chwała II Korpusu Polskiego - Jedynka - polskieradio.pl">
            <a:extLst>
              <a:ext uri="{FF2B5EF4-FFF2-40B4-BE49-F238E27FC236}">
                <a16:creationId xmlns:a16="http://schemas.microsoft.com/office/drawing/2014/main" id="{85270C7B-96FA-4BAB-BFB5-4A4F1816C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9504"/>
            <a:ext cx="6034483" cy="3769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zerwone maki w trawie Editors Choice ...">
            <a:extLst>
              <a:ext uri="{FF2B5EF4-FFF2-40B4-BE49-F238E27FC236}">
                <a16:creationId xmlns:a16="http://schemas.microsoft.com/office/drawing/2014/main" id="{255204A7-ED64-473E-844B-87DB5D60B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673" y="209117"/>
            <a:ext cx="3025211" cy="28906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zerwone maki na Monte Cassino ...">
            <a:extLst>
              <a:ext uri="{FF2B5EF4-FFF2-40B4-BE49-F238E27FC236}">
                <a16:creationId xmlns:a16="http://schemas.microsoft.com/office/drawing/2014/main" id="{EBF2C155-CF16-41A3-A459-DD9E05ED1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41497"/>
            <a:ext cx="6078018" cy="3769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glicy zapomnieli o Polakach. W końcu ...">
            <a:extLst>
              <a:ext uri="{FF2B5EF4-FFF2-40B4-BE49-F238E27FC236}">
                <a16:creationId xmlns:a16="http://schemas.microsoft.com/office/drawing/2014/main" id="{DCE40A75-FE7B-4851-A8CC-21AA05CE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67" y="1220409"/>
            <a:ext cx="3323520" cy="1933068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75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Maki, Polne, Kwiaty | Poppies, Poppy ...">
            <a:extLst>
              <a:ext uri="{FF2B5EF4-FFF2-40B4-BE49-F238E27FC236}">
                <a16:creationId xmlns:a16="http://schemas.microsoft.com/office/drawing/2014/main" id="{B4FBCD7C-9BF1-4756-ADF5-4899C145F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134"/>
            <a:ext cx="12192000" cy="338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arton kolor czerwony 120g A4 20ark PROMO">
            <a:extLst>
              <a:ext uri="{FF2B5EF4-FFF2-40B4-BE49-F238E27FC236}">
                <a16:creationId xmlns:a16="http://schemas.microsoft.com/office/drawing/2014/main" id="{A7174B3F-0168-4E55-809B-5E470896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2482" y="3335871"/>
            <a:ext cx="15749898" cy="362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onte Cassino – Wikipedia, wolna ...">
            <a:extLst>
              <a:ext uri="{FF2B5EF4-FFF2-40B4-BE49-F238E27FC236}">
                <a16:creationId xmlns:a16="http://schemas.microsoft.com/office/drawing/2014/main" id="{CE61ED02-5471-407A-9D00-2F6F850DC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7" y="147936"/>
            <a:ext cx="2210556" cy="1960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lik:Monte Cassino Opactwo 1.JPG ...">
            <a:extLst>
              <a:ext uri="{FF2B5EF4-FFF2-40B4-BE49-F238E27FC236}">
                <a16:creationId xmlns:a16="http://schemas.microsoft.com/office/drawing/2014/main" id="{E2087A18-3205-47DC-8C34-9B7CE20D5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074" y="474447"/>
            <a:ext cx="2695575" cy="1695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olacy zdobyli ruiny klasztoru ...">
            <a:extLst>
              <a:ext uri="{FF2B5EF4-FFF2-40B4-BE49-F238E27FC236}">
                <a16:creationId xmlns:a16="http://schemas.microsoft.com/office/drawing/2014/main" id="{698A3296-E378-4EA1-9EC4-70B445581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55" y="428254"/>
            <a:ext cx="2486025" cy="1838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06DB306-19D7-4C6A-9E97-35DB8AA3A934}"/>
              </a:ext>
            </a:extLst>
          </p:cNvPr>
          <p:cNvSpPr txBox="1"/>
          <p:nvPr/>
        </p:nvSpPr>
        <p:spPr>
          <a:xfrm>
            <a:off x="831747" y="2228841"/>
            <a:ext cx="301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Największy </a:t>
            </a:r>
            <a:r>
              <a:rPr lang="pl-PL" dirty="0" err="1"/>
              <a:t>cymentarz</a:t>
            </a:r>
            <a:endParaRPr lang="pl-PL" dirty="0"/>
          </a:p>
          <a:p>
            <a:r>
              <a:rPr lang="pl-PL" dirty="0"/>
              <a:t> naszych bliskich.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AAF4F16-8467-4044-8722-8D3AFAAD7D01}"/>
              </a:ext>
            </a:extLst>
          </p:cNvPr>
          <p:cNvSpPr txBox="1"/>
          <p:nvPr/>
        </p:nvSpPr>
        <p:spPr>
          <a:xfrm>
            <a:off x="5154510" y="2715000"/>
            <a:ext cx="3463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Monte Casino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EF94F72-D836-40B6-9D9C-082CD4D6E326}"/>
              </a:ext>
            </a:extLst>
          </p:cNvPr>
          <p:cNvSpPr txBox="1"/>
          <p:nvPr/>
        </p:nvSpPr>
        <p:spPr>
          <a:xfrm>
            <a:off x="8618405" y="2447511"/>
            <a:ext cx="343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Wspomnienia za żołnierzy</a:t>
            </a:r>
          </a:p>
          <a:p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CBA0FE39-D465-48D2-8382-1DA4F4162C70}"/>
              </a:ext>
            </a:extLst>
          </p:cNvPr>
          <p:cNvSpPr/>
          <p:nvPr/>
        </p:nvSpPr>
        <p:spPr>
          <a:xfrm>
            <a:off x="-166547" y="3068780"/>
            <a:ext cx="45463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212529"/>
                </a:solidFill>
                <a:effectLst/>
                <a:latin typeface="Overpass"/>
              </a:rPr>
              <a:t>Polski Cmentarz Wojenny na Monte Cassino założono 1 września 1945 roku, dokładnie sześć lat po niemieckiej napaści na Polskę. Cmentarz ukończono w 1963 roku. Ma on kształt amfiteatru, natomiast pośrodku trawnika znajduje się ołtarz i duży krzyż. U wejścia, przy dwóch słupach znajduje się następujący napis: „Przechodniu, powiedz Polsce, żeśmy polegli wierni w jej służbie” oraz: „Za naszą i waszą wolność my żołnierze polscy oddaliśmy Bogu ducha, ciało ziemi włoskiej, a serca Polsce.” Na cmentarzu znajdują się mogiły 1052 żołnierzy 2 Korpusu Polskiego,</a:t>
            </a:r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BB17FA4-5A7E-4501-980F-83D78DFA7C2E}"/>
              </a:ext>
            </a:extLst>
          </p:cNvPr>
          <p:cNvSpPr/>
          <p:nvPr/>
        </p:nvSpPr>
        <p:spPr>
          <a:xfrm>
            <a:off x="4856832" y="3506784"/>
            <a:ext cx="30351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202124"/>
                </a:solidFill>
                <a:effectLst/>
                <a:latin typeface="Google Sans"/>
              </a:rPr>
              <a:t>18 maja 1944 r. oddziały 2. Korpusu Polskiego zdobyły wzgórze </a:t>
            </a:r>
            <a:r>
              <a:rPr lang="pl-PL" b="0" i="0" dirty="0">
                <a:solidFill>
                  <a:srgbClr val="040C28"/>
                </a:solidFill>
                <a:effectLst/>
                <a:latin typeface="Google Sans"/>
              </a:rPr>
              <a:t>Monte Cassino</a:t>
            </a:r>
            <a:r>
              <a:rPr lang="pl-PL" b="0" i="0" dirty="0">
                <a:solidFill>
                  <a:srgbClr val="202124"/>
                </a:solidFill>
                <a:effectLst/>
                <a:latin typeface="Google Sans"/>
              </a:rPr>
              <a:t>; w czasie walk zginęło 923 polskich żołnierzy, 2931 zostało rannych, a 345 uznano za zaginionych; kilka dni później wojska alianckie przełamały linię Gustawa w całym pasie natarcia - 4 czerwca 1944 r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9D140A78-FC85-4FB7-853D-5A8B89DCC356}"/>
              </a:ext>
            </a:extLst>
          </p:cNvPr>
          <p:cNvSpPr/>
          <p:nvPr/>
        </p:nvSpPr>
        <p:spPr>
          <a:xfrm>
            <a:off x="8618405" y="2998075"/>
            <a:ext cx="317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040C28"/>
                </a:solidFill>
                <a:effectLst/>
                <a:latin typeface="Google Sans"/>
              </a:rPr>
              <a:t>polskich żołnierzy pod wodzą gen.</a:t>
            </a:r>
            <a:r>
              <a:rPr lang="pl-PL" b="0" i="0" dirty="0">
                <a:solidFill>
                  <a:srgbClr val="4D5156"/>
                </a:solidFill>
                <a:effectLst/>
                <a:latin typeface="Google Sans"/>
              </a:rPr>
              <a:t> </a:t>
            </a:r>
            <a:r>
              <a:rPr lang="pl-PL" b="0" i="0" dirty="0">
                <a:solidFill>
                  <a:srgbClr val="040C28"/>
                </a:solidFill>
                <a:effectLst/>
                <a:latin typeface="Google Sans"/>
              </a:rPr>
              <a:t>Władysława Andersa</a:t>
            </a:r>
            <a:r>
              <a:rPr lang="pl-PL" b="0" i="0" dirty="0">
                <a:solidFill>
                  <a:srgbClr val="4D5156"/>
                </a:solidFill>
                <a:effectLst/>
                <a:latin typeface="Google Sans"/>
              </a:rPr>
              <a:t>.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0D8A40E-F224-4219-B2C3-608F6737B361}"/>
              </a:ext>
            </a:extLst>
          </p:cNvPr>
          <p:cNvSpPr/>
          <p:nvPr/>
        </p:nvSpPr>
        <p:spPr>
          <a:xfrm>
            <a:off x="8618405" y="3544280"/>
            <a:ext cx="28675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i="0" dirty="0">
                <a:solidFill>
                  <a:srgbClr val="202124"/>
                </a:solidFill>
                <a:effectLst/>
                <a:latin typeface="Google Sans"/>
              </a:rPr>
              <a:t>Walki o cały kompleks Monte Cassino przeciągnęły się do 31 maja 1944 r. </a:t>
            </a:r>
            <a:r>
              <a:rPr lang="pl-PL" b="0" i="0" dirty="0">
                <a:solidFill>
                  <a:srgbClr val="040C28"/>
                </a:solidFill>
                <a:effectLst/>
                <a:latin typeface="Google Sans"/>
              </a:rPr>
              <a:t>Sukces 2.</a:t>
            </a:r>
            <a:r>
              <a:rPr lang="pl-PL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r>
              <a:rPr lang="pl-PL" b="0" i="0" dirty="0">
                <a:solidFill>
                  <a:srgbClr val="040C28"/>
                </a:solidFill>
                <a:effectLst/>
                <a:latin typeface="Google Sans"/>
              </a:rPr>
              <a:t>Korpusu</a:t>
            </a:r>
            <a:r>
              <a:rPr lang="pl-PL" b="0" i="0" dirty="0">
                <a:solidFill>
                  <a:srgbClr val="202124"/>
                </a:solidFill>
                <a:effectLst/>
                <a:latin typeface="Google Sans"/>
              </a:rPr>
              <a:t> został jednak okupiony dużymi stratami: 923 poległych, 94 zaginionych i 2931 rannych. Straty niemieckie wyniosły około 1100 zabitych, rannych i zaginionych żołnierzy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052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ki, Polne, Kwiaty | Poppies, Poppy ...">
            <a:extLst>
              <a:ext uri="{FF2B5EF4-FFF2-40B4-BE49-F238E27FC236}">
                <a16:creationId xmlns:a16="http://schemas.microsoft.com/office/drawing/2014/main" id="{42890109-8F6A-413E-B656-74208C0F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9000"/>
                    </a14:imgEffect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rat mojego pradziadka ppor. Franciszek ...">
            <a:extLst>
              <a:ext uri="{FF2B5EF4-FFF2-40B4-BE49-F238E27FC236}">
                <a16:creationId xmlns:a16="http://schemas.microsoft.com/office/drawing/2014/main" id="{6307B199-EB26-4DEF-8C19-DDB4BFF4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bchody 70. rocznicy bitwy ...">
            <a:extLst>
              <a:ext uri="{FF2B5EF4-FFF2-40B4-BE49-F238E27FC236}">
                <a16:creationId xmlns:a16="http://schemas.microsoft.com/office/drawing/2014/main" id="{01B0BC08-456C-43C4-BCD4-9D89EB6D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18478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ocznica urodzin por. Franciszka ...">
            <a:extLst>
              <a:ext uri="{FF2B5EF4-FFF2-40B4-BE49-F238E27FC236}">
                <a16:creationId xmlns:a16="http://schemas.microsoft.com/office/drawing/2014/main" id="{09F3585D-FFFF-4F75-BF01-F5822F1FC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360814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rat mojego pradziadka ppor. Franciszek ...">
            <a:extLst>
              <a:ext uri="{FF2B5EF4-FFF2-40B4-BE49-F238E27FC236}">
                <a16:creationId xmlns:a16="http://schemas.microsoft.com/office/drawing/2014/main" id="{8336A3F5-8002-4C66-A7F5-7A271600D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248275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FE172859-FAE9-42DB-A4A5-0CC778DFAC74}"/>
              </a:ext>
            </a:extLst>
          </p:cNvPr>
          <p:cNvSpPr/>
          <p:nvPr/>
        </p:nvSpPr>
        <p:spPr>
          <a:xfrm>
            <a:off x="46139" y="-46043"/>
            <a:ext cx="59687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Franciszek </a:t>
            </a:r>
            <a:r>
              <a:rPr lang="pl-PL" sz="14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Suchanowski</a:t>
            </a:r>
            <a:r>
              <a:rPr lang="pl-PL" sz="14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ur. się 25 marca 1916 r. w Karsznicach</a:t>
            </a:r>
            <a:r>
              <a:rPr lang="pl-PL" sz="1400" dirty="0">
                <a:solidFill>
                  <a:srgbClr val="01010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koło Małogoszcza</a:t>
            </a:r>
            <a:r>
              <a:rPr lang="pl-PL" sz="14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 Jego rodzicami byli Kazimierz i Zofia. Mały Franciszek wcześnie został sierotą. Miał dwa lata gdy zmarł ojciec. W rok później zmarła również mama. Opiekę nad rodzeństwem przejęła siostra Weronika. W marcu 1939 r. Franciszek </a:t>
            </a:r>
            <a:r>
              <a:rPr lang="pl-PL" sz="140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Suchanowski</a:t>
            </a:r>
            <a:r>
              <a:rPr lang="pl-PL" sz="140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został powołany do czynnej służby wojskowej w Kielcach. Brał udział w wojnie obronnej Polski w 1939 r. Wycofując się wraz ze swoimi oddziałami dotarł do granicy Polsko – Rumuńskiej. 17 września 1939 r. po agresji ZSRR dostał się do niewoli sowieckiej. O tym, co przeszedł w Rosji nie chciał mówić. Czasami tylko napomykał najbliższym, że przeszedł piekło nie do opisania</a:t>
            </a:r>
            <a:endParaRPr lang="pl-PL" sz="140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CB6B6AF6-55AE-4246-9BAF-C3974E7D5240}"/>
              </a:ext>
            </a:extLst>
          </p:cNvPr>
          <p:cNvSpPr/>
          <p:nvPr/>
        </p:nvSpPr>
        <p:spPr>
          <a:xfrm>
            <a:off x="46139" y="2719387"/>
            <a:ext cx="6096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l-PL" sz="14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Franciszek </a:t>
            </a:r>
            <a:r>
              <a:rPr lang="pl-PL" sz="14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Suchanowski</a:t>
            </a:r>
            <a:r>
              <a:rPr lang="pl-PL" sz="14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służył w 18 Batalionie Strzelców, który 11 marca 1943 r. otrzymał miano 18 Lwowskiego Batalionu Strzelców wchodzącego w skład 5 Kresowej Dywizji Piechoty pod dowództwem generała Nikodema Sulika. 21 lipca 1943 r. rozkazem naczelnego wodza generała Władysława Sikorskiego z jednostek Armii Polskiej na Wschodzie, utworzony został 2 Korpus Polski Władysława Andersa.  W połowie kwietnia 1943 r. dywizji pana F. Przetransportowano do Kirkuku w Iraku. Szlak nadziei wędrówki przez trzy kontynenty. F.S. wraz z armią generała Władysława Andersa pokonał szlak wiodący od Związku Sowieckiego, przez Iran, Irak, Palestynę, Egipt, Włochy i Anglię. Podróż dla wielu żołnierzy okazała się ponad ich siły. Fatalne warunki klimatyczne i sanitarne sprawiły, że wśród żołnierzy zaczęły się szerzyć malaria, choroby żołądkowe i związana z nimi wysoka śmiertelność. Franciszek </a:t>
            </a:r>
            <a:r>
              <a:rPr lang="pl-PL" sz="14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Suchanowski</a:t>
            </a:r>
            <a:r>
              <a:rPr lang="pl-PL" sz="14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uchował się przed nimi głodując. Po dotarciu do Włoch ważył 36 kg.</a:t>
            </a:r>
            <a:endParaRPr lang="pl-PL" sz="1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289DE85-A9FB-4C47-AA77-400BDED7788F}"/>
              </a:ext>
            </a:extLst>
          </p:cNvPr>
          <p:cNvSpPr/>
          <p:nvPr/>
        </p:nvSpPr>
        <p:spPr>
          <a:xfrm>
            <a:off x="6901273" y="356113"/>
            <a:ext cx="2544119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3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W styczniu 1944 r. alianci rozpoczęli walki o Monte Cassino. Przez 4 miesiące nie udało się zdobyć wzgórza. 18 Lwowski  Batalion Strzelców, w którym służył Pan Franciszek toczył zacięte walki o wzgórze zwane „Widmem”. Zdobywano bunkier po bunkrze i odpierano kontrataki niemieckie. 16 maja zdobyto „Widmo”.</a:t>
            </a:r>
          </a:p>
          <a:p>
            <a:pPr>
              <a:spcAft>
                <a:spcPts val="0"/>
              </a:spcAft>
            </a:pPr>
            <a:r>
              <a:rPr lang="pl-PL" sz="13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„Z naszego batalionu po godzinnej walce poległo około 50 osób, kilkanaście zostało rannych. Na bieżąco uzupełniano jednak skład. Wdzierali się nasi żołnierze w górę po skałach, aby zdobyć wzgórze 539 i Widmo. Niektóre kompanie zostały wybite. Było to istne piekło na ziemi....” - wspominał Pan Franciszek. Po ciężkich bojach, 18 maja pod gruzami klasztoru zawisła polska flaga i zabrzmiał „ Hejnał Mariacki”. Monte Cassino zostało zdobyte!!!</a:t>
            </a:r>
          </a:p>
          <a:p>
            <a:pPr>
              <a:spcAft>
                <a:spcPts val="0"/>
              </a:spcAft>
            </a:pPr>
            <a:r>
              <a:rPr lang="pl-PL" sz="13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Bitwa o Monte Cassino nie była ostatnią walką we Włoszech. Rozpoczęły się boje o </a:t>
            </a:r>
            <a:r>
              <a:rPr lang="pl-PL" sz="13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Piedimote</a:t>
            </a:r>
            <a:r>
              <a:rPr lang="pl-PL" sz="13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, San </a:t>
            </a:r>
            <a:r>
              <a:rPr lang="pl-PL" sz="1300" kern="150" dirty="0" err="1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Germano</a:t>
            </a:r>
            <a:r>
              <a:rPr lang="pl-PL" sz="1300" kern="150" dirty="0"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, Ankonę. </a:t>
            </a:r>
            <a:endParaRPr lang="pl-PL" sz="13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7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ki, Polne, Kwiaty | Poppies, Poppy ...">
            <a:extLst>
              <a:ext uri="{FF2B5EF4-FFF2-40B4-BE49-F238E27FC236}">
                <a16:creationId xmlns:a16="http://schemas.microsoft.com/office/drawing/2014/main" id="{1BB57397-6387-44B4-8A71-2F86F91E3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istoria Mateusza Sztynyka. Jak bohater ...">
            <a:extLst>
              <a:ext uri="{FF2B5EF4-FFF2-40B4-BE49-F238E27FC236}">
                <a16:creationId xmlns:a16="http://schemas.microsoft.com/office/drawing/2014/main" id="{05E931BB-D4F7-4256-8908-783C2AC9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54" y="51893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eg na Monte Cassino i odsłonięcie ...">
            <a:extLst>
              <a:ext uri="{FF2B5EF4-FFF2-40B4-BE49-F238E27FC236}">
                <a16:creationId xmlns:a16="http://schemas.microsoft.com/office/drawing/2014/main" id="{782A71C5-CDB3-467D-ADFA-CDD8D41F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594" y="61960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od Monte Cassino ...">
            <a:extLst>
              <a:ext uri="{FF2B5EF4-FFF2-40B4-BE49-F238E27FC236}">
                <a16:creationId xmlns:a16="http://schemas.microsoft.com/office/drawing/2014/main" id="{4E8EB6F7-2EB5-46B4-A173-374F42E80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56" y="661983"/>
            <a:ext cx="3324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A05DD4C-C006-4944-989E-F022F00A1EA9}"/>
              </a:ext>
            </a:extLst>
          </p:cNvPr>
          <p:cNvSpPr txBox="1"/>
          <p:nvPr/>
        </p:nvSpPr>
        <p:spPr>
          <a:xfrm>
            <a:off x="4035105" y="243281"/>
            <a:ext cx="685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Żołnierze z wojny na Monte Casino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D36356D-2CAF-4E3F-8C00-CF8437C38EA8}"/>
              </a:ext>
            </a:extLst>
          </p:cNvPr>
          <p:cNvSpPr txBox="1"/>
          <p:nvPr/>
        </p:nvSpPr>
        <p:spPr>
          <a:xfrm>
            <a:off x="1296405" y="2583809"/>
            <a:ext cx="309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Władysław Anders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98D0EF3-789D-4692-A55E-DE6ABAA01CDE}"/>
              </a:ext>
            </a:extLst>
          </p:cNvPr>
          <p:cNvSpPr txBox="1"/>
          <p:nvPr/>
        </p:nvSpPr>
        <p:spPr>
          <a:xfrm>
            <a:off x="5029594" y="2483141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Żołnierz armii Władysława Andersa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D40A7E3-0544-461E-8515-D8E5B07572AE}"/>
              </a:ext>
            </a:extLst>
          </p:cNvPr>
          <p:cNvSpPr txBox="1"/>
          <p:nvPr/>
        </p:nvSpPr>
        <p:spPr>
          <a:xfrm>
            <a:off x="8338657" y="2139193"/>
            <a:ext cx="325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żołnierze</a:t>
            </a:r>
          </a:p>
        </p:txBody>
      </p:sp>
    </p:spTree>
    <p:extLst>
      <p:ext uri="{BB962C8B-B14F-4D97-AF65-F5344CB8AC3E}">
        <p14:creationId xmlns:p14="http://schemas.microsoft.com/office/powerpoint/2010/main" val="17224382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ki, Polne, Kwiaty | Poppies, Poppy ...">
            <a:extLst>
              <a:ext uri="{FF2B5EF4-FFF2-40B4-BE49-F238E27FC236}">
                <a16:creationId xmlns:a16="http://schemas.microsoft.com/office/drawing/2014/main" id="{5EE77031-1BE4-4565-A0FF-152739C4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Wojtek (niedźwiedź) – Wikipedia, wolna ...">
            <a:extLst>
              <a:ext uri="{FF2B5EF4-FFF2-40B4-BE49-F238E27FC236}">
                <a16:creationId xmlns:a16="http://schemas.microsoft.com/office/drawing/2014/main" id="{5A994449-C87A-4F5F-B22D-964FF1112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14" y="490756"/>
            <a:ext cx="19526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ra Miś Wojtek- Gry i zabawy ...">
            <a:extLst>
              <a:ext uri="{FF2B5EF4-FFF2-40B4-BE49-F238E27FC236}">
                <a16:creationId xmlns:a16="http://schemas.microsoft.com/office/drawing/2014/main" id="{913529E0-E254-48C9-97CA-AAA29EF0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47" y="6399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olska Zbrojna">
            <a:extLst>
              <a:ext uri="{FF2B5EF4-FFF2-40B4-BE49-F238E27FC236}">
                <a16:creationId xmlns:a16="http://schemas.microsoft.com/office/drawing/2014/main" id="{8830A920-A70A-468A-8968-8E3FBA88B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858" y="76221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0AC584E6-AA37-40FB-98AC-340794D596BA}"/>
              </a:ext>
            </a:extLst>
          </p:cNvPr>
          <p:cNvSpPr/>
          <p:nvPr/>
        </p:nvSpPr>
        <p:spPr>
          <a:xfrm>
            <a:off x="237688" y="2971287"/>
            <a:ext cx="609600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pl-PL" b="1" dirty="0">
                <a:latin typeface="Arial" panose="020B0604020202020204" pitchFamily="34" charset="0"/>
              </a:rPr>
              <a:t>Wojtek</a:t>
            </a:r>
            <a:r>
              <a:rPr lang="pl-PL" dirty="0">
                <a:latin typeface="Arial" panose="020B0604020202020204" pitchFamily="34" charset="0"/>
              </a:rPr>
              <a:t> (ur. </a:t>
            </a:r>
            <a:r>
              <a:rPr lang="pl-PL" dirty="0">
                <a:latin typeface="Arial" panose="020B0604020202020204" pitchFamily="34" charset="0"/>
                <a:hlinkClick r:id="rId6" tooltip="19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1941</a:t>
            </a:r>
            <a:r>
              <a:rPr lang="pl-PL" dirty="0">
                <a:latin typeface="Arial" panose="020B0604020202020204" pitchFamily="34" charset="0"/>
              </a:rPr>
              <a:t> w pobliżu </a:t>
            </a:r>
            <a:r>
              <a:rPr lang="pl-PL" dirty="0">
                <a:latin typeface="Arial" panose="020B0604020202020204" pitchFamily="34" charset="0"/>
                <a:hlinkClick r:id="rId7" tooltip="Hamad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Hamadan</a:t>
            </a:r>
            <a:r>
              <a:rPr lang="pl-PL" dirty="0">
                <a:latin typeface="Arial" panose="020B0604020202020204" pitchFamily="34" charset="0"/>
              </a:rPr>
              <a:t> w </a:t>
            </a:r>
            <a:r>
              <a:rPr lang="pl-PL" dirty="0">
                <a:latin typeface="Arial" panose="020B0604020202020204" pitchFamily="34" charset="0"/>
                <a:hlinkClick r:id="rId8" tooltip="Cesarstwo Iran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Persji</a:t>
            </a:r>
            <a:r>
              <a:rPr lang="pl-PL" dirty="0">
                <a:latin typeface="Arial" panose="020B0604020202020204" pitchFamily="34" charset="0"/>
              </a:rPr>
              <a:t>, zm. </a:t>
            </a:r>
            <a:r>
              <a:rPr lang="pl-PL" dirty="0">
                <a:latin typeface="Arial" panose="020B0604020202020204" pitchFamily="34" charset="0"/>
                <a:hlinkClick r:id="rId9" tooltip="2 grud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grudnia</a:t>
            </a:r>
            <a:r>
              <a:rPr lang="pl-PL" dirty="0">
                <a:latin typeface="Arial" panose="020B0604020202020204" pitchFamily="34" charset="0"/>
              </a:rPr>
              <a:t> </a:t>
            </a:r>
            <a:r>
              <a:rPr lang="pl-PL" dirty="0">
                <a:latin typeface="Arial" panose="020B0604020202020204" pitchFamily="34" charset="0"/>
                <a:hlinkClick r:id="rId10" tooltip="196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1963</a:t>
            </a:r>
            <a:r>
              <a:rPr lang="pl-PL" dirty="0">
                <a:latin typeface="Arial" panose="020B0604020202020204" pitchFamily="34" charset="0"/>
              </a:rPr>
              <a:t> w </a:t>
            </a:r>
            <a:r>
              <a:rPr lang="pl-PL" dirty="0">
                <a:latin typeface="Arial" panose="020B0604020202020204" pitchFamily="34" charset="0"/>
                <a:hlinkClick r:id="rId11" tooltip="Edynbu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Edynburgu</a:t>
            </a:r>
            <a:r>
              <a:rPr lang="pl-PL" dirty="0">
                <a:latin typeface="Arial" panose="020B0604020202020204" pitchFamily="34" charset="0"/>
              </a:rPr>
              <a:t>) – </a:t>
            </a:r>
            <a:r>
              <a:rPr lang="pl-PL" dirty="0">
                <a:latin typeface="Arial" panose="020B0604020202020204" pitchFamily="34" charset="0"/>
                <a:hlinkClick r:id="rId12" tooltip="Niedźwiedź syryjsk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niedźwiedź syryjski</a:t>
            </a:r>
            <a:r>
              <a:rPr lang="pl-PL" baseline="30000" dirty="0">
                <a:latin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[b]</a:t>
            </a:r>
            <a:r>
              <a:rPr lang="pl-PL" dirty="0">
                <a:latin typeface="Arial" panose="020B0604020202020204" pitchFamily="34" charset="0"/>
              </a:rPr>
              <a:t> w </a:t>
            </a:r>
            <a:r>
              <a:rPr lang="pl-PL" dirty="0">
                <a:latin typeface="Arial" panose="020B0604020202020204" pitchFamily="34" charset="0"/>
                <a:hlinkClick r:id="rId14" tooltip="Stopnie wojskowe w Pols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stopniu</a:t>
            </a:r>
            <a:r>
              <a:rPr lang="pl-PL" dirty="0">
                <a:latin typeface="Arial" panose="020B0604020202020204" pitchFamily="34" charset="0"/>
              </a:rPr>
              <a:t> </a:t>
            </a:r>
            <a:r>
              <a:rPr lang="pl-PL" dirty="0">
                <a:latin typeface="Arial" panose="020B0604020202020204" pitchFamily="34" charset="0"/>
                <a:hlinkClick r:id="rId15" tooltip="Kapr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kaprala</a:t>
            </a:r>
            <a:r>
              <a:rPr lang="pl-PL" dirty="0">
                <a:latin typeface="Arial" panose="020B0604020202020204" pitchFamily="34" charset="0"/>
              </a:rPr>
              <a:t>, </a:t>
            </a:r>
            <a:r>
              <a:rPr lang="pl-PL" dirty="0">
                <a:latin typeface="Arial" panose="020B0604020202020204" pitchFamily="34" charset="0"/>
                <a:hlinkClick r:id="rId16" tooltip="Adopc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adoptowany</a:t>
            </a:r>
            <a:r>
              <a:rPr lang="pl-PL" dirty="0">
                <a:latin typeface="Arial" panose="020B0604020202020204" pitchFamily="34" charset="0"/>
              </a:rPr>
              <a:t> przez żołnierzy </a:t>
            </a:r>
            <a:r>
              <a:rPr lang="pl-PL" dirty="0">
                <a:latin typeface="Arial" panose="020B0604020202020204" pitchFamily="34" charset="0"/>
                <a:hlinkClick r:id="rId17" tooltip="22 Kompania Zaopatrywania Artyler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 kompanii zaopatrywania artylerii</a:t>
            </a:r>
            <a:r>
              <a:rPr lang="pl-PL" dirty="0">
                <a:latin typeface="Arial" panose="020B0604020202020204" pitchFamily="34" charset="0"/>
              </a:rPr>
              <a:t> w </a:t>
            </a:r>
            <a:r>
              <a:rPr lang="pl-PL" dirty="0">
                <a:latin typeface="Arial" panose="020B0604020202020204" pitchFamily="34" charset="0"/>
                <a:hlinkClick r:id="rId18" tooltip="2 Korpus Polski (PSZ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Korpusie Polskim</a:t>
            </a:r>
            <a:r>
              <a:rPr lang="pl-PL" dirty="0">
                <a:latin typeface="Arial" panose="020B0604020202020204" pitchFamily="34" charset="0"/>
              </a:rPr>
              <a:t> dowodzonym przez gen. </a:t>
            </a:r>
            <a:r>
              <a:rPr lang="pl-PL" dirty="0">
                <a:latin typeface="Arial" panose="020B0604020202020204" pitchFamily="34" charset="0"/>
                <a:hlinkClick r:id="rId19" tooltip="Władysław And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Władysława Andersa</a:t>
            </a:r>
            <a:r>
              <a:rPr lang="pl-PL" dirty="0">
                <a:latin typeface="Arial" panose="020B0604020202020204" pitchFamily="34" charset="0"/>
              </a:rPr>
              <a:t>. Wojtek brał udział w </a:t>
            </a:r>
            <a:r>
              <a:rPr lang="pl-PL" dirty="0">
                <a:latin typeface="Arial" panose="020B0604020202020204" pitchFamily="34" charset="0"/>
                <a:hlinkClick r:id="rId20" tooltip="Bitwa o Monte Cassi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bitwie o Monte Cassino</a:t>
            </a: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8F3CC88-2751-4AE6-8393-9E3E162192A6}"/>
              </a:ext>
            </a:extLst>
          </p:cNvPr>
          <p:cNvSpPr/>
          <p:nvPr/>
        </p:nvSpPr>
        <p:spPr>
          <a:xfrm>
            <a:off x="6333688" y="277675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latin typeface="Arial" panose="020B0604020202020204" pitchFamily="34" charset="0"/>
              </a:rPr>
              <a:t>wraz z uchodźcami cywilnymi z </a:t>
            </a:r>
            <a:r>
              <a:rPr lang="pl-PL" sz="1200" dirty="0" err="1">
                <a:latin typeface="Arial" panose="020B0604020202020204" pitchFamily="34" charset="0"/>
                <a:hlinkClick r:id="rId21" tooltip="Pahlev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Pahlevi</a:t>
            </a:r>
            <a:r>
              <a:rPr lang="pl-PL" sz="1200" dirty="0">
                <a:latin typeface="Arial" panose="020B0604020202020204" pitchFamily="34" charset="0"/>
              </a:rPr>
              <a:t> w </a:t>
            </a:r>
            <a:r>
              <a:rPr lang="pl-PL" sz="1200" dirty="0">
                <a:latin typeface="Arial" panose="020B0604020202020204" pitchFamily="34" charset="0"/>
                <a:hlinkClick r:id="rId8" tooltip="Cesarstwo Iran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Iranie</a:t>
            </a:r>
            <a:r>
              <a:rPr lang="pl-PL" sz="1200" dirty="0">
                <a:latin typeface="Arial" panose="020B0604020202020204" pitchFamily="34" charset="0"/>
              </a:rPr>
              <a:t> do </a:t>
            </a:r>
            <a:r>
              <a:rPr lang="pl-PL" sz="1200" dirty="0">
                <a:latin typeface="Arial" panose="020B0604020202020204" pitchFamily="34" charset="0"/>
                <a:hlinkClick r:id="rId22" tooltip="Palestyna (manda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Palestyny</a:t>
            </a:r>
            <a:r>
              <a:rPr lang="pl-PL" sz="1200" baseline="30000" dirty="0">
                <a:latin typeface="Arial" panose="020B0604020202020204" pitchFamily="34" charset="0"/>
              </a:rPr>
              <a:t>[</a:t>
            </a:r>
            <a:r>
              <a:rPr lang="pl-PL" sz="1200" baseline="30000" dirty="0">
                <a:latin typeface="Arial" panose="020B0604020202020204" pitchFamily="34" charset="0"/>
                <a:hlinkClick r:id="rId23" tooltip="Pomoc:Przypis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potrzebny przypis</a:t>
            </a:r>
            <a:r>
              <a:rPr lang="pl-PL" sz="1200" baseline="30000" dirty="0">
                <a:latin typeface="Arial" panose="020B0604020202020204" pitchFamily="34" charset="0"/>
              </a:rPr>
              <a:t>]</a:t>
            </a:r>
            <a:r>
              <a:rPr lang="pl-PL" sz="1200" dirty="0">
                <a:latin typeface="Arial" panose="020B0604020202020204" pitchFamily="34" charset="0"/>
              </a:rPr>
              <a:t> spotkali </a:t>
            </a:r>
            <a:r>
              <a:rPr lang="pl-PL" sz="1200" dirty="0">
                <a:latin typeface="Arial" panose="020B0604020202020204" pitchFamily="34" charset="0"/>
                <a:hlinkClick r:id="rId24" tooltip="Persow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perskiego</a:t>
            </a:r>
            <a:r>
              <a:rPr lang="pl-PL" sz="1200" dirty="0">
                <a:latin typeface="Arial" panose="020B0604020202020204" pitchFamily="34" charset="0"/>
              </a:rPr>
              <a:t> chłopca niosącego małego niedźwiadka brunatnego</a:t>
            </a:r>
            <a:r>
              <a:rPr lang="pl-PL" sz="1200" baseline="30000" dirty="0">
                <a:latin typeface="Arial" panose="020B0604020202020204" pitchFamily="34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[3]</a:t>
            </a:r>
            <a:r>
              <a:rPr lang="pl-PL" sz="1200" dirty="0">
                <a:latin typeface="Arial" panose="020B0604020202020204" pitchFamily="34" charset="0"/>
              </a:rPr>
              <a:t>. Matka niedźwiadka została najprawdopodobniej zastrzelona przez myśliwych. Niedźwiadek tak zachwycił 18-letnią Irenę (Inkę) Bokiewicz, że namówiła por. Anatola Tarnowieckiego, by jej go kupił. Kolejne trzy miesiące maluch spędził pod opieką Inki w obozie dla uchodźców niedaleko Teheranu. W sierpniu 1942 roku niedźwiadek został podarowany </a:t>
            </a:r>
            <a:r>
              <a:rPr lang="pl-PL" sz="1200" dirty="0">
                <a:latin typeface="Arial" panose="020B0604020202020204" pitchFamily="34" charset="0"/>
                <a:hlinkClick r:id="rId17" tooltip="22 Kompania Zaopatrywania Artyleri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22 kompanii zaopatrywania artylerii</a:t>
            </a:r>
            <a:r>
              <a:rPr lang="pl-PL" sz="1200" dirty="0">
                <a:latin typeface="Arial" panose="020B0604020202020204" pitchFamily="34" charset="0"/>
              </a:rPr>
              <a:t>. Niedźwiadek nie umiał jeszcze jeść i żołnierze karmili go zmieszanym z wodą skondensowanym mlekiem z butelki po wódce i skręconego ze szmat smoczka. Podobno z tego powodu Wojtkowi na zawsze pozostało upodobanie do napojów z takiej butelki. Zwierzę zostało oficjalnie wciągnięte na stan ewidencyjny 22 kompanii zaopatrywania artylerii</a:t>
            </a:r>
            <a:r>
              <a:rPr lang="pl-PL" sz="1200" baseline="30000" dirty="0">
                <a:latin typeface="Arial" panose="020B0604020202020204" pitchFamily="34" charset="0"/>
              </a:rPr>
              <a:t>[</a:t>
            </a:r>
            <a:r>
              <a:rPr lang="pl-PL" sz="1200" baseline="30000" dirty="0">
                <a:latin typeface="Arial" panose="020B0604020202020204" pitchFamily="34" charset="0"/>
                <a:hlinkClick r:id="rId23" tooltip="Pomoc:Przypis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potrzebny przypis</a:t>
            </a:r>
            <a:r>
              <a:rPr lang="pl-PL" sz="1200" baseline="30000" dirty="0">
                <a:latin typeface="Arial" panose="020B0604020202020204" pitchFamily="34" charset="0"/>
              </a:rPr>
              <a:t>]</a:t>
            </a:r>
            <a:r>
              <a:rPr lang="pl-PL" sz="1200" dirty="0">
                <a:latin typeface="Arial" panose="020B0604020202020204" pitchFamily="34" charset="0"/>
              </a:rPr>
              <a:t>, z którą to jednostką przeszedł cały szlak bojowy: z Iranu przez </a:t>
            </a:r>
            <a:r>
              <a:rPr lang="pl-PL" sz="1200" dirty="0">
                <a:latin typeface="Arial" panose="020B0604020202020204" pitchFamily="34" charset="0"/>
                <a:hlinkClick r:id="rId26" tooltip="Królestwo Irak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Irak</a:t>
            </a:r>
            <a:r>
              <a:rPr lang="pl-PL" sz="1200" dirty="0">
                <a:latin typeface="Arial" panose="020B0604020202020204" pitchFamily="34" charset="0"/>
              </a:rPr>
              <a:t>, Palestynę, </a:t>
            </a:r>
            <a:r>
              <a:rPr lang="pl-PL" sz="1200" dirty="0">
                <a:latin typeface="Arial" panose="020B0604020202020204" pitchFamily="34" charset="0"/>
                <a:hlinkClick r:id="rId27" tooltip="Królestwo Egipt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Egipt</a:t>
            </a:r>
            <a:r>
              <a:rPr lang="pl-PL" sz="1200" dirty="0">
                <a:latin typeface="Arial" panose="020B0604020202020204" pitchFamily="34" charset="0"/>
              </a:rPr>
              <a:t> do </a:t>
            </a:r>
            <a:r>
              <a:rPr lang="pl-PL" sz="1200" dirty="0">
                <a:latin typeface="Arial" panose="020B0604020202020204" pitchFamily="34" charset="0"/>
                <a:hlinkClick r:id="rId28" tooltip="Królestwo Włoch (1861–1946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Włoch</a:t>
            </a:r>
            <a:r>
              <a:rPr lang="pl-PL" sz="1200" dirty="0">
                <a:latin typeface="Arial" panose="020B0604020202020204" pitchFamily="34" charset="0"/>
              </a:rPr>
              <a:t>, a po demobilizacji do </a:t>
            </a:r>
            <a:r>
              <a:rPr lang="pl-PL" sz="1200" dirty="0">
                <a:latin typeface="Arial" panose="020B0604020202020204" pitchFamily="34" charset="0"/>
                <a:hlinkClick r:id="rId29" tooltip="Wielka Brytan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Wielkiej Brytanii</a:t>
            </a:r>
            <a:r>
              <a:rPr lang="pl-PL" sz="1200" baseline="30000" dirty="0">
                <a:latin typeface="Arial" panose="020B0604020202020204" pitchFamily="34" charset="0"/>
              </a:rPr>
              <a:t>[</a:t>
            </a:r>
            <a:r>
              <a:rPr lang="pl-PL" sz="1200" baseline="30000" dirty="0">
                <a:latin typeface="Arial" panose="020B0604020202020204" pitchFamily="34" charset="0"/>
                <a:hlinkClick r:id="rId23" tooltip="Pomoc:Przypis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potrzebny przypis</a:t>
            </a:r>
            <a:r>
              <a:rPr lang="pl-PL" sz="1200" baseline="30000" dirty="0">
                <a:latin typeface="Arial" panose="020B0604020202020204" pitchFamily="34" charset="0"/>
              </a:rPr>
              <a:t>]</a:t>
            </a:r>
            <a:r>
              <a:rPr lang="pl-PL" sz="1200" dirty="0">
                <a:latin typeface="Arial" panose="020B0604020202020204" pitchFamily="34" charset="0"/>
              </a:rPr>
              <a:t>. Niedźwiedź odbył w lutym 1944 roku jedną podróż przez </a:t>
            </a:r>
            <a:r>
              <a:rPr lang="pl-PL" sz="1200" dirty="0">
                <a:latin typeface="Arial" panose="020B0604020202020204" pitchFamily="34" charset="0"/>
                <a:hlinkClick r:id="rId30" tooltip="Morze Śródziem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Morze Śródziemne</a:t>
            </a:r>
            <a:r>
              <a:rPr lang="pl-PL" sz="1200" dirty="0">
                <a:latin typeface="Arial" panose="020B0604020202020204" pitchFamily="34" charset="0"/>
              </a:rPr>
              <a:t> na pokładzie motorowca „Batory” do Włoch</a:t>
            </a:r>
            <a:r>
              <a:rPr lang="pl-PL" sz="1200" baseline="30000" dirty="0">
                <a:latin typeface="Arial" panose="020B0604020202020204" pitchFamily="34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[4]</a:t>
            </a:r>
            <a:r>
              <a:rPr lang="pl-PL" sz="1200" dirty="0">
                <a:latin typeface="Arial" panose="020B0604020202020204" pitchFamily="34" charset="0"/>
              </a:rPr>
              <a:t>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4235255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ki, Polne, Kwiaty | Poppies, Poppy ...">
            <a:extLst>
              <a:ext uri="{FF2B5EF4-FFF2-40B4-BE49-F238E27FC236}">
                <a16:creationId xmlns:a16="http://schemas.microsoft.com/office/drawing/2014/main" id="{CE5C37B6-6F82-46A5-B997-DEDE448E8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7AD0158-496F-4891-9888-6CD49F99E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4022" cy="312070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1D2BB4A-02D6-46A4-858E-7B77B3D24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1334861"/>
            <a:ext cx="7524926" cy="561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39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964</Words>
  <Application>Microsoft Office PowerPoint</Application>
  <PresentationFormat>Panoramiczny</PresentationFormat>
  <Paragraphs>20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Google Sans</vt:lpstr>
      <vt:lpstr>Overpass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Klasa6a</dc:creator>
  <cp:lastModifiedBy>Klasa6a</cp:lastModifiedBy>
  <cp:revision>14</cp:revision>
  <dcterms:created xsi:type="dcterms:W3CDTF">2024-05-06T06:24:00Z</dcterms:created>
  <dcterms:modified xsi:type="dcterms:W3CDTF">2024-05-15T10:19:01Z</dcterms:modified>
</cp:coreProperties>
</file>