
<file path=[Content_Types].xml><?xml version="1.0" encoding="utf-8"?>
<Types xmlns="http://schemas.openxmlformats.org/package/2006/content-types">
  <Default Extension="png" ContentType="image/png"/>
  <Default Extension="jfif" ContentType="image/jpe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2" d="100"/>
          <a:sy n="112" d="100"/>
        </p:scale>
        <p:origin x="49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1F2ACE-52C7-4299-A474-529C792D472D}"/>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a:extLst>
              <a:ext uri="{FF2B5EF4-FFF2-40B4-BE49-F238E27FC236}">
                <a16:creationId xmlns:a16="http://schemas.microsoft.com/office/drawing/2014/main" id="{C763298B-DACE-4E09-BCFB-C7F4F0C453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a:extLst>
              <a:ext uri="{FF2B5EF4-FFF2-40B4-BE49-F238E27FC236}">
                <a16:creationId xmlns:a16="http://schemas.microsoft.com/office/drawing/2014/main" id="{02362107-E368-47B6-846C-D047C7FFE919}"/>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5" name="Symbol zastępczy stopki 4">
            <a:extLst>
              <a:ext uri="{FF2B5EF4-FFF2-40B4-BE49-F238E27FC236}">
                <a16:creationId xmlns:a16="http://schemas.microsoft.com/office/drawing/2014/main" id="{4CD62A14-490A-41AE-BD75-6C674EDA1868}"/>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5A2127AD-1A02-40C8-9046-C7AB67B6DA30}"/>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3117975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94940D-7E36-48F5-B8DF-62A4443FFDCB}"/>
              </a:ext>
            </a:extLst>
          </p:cNvPr>
          <p:cNvSpPr>
            <a:spLocks noGrp="1"/>
          </p:cNvSpPr>
          <p:nvPr>
            <p:ph type="title"/>
          </p:nvPr>
        </p:nvSpPr>
        <p:spPr/>
        <p:txBody>
          <a:bodyPr/>
          <a:lstStyle/>
          <a:p>
            <a:r>
              <a:rPr lang="pl-PL"/>
              <a:t>Kliknij, aby edytować styl</a:t>
            </a:r>
          </a:p>
        </p:txBody>
      </p:sp>
      <p:sp>
        <p:nvSpPr>
          <p:cNvPr id="3" name="Symbol zastępczy tytułu pionowego 2">
            <a:extLst>
              <a:ext uri="{FF2B5EF4-FFF2-40B4-BE49-F238E27FC236}">
                <a16:creationId xmlns:a16="http://schemas.microsoft.com/office/drawing/2014/main" id="{D36C7AEC-345F-43C9-B9D4-6EB2F94954F2}"/>
              </a:ext>
            </a:extLst>
          </p:cNvPr>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A96F6C92-FA3E-434B-9241-F16CF8FEAECF}"/>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5" name="Symbol zastępczy stopki 4">
            <a:extLst>
              <a:ext uri="{FF2B5EF4-FFF2-40B4-BE49-F238E27FC236}">
                <a16:creationId xmlns:a16="http://schemas.microsoft.com/office/drawing/2014/main" id="{E13CC0F4-9B98-4DED-8488-73008A48C59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66774E94-2220-4221-9EA1-421B03731A1C}"/>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3049711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52013F17-F368-4CD9-9005-CB419E6BCBD0}"/>
              </a:ext>
            </a:extLst>
          </p:cNvPr>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a:extLst>
              <a:ext uri="{FF2B5EF4-FFF2-40B4-BE49-F238E27FC236}">
                <a16:creationId xmlns:a16="http://schemas.microsoft.com/office/drawing/2014/main" id="{1CF809D8-C8ED-40C6-87C8-4FF72554050E}"/>
              </a:ext>
            </a:extLst>
          </p:cNvPr>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4B584F9A-C844-4C10-BC24-6D6D9BCC714D}"/>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5" name="Symbol zastępczy stopki 4">
            <a:extLst>
              <a:ext uri="{FF2B5EF4-FFF2-40B4-BE49-F238E27FC236}">
                <a16:creationId xmlns:a16="http://schemas.microsoft.com/office/drawing/2014/main" id="{B7A0B9E2-C6AF-4745-BDED-E7B681C77CF6}"/>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FA823983-7B3A-435D-8A10-0EB5B9AE2876}"/>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14306636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993A21-EB75-402A-85E7-3E9D801D0B0E}"/>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6E800FA5-2FD2-4B9F-AB70-D9A4B43DFAC6}"/>
              </a:ext>
            </a:extLst>
          </p:cNvPr>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A73E26C-E492-45C9-8575-BFD55F5F9C64}"/>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5" name="Symbol zastępczy stopki 4">
            <a:extLst>
              <a:ext uri="{FF2B5EF4-FFF2-40B4-BE49-F238E27FC236}">
                <a16:creationId xmlns:a16="http://schemas.microsoft.com/office/drawing/2014/main" id="{181D2F32-8D4A-4248-B8A7-4EA7A97C7A11}"/>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A8D39164-04D1-44C0-8238-8B7597EF89A8}"/>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3132374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B7C97F-DA06-41EB-A2D1-73DA33A8D254}"/>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a:extLst>
              <a:ext uri="{FF2B5EF4-FFF2-40B4-BE49-F238E27FC236}">
                <a16:creationId xmlns:a16="http://schemas.microsoft.com/office/drawing/2014/main" id="{248F68A1-D849-4A9D-9C0B-4F117EF2951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a:extLst>
              <a:ext uri="{FF2B5EF4-FFF2-40B4-BE49-F238E27FC236}">
                <a16:creationId xmlns:a16="http://schemas.microsoft.com/office/drawing/2014/main" id="{40B65C97-5BA7-4794-9B2B-D93945960FAA}"/>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5" name="Symbol zastępczy stopki 4">
            <a:extLst>
              <a:ext uri="{FF2B5EF4-FFF2-40B4-BE49-F238E27FC236}">
                <a16:creationId xmlns:a16="http://schemas.microsoft.com/office/drawing/2014/main" id="{A78ABBCD-CBBD-4ACC-9FF1-EB1225F3E07D}"/>
              </a:ext>
            </a:extLst>
          </p:cNvPr>
          <p:cNvSpPr>
            <a:spLocks noGrp="1"/>
          </p:cNvSpPr>
          <p:nvPr>
            <p:ph type="ftr" sz="quarter" idx="11"/>
          </p:nvPr>
        </p:nvSpPr>
        <p:spPr/>
        <p:txBody>
          <a:bodyPr/>
          <a:lstStyle/>
          <a:p>
            <a:endParaRPr lang="pl-PL"/>
          </a:p>
        </p:txBody>
      </p:sp>
      <p:sp>
        <p:nvSpPr>
          <p:cNvPr id="6" name="Symbol zastępczy numeru slajdu 5">
            <a:extLst>
              <a:ext uri="{FF2B5EF4-FFF2-40B4-BE49-F238E27FC236}">
                <a16:creationId xmlns:a16="http://schemas.microsoft.com/office/drawing/2014/main" id="{1B46B305-0F37-4B49-AC6E-694ADDB59FE7}"/>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248960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162DB1-7D06-4DEA-8A3E-20D34D875B4C}"/>
              </a:ext>
            </a:extLst>
          </p:cNvPr>
          <p:cNvSpPr>
            <a:spLocks noGrp="1"/>
          </p:cNvSpPr>
          <p:nvPr>
            <p:ph type="title"/>
          </p:nvPr>
        </p:nvSpPr>
        <p:spPr/>
        <p:txBody>
          <a:bodyPr/>
          <a:lstStyle/>
          <a:p>
            <a:r>
              <a:rPr lang="pl-PL"/>
              <a:t>Kliknij, aby edytować styl</a:t>
            </a:r>
          </a:p>
        </p:txBody>
      </p:sp>
      <p:sp>
        <p:nvSpPr>
          <p:cNvPr id="3" name="Symbol zastępczy zawartości 2">
            <a:extLst>
              <a:ext uri="{FF2B5EF4-FFF2-40B4-BE49-F238E27FC236}">
                <a16:creationId xmlns:a16="http://schemas.microsoft.com/office/drawing/2014/main" id="{86420E9E-672C-4A2D-BF02-CCAB91148C44}"/>
              </a:ext>
            </a:extLst>
          </p:cNvPr>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a:extLst>
              <a:ext uri="{FF2B5EF4-FFF2-40B4-BE49-F238E27FC236}">
                <a16:creationId xmlns:a16="http://schemas.microsoft.com/office/drawing/2014/main" id="{2883D485-2760-4B5B-B655-A0DFA0DEEA60}"/>
              </a:ext>
            </a:extLst>
          </p:cNvPr>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a:extLst>
              <a:ext uri="{FF2B5EF4-FFF2-40B4-BE49-F238E27FC236}">
                <a16:creationId xmlns:a16="http://schemas.microsoft.com/office/drawing/2014/main" id="{621E1030-ACAC-4361-ACDF-FF5188E13BA3}"/>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6" name="Symbol zastępczy stopki 5">
            <a:extLst>
              <a:ext uri="{FF2B5EF4-FFF2-40B4-BE49-F238E27FC236}">
                <a16:creationId xmlns:a16="http://schemas.microsoft.com/office/drawing/2014/main" id="{E5BCFBC6-BEB9-4C0F-83B9-9EEA43B43C64}"/>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E3748D79-BACC-4F0E-8609-3FBC7B23F63A}"/>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4028591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8A8A5F-E1B7-4452-8A46-0929CC9236FB}"/>
              </a:ext>
            </a:extLst>
          </p:cNvPr>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a:extLst>
              <a:ext uri="{FF2B5EF4-FFF2-40B4-BE49-F238E27FC236}">
                <a16:creationId xmlns:a16="http://schemas.microsoft.com/office/drawing/2014/main" id="{4B027784-0174-42A3-A31A-7635EC2E0D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a:extLst>
              <a:ext uri="{FF2B5EF4-FFF2-40B4-BE49-F238E27FC236}">
                <a16:creationId xmlns:a16="http://schemas.microsoft.com/office/drawing/2014/main" id="{CC7AAD8E-C939-4570-A29B-07358F1E79D7}"/>
              </a:ext>
            </a:extLst>
          </p:cNvPr>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a:extLst>
              <a:ext uri="{FF2B5EF4-FFF2-40B4-BE49-F238E27FC236}">
                <a16:creationId xmlns:a16="http://schemas.microsoft.com/office/drawing/2014/main" id="{AB5BE7BE-52C5-4849-8A16-FF354DD8B09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a:extLst>
              <a:ext uri="{FF2B5EF4-FFF2-40B4-BE49-F238E27FC236}">
                <a16:creationId xmlns:a16="http://schemas.microsoft.com/office/drawing/2014/main" id="{4F6080D5-B94D-4A85-8924-503304B33377}"/>
              </a:ext>
            </a:extLst>
          </p:cNvPr>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a:extLst>
              <a:ext uri="{FF2B5EF4-FFF2-40B4-BE49-F238E27FC236}">
                <a16:creationId xmlns:a16="http://schemas.microsoft.com/office/drawing/2014/main" id="{DDD8752F-9FB0-4FC8-9D81-C77FC3020A62}"/>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8" name="Symbol zastępczy stopki 7">
            <a:extLst>
              <a:ext uri="{FF2B5EF4-FFF2-40B4-BE49-F238E27FC236}">
                <a16:creationId xmlns:a16="http://schemas.microsoft.com/office/drawing/2014/main" id="{86B84C11-2020-4262-AE2A-C97764BAED76}"/>
              </a:ext>
            </a:extLst>
          </p:cNvPr>
          <p:cNvSpPr>
            <a:spLocks noGrp="1"/>
          </p:cNvSpPr>
          <p:nvPr>
            <p:ph type="ftr" sz="quarter" idx="11"/>
          </p:nvPr>
        </p:nvSpPr>
        <p:spPr/>
        <p:txBody>
          <a:bodyPr/>
          <a:lstStyle/>
          <a:p>
            <a:endParaRPr lang="pl-PL"/>
          </a:p>
        </p:txBody>
      </p:sp>
      <p:sp>
        <p:nvSpPr>
          <p:cNvPr id="9" name="Symbol zastępczy numeru slajdu 8">
            <a:extLst>
              <a:ext uri="{FF2B5EF4-FFF2-40B4-BE49-F238E27FC236}">
                <a16:creationId xmlns:a16="http://schemas.microsoft.com/office/drawing/2014/main" id="{F2F5F6F4-F542-47C9-A28B-32EC3B8CF02D}"/>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2873046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576B644-2D95-44CB-9F19-CCE4BF0668DD}"/>
              </a:ext>
            </a:extLst>
          </p:cNvPr>
          <p:cNvSpPr>
            <a:spLocks noGrp="1"/>
          </p:cNvSpPr>
          <p:nvPr>
            <p:ph type="title"/>
          </p:nvPr>
        </p:nvSpPr>
        <p:spPr/>
        <p:txBody>
          <a:bodyPr/>
          <a:lstStyle/>
          <a:p>
            <a:r>
              <a:rPr lang="pl-PL"/>
              <a:t>Kliknij, aby edytować styl</a:t>
            </a:r>
          </a:p>
        </p:txBody>
      </p:sp>
      <p:sp>
        <p:nvSpPr>
          <p:cNvPr id="3" name="Symbol zastępczy daty 2">
            <a:extLst>
              <a:ext uri="{FF2B5EF4-FFF2-40B4-BE49-F238E27FC236}">
                <a16:creationId xmlns:a16="http://schemas.microsoft.com/office/drawing/2014/main" id="{75D62A26-5600-4C6E-A260-196ACE3275AC}"/>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4" name="Symbol zastępczy stopki 3">
            <a:extLst>
              <a:ext uri="{FF2B5EF4-FFF2-40B4-BE49-F238E27FC236}">
                <a16:creationId xmlns:a16="http://schemas.microsoft.com/office/drawing/2014/main" id="{7CAB5480-9D7F-4D5D-91C0-B04DFB3D2B09}"/>
              </a:ext>
            </a:extLst>
          </p:cNvPr>
          <p:cNvSpPr>
            <a:spLocks noGrp="1"/>
          </p:cNvSpPr>
          <p:nvPr>
            <p:ph type="ftr" sz="quarter" idx="11"/>
          </p:nvPr>
        </p:nvSpPr>
        <p:spPr/>
        <p:txBody>
          <a:bodyPr/>
          <a:lstStyle/>
          <a:p>
            <a:endParaRPr lang="pl-PL"/>
          </a:p>
        </p:txBody>
      </p:sp>
      <p:sp>
        <p:nvSpPr>
          <p:cNvPr id="5" name="Symbol zastępczy numeru slajdu 4">
            <a:extLst>
              <a:ext uri="{FF2B5EF4-FFF2-40B4-BE49-F238E27FC236}">
                <a16:creationId xmlns:a16="http://schemas.microsoft.com/office/drawing/2014/main" id="{732DAC90-0A0F-4F0D-9818-1DA04F8FC32B}"/>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27038369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CC0DC50-CA64-4354-A406-946E8A77D3CE}"/>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3" name="Symbol zastępczy stopki 2">
            <a:extLst>
              <a:ext uri="{FF2B5EF4-FFF2-40B4-BE49-F238E27FC236}">
                <a16:creationId xmlns:a16="http://schemas.microsoft.com/office/drawing/2014/main" id="{E61E7899-41B3-4FAF-864B-5561639504F1}"/>
              </a:ext>
            </a:extLst>
          </p:cNvPr>
          <p:cNvSpPr>
            <a:spLocks noGrp="1"/>
          </p:cNvSpPr>
          <p:nvPr>
            <p:ph type="ftr" sz="quarter" idx="11"/>
          </p:nvPr>
        </p:nvSpPr>
        <p:spPr/>
        <p:txBody>
          <a:bodyPr/>
          <a:lstStyle/>
          <a:p>
            <a:endParaRPr lang="pl-PL"/>
          </a:p>
        </p:txBody>
      </p:sp>
      <p:sp>
        <p:nvSpPr>
          <p:cNvPr id="4" name="Symbol zastępczy numeru slajdu 3">
            <a:extLst>
              <a:ext uri="{FF2B5EF4-FFF2-40B4-BE49-F238E27FC236}">
                <a16:creationId xmlns:a16="http://schemas.microsoft.com/office/drawing/2014/main" id="{2EC4D1DA-F6F2-4E72-B406-BF9CCB1BE33F}"/>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2185676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B90AE9-CE0B-47EE-8B86-DE5A8E968BCC}"/>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a:extLst>
              <a:ext uri="{FF2B5EF4-FFF2-40B4-BE49-F238E27FC236}">
                <a16:creationId xmlns:a16="http://schemas.microsoft.com/office/drawing/2014/main" id="{D9712A04-F3F4-49EA-8111-50F8B9796B2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a:extLst>
              <a:ext uri="{FF2B5EF4-FFF2-40B4-BE49-F238E27FC236}">
                <a16:creationId xmlns:a16="http://schemas.microsoft.com/office/drawing/2014/main" id="{C2B74DBA-FCAE-4DF7-9D5C-B14D3E2DCE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85308C79-5FD5-488A-8F03-82630109AA80}"/>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6" name="Symbol zastępczy stopki 5">
            <a:extLst>
              <a:ext uri="{FF2B5EF4-FFF2-40B4-BE49-F238E27FC236}">
                <a16:creationId xmlns:a16="http://schemas.microsoft.com/office/drawing/2014/main" id="{D7EE27B5-36C9-4E35-8E83-5EFFAC1AF9FD}"/>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9BAC6FC2-9320-418E-A293-504B14872294}"/>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2222269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F6DC3B-217C-4591-ABAC-F590ECD7A40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a:extLst>
              <a:ext uri="{FF2B5EF4-FFF2-40B4-BE49-F238E27FC236}">
                <a16:creationId xmlns:a16="http://schemas.microsoft.com/office/drawing/2014/main" id="{660020F4-D703-4770-905A-6C45494C399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a:extLst>
              <a:ext uri="{FF2B5EF4-FFF2-40B4-BE49-F238E27FC236}">
                <a16:creationId xmlns:a16="http://schemas.microsoft.com/office/drawing/2014/main" id="{2229538E-6C00-4022-B4A4-8B60905ECA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a:extLst>
              <a:ext uri="{FF2B5EF4-FFF2-40B4-BE49-F238E27FC236}">
                <a16:creationId xmlns:a16="http://schemas.microsoft.com/office/drawing/2014/main" id="{51BA3D44-5B93-4E73-9527-DFE803350197}"/>
              </a:ext>
            </a:extLst>
          </p:cNvPr>
          <p:cNvSpPr>
            <a:spLocks noGrp="1"/>
          </p:cNvSpPr>
          <p:nvPr>
            <p:ph type="dt" sz="half" idx="10"/>
          </p:nvPr>
        </p:nvSpPr>
        <p:spPr/>
        <p:txBody>
          <a:bodyPr/>
          <a:lstStyle/>
          <a:p>
            <a:fld id="{EF4DD39B-CB00-4C88-8972-A202E3AB9AF1}" type="datetimeFigureOut">
              <a:rPr lang="pl-PL" smtClean="0"/>
              <a:t>13.05.2024</a:t>
            </a:fld>
            <a:endParaRPr lang="pl-PL"/>
          </a:p>
        </p:txBody>
      </p:sp>
      <p:sp>
        <p:nvSpPr>
          <p:cNvPr id="6" name="Symbol zastępczy stopki 5">
            <a:extLst>
              <a:ext uri="{FF2B5EF4-FFF2-40B4-BE49-F238E27FC236}">
                <a16:creationId xmlns:a16="http://schemas.microsoft.com/office/drawing/2014/main" id="{82D6DEB9-70F0-425E-9782-46DEAE1372A2}"/>
              </a:ext>
            </a:extLst>
          </p:cNvPr>
          <p:cNvSpPr>
            <a:spLocks noGrp="1"/>
          </p:cNvSpPr>
          <p:nvPr>
            <p:ph type="ftr" sz="quarter" idx="11"/>
          </p:nvPr>
        </p:nvSpPr>
        <p:spPr/>
        <p:txBody>
          <a:bodyPr/>
          <a:lstStyle/>
          <a:p>
            <a:endParaRPr lang="pl-PL"/>
          </a:p>
        </p:txBody>
      </p:sp>
      <p:sp>
        <p:nvSpPr>
          <p:cNvPr id="7" name="Symbol zastępczy numeru slajdu 6">
            <a:extLst>
              <a:ext uri="{FF2B5EF4-FFF2-40B4-BE49-F238E27FC236}">
                <a16:creationId xmlns:a16="http://schemas.microsoft.com/office/drawing/2014/main" id="{099B99D0-752D-49D3-959B-650296622536}"/>
              </a:ext>
            </a:extLst>
          </p:cNvPr>
          <p:cNvSpPr>
            <a:spLocks noGrp="1"/>
          </p:cNvSpPr>
          <p:nvPr>
            <p:ph type="sldNum" sz="quarter" idx="12"/>
          </p:nvPr>
        </p:nvSpPr>
        <p:spPr/>
        <p:txBody>
          <a:bodyPr/>
          <a:lstStyle/>
          <a:p>
            <a:fld id="{126E384A-3A31-4371-9505-A2729BDE05A3}" type="slidenum">
              <a:rPr lang="pl-PL" smtClean="0"/>
              <a:t>‹#›</a:t>
            </a:fld>
            <a:endParaRPr lang="pl-PL"/>
          </a:p>
        </p:txBody>
      </p:sp>
    </p:spTree>
    <p:extLst>
      <p:ext uri="{BB962C8B-B14F-4D97-AF65-F5344CB8AC3E}">
        <p14:creationId xmlns:p14="http://schemas.microsoft.com/office/powerpoint/2010/main" val="16172327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12BEB4A0-DAA6-4432-AAD2-7567BB01985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a:extLst>
              <a:ext uri="{FF2B5EF4-FFF2-40B4-BE49-F238E27FC236}">
                <a16:creationId xmlns:a16="http://schemas.microsoft.com/office/drawing/2014/main" id="{62E97F04-2414-43F2-A845-9637D542965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a:extLst>
              <a:ext uri="{FF2B5EF4-FFF2-40B4-BE49-F238E27FC236}">
                <a16:creationId xmlns:a16="http://schemas.microsoft.com/office/drawing/2014/main" id="{94AA4B56-9C99-4EE1-B722-C69CC02BADA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4DD39B-CB00-4C88-8972-A202E3AB9AF1}" type="datetimeFigureOut">
              <a:rPr lang="pl-PL" smtClean="0"/>
              <a:t>13.05.2024</a:t>
            </a:fld>
            <a:endParaRPr lang="pl-PL"/>
          </a:p>
        </p:txBody>
      </p:sp>
      <p:sp>
        <p:nvSpPr>
          <p:cNvPr id="5" name="Symbol zastępczy stopki 4">
            <a:extLst>
              <a:ext uri="{FF2B5EF4-FFF2-40B4-BE49-F238E27FC236}">
                <a16:creationId xmlns:a16="http://schemas.microsoft.com/office/drawing/2014/main" id="{D8CC4C59-5D6B-4B71-83EC-82ABB89AEC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a:extLst>
              <a:ext uri="{FF2B5EF4-FFF2-40B4-BE49-F238E27FC236}">
                <a16:creationId xmlns:a16="http://schemas.microsoft.com/office/drawing/2014/main" id="{1728B2AB-8E6D-495F-965D-B9BB85B198A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26E384A-3A31-4371-9505-A2729BDE05A3}" type="slidenum">
              <a:rPr lang="pl-PL" smtClean="0"/>
              <a:t>‹#›</a:t>
            </a:fld>
            <a:endParaRPr lang="pl-PL"/>
          </a:p>
        </p:txBody>
      </p:sp>
    </p:spTree>
    <p:extLst>
      <p:ext uri="{BB962C8B-B14F-4D97-AF65-F5344CB8AC3E}">
        <p14:creationId xmlns:p14="http://schemas.microsoft.com/office/powerpoint/2010/main" val="3919610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pl.wikipedia.org/wiki/Garigliano" TargetMode="External"/><Relationship Id="rId3" Type="http://schemas.openxmlformats.org/officeDocument/2006/relationships/image" Target="../media/image2.jfif"/><Relationship Id="rId7" Type="http://schemas.openxmlformats.org/officeDocument/2006/relationships/hyperlink" Target="https://pl.wikipedia.org/wiki/Monti_Aurunci" TargetMode="External"/><Relationship Id="rId12" Type="http://schemas.openxmlformats.org/officeDocument/2006/relationships/hyperlink" Target="https://pl.wikipedia.org/wiki/36_Dywizja_Piechoty_(USA)"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hyperlink" Target="https://pl.wikipedia.org/wiki/W%C5%82adys%C5%82aw_Smrokowski" TargetMode="External"/><Relationship Id="rId11" Type="http://schemas.openxmlformats.org/officeDocument/2006/relationships/hyperlink" Target="https://pl.wikipedia.org/wiki/5_Armia_(USA)" TargetMode="External"/><Relationship Id="rId5" Type="http://schemas.openxmlformats.org/officeDocument/2006/relationships/hyperlink" Target="https://pl.wikipedia.org/wiki/1_Samodzielna_Kompania_Commando" TargetMode="External"/><Relationship Id="rId10" Type="http://schemas.openxmlformats.org/officeDocument/2006/relationships/hyperlink" Target="https://pl.wikipedia.org/wiki/Geoffrey_Keyes" TargetMode="External"/><Relationship Id="rId4" Type="http://schemas.openxmlformats.org/officeDocument/2006/relationships/image" Target="../media/image3.jfif"/><Relationship Id="rId9" Type="http://schemas.openxmlformats.org/officeDocument/2006/relationships/hyperlink" Target="https://pl.wikipedia.org/w/index.php?title=Suio&amp;action=edit&amp;redlink=1" TargetMode="External"/></Relationships>
</file>

<file path=ppt/slides/_rels/slide2.xml.rels><?xml version="1.0" encoding="UTF-8" standalone="yes"?>
<Relationships xmlns="http://schemas.openxmlformats.org/package/2006/relationships"><Relationship Id="rId8" Type="http://schemas.openxmlformats.org/officeDocument/2006/relationships/hyperlink" Target="https://pl.wikipedia.org/wiki/1_Samodzielna_Kompania_Commando" TargetMode="External"/><Relationship Id="rId13" Type="http://schemas.openxmlformats.org/officeDocument/2006/relationships/hyperlink" Target="https://pl.wikipedia.org/wiki/Geoffrey_Keyes" TargetMode="External"/><Relationship Id="rId3" Type="http://schemas.openxmlformats.org/officeDocument/2006/relationships/image" Target="../media/image2.jfif"/><Relationship Id="rId7" Type="http://schemas.openxmlformats.org/officeDocument/2006/relationships/image" Target="../media/image6.jfif"/><Relationship Id="rId12" Type="http://schemas.openxmlformats.org/officeDocument/2006/relationships/hyperlink" Target="https://pl.wikipedia.org/w/index.php?title=Suio&amp;action=edit&amp;redlink=1" TargetMode="External"/><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fif"/><Relationship Id="rId11" Type="http://schemas.openxmlformats.org/officeDocument/2006/relationships/hyperlink" Target="https://pl.wikipedia.org/wiki/Garigliano" TargetMode="External"/><Relationship Id="rId5" Type="http://schemas.openxmlformats.org/officeDocument/2006/relationships/image" Target="../media/image4.jfif"/><Relationship Id="rId15" Type="http://schemas.openxmlformats.org/officeDocument/2006/relationships/hyperlink" Target="https://pl.wikipedia.org/wiki/36_Dywizja_Piechoty_(USA)" TargetMode="External"/><Relationship Id="rId10" Type="http://schemas.openxmlformats.org/officeDocument/2006/relationships/hyperlink" Target="https://pl.wikipedia.org/wiki/Monti_Aurunci" TargetMode="External"/><Relationship Id="rId4" Type="http://schemas.openxmlformats.org/officeDocument/2006/relationships/image" Target="../media/image3.jfif"/><Relationship Id="rId9" Type="http://schemas.openxmlformats.org/officeDocument/2006/relationships/hyperlink" Target="https://pl.wikipedia.org/wiki/W%C5%82adys%C5%82aw_Smrokowski" TargetMode="External"/><Relationship Id="rId14" Type="http://schemas.openxmlformats.org/officeDocument/2006/relationships/hyperlink" Target="https://pl.wikipedia.org/wiki/5_Armia_(USA)"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pl.wikipedia.org/wiki/W%C5%82adys%C5%82aw_Smrokowski" TargetMode="External"/><Relationship Id="rId13" Type="http://schemas.openxmlformats.org/officeDocument/2006/relationships/hyperlink" Target="https://pl.wikipedia.org/wiki/5_Armia_(USA)" TargetMode="External"/><Relationship Id="rId18" Type="http://schemas.openxmlformats.org/officeDocument/2006/relationships/image" Target="../media/image10.png"/><Relationship Id="rId3" Type="http://schemas.openxmlformats.org/officeDocument/2006/relationships/image" Target="../media/image3.jfif"/><Relationship Id="rId7" Type="http://schemas.openxmlformats.org/officeDocument/2006/relationships/hyperlink" Target="https://pl.wikipedia.org/wiki/1_Samodzielna_Kompania_Commando" TargetMode="External"/><Relationship Id="rId12" Type="http://schemas.openxmlformats.org/officeDocument/2006/relationships/hyperlink" Target="https://pl.wikipedia.org/wiki/Geoffrey_Keyes" TargetMode="External"/><Relationship Id="rId17" Type="http://schemas.openxmlformats.org/officeDocument/2006/relationships/image" Target="../media/image9.jfif"/><Relationship Id="rId2" Type="http://schemas.openxmlformats.org/officeDocument/2006/relationships/image" Target="../media/image2.jfif"/><Relationship Id="rId16" Type="http://schemas.openxmlformats.org/officeDocument/2006/relationships/image" Target="../media/image8.jfif"/><Relationship Id="rId1" Type="http://schemas.openxmlformats.org/officeDocument/2006/relationships/slideLayout" Target="../slideLayouts/slideLayout1.xml"/><Relationship Id="rId6" Type="http://schemas.openxmlformats.org/officeDocument/2006/relationships/image" Target="../media/image6.jfif"/><Relationship Id="rId11" Type="http://schemas.openxmlformats.org/officeDocument/2006/relationships/hyperlink" Target="https://pl.wikipedia.org/w/index.php?title=Suio&amp;action=edit&amp;redlink=1" TargetMode="External"/><Relationship Id="rId5" Type="http://schemas.openxmlformats.org/officeDocument/2006/relationships/image" Target="../media/image5.jfif"/><Relationship Id="rId15" Type="http://schemas.openxmlformats.org/officeDocument/2006/relationships/image" Target="../media/image7.jfif"/><Relationship Id="rId10" Type="http://schemas.openxmlformats.org/officeDocument/2006/relationships/hyperlink" Target="https://pl.wikipedia.org/wiki/Garigliano" TargetMode="External"/><Relationship Id="rId4" Type="http://schemas.openxmlformats.org/officeDocument/2006/relationships/image" Target="../media/image4.jfif"/><Relationship Id="rId9" Type="http://schemas.openxmlformats.org/officeDocument/2006/relationships/hyperlink" Target="https://pl.wikipedia.org/wiki/Monti_Aurunci" TargetMode="External"/><Relationship Id="rId14" Type="http://schemas.openxmlformats.org/officeDocument/2006/relationships/hyperlink" Target="https://pl.wikipedia.org/wiki/36_Dywizja_Piechoty_(USA)" TargetMode="External"/></Relationships>
</file>

<file path=ppt/slides/_rels/slide4.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8.jfif"/><Relationship Id="rId7" Type="http://schemas.openxmlformats.org/officeDocument/2006/relationships/image" Target="../media/image12.jfif"/><Relationship Id="rId2" Type="http://schemas.openxmlformats.org/officeDocument/2006/relationships/image" Target="../media/image7.jfif"/><Relationship Id="rId1" Type="http://schemas.openxmlformats.org/officeDocument/2006/relationships/slideLayout" Target="../slideLayouts/slideLayout1.xml"/><Relationship Id="rId6" Type="http://schemas.openxmlformats.org/officeDocument/2006/relationships/image" Target="../media/image11.jfif"/><Relationship Id="rId5" Type="http://schemas.openxmlformats.org/officeDocument/2006/relationships/image" Target="../media/image10.png"/><Relationship Id="rId4" Type="http://schemas.openxmlformats.org/officeDocument/2006/relationships/image" Target="../media/image9.jfif"/></Relationships>
</file>

<file path=ppt/slides/_rels/slide5.xml.rels><?xml version="1.0" encoding="UTF-8" standalone="yes"?>
<Relationships xmlns="http://schemas.openxmlformats.org/package/2006/relationships"><Relationship Id="rId8" Type="http://schemas.openxmlformats.org/officeDocument/2006/relationships/image" Target="../media/image13.jfif"/><Relationship Id="rId3" Type="http://schemas.openxmlformats.org/officeDocument/2006/relationships/image" Target="../media/image8.jfif"/><Relationship Id="rId7" Type="http://schemas.openxmlformats.org/officeDocument/2006/relationships/image" Target="../media/image12.jfif"/><Relationship Id="rId2" Type="http://schemas.openxmlformats.org/officeDocument/2006/relationships/image" Target="../media/image7.jfif"/><Relationship Id="rId1" Type="http://schemas.openxmlformats.org/officeDocument/2006/relationships/slideLayout" Target="../slideLayouts/slideLayout1.xml"/><Relationship Id="rId6" Type="http://schemas.openxmlformats.org/officeDocument/2006/relationships/image" Target="../media/image11.jfif"/><Relationship Id="rId11" Type="http://schemas.openxmlformats.org/officeDocument/2006/relationships/image" Target="../media/image16.jfif"/><Relationship Id="rId5" Type="http://schemas.openxmlformats.org/officeDocument/2006/relationships/image" Target="../media/image10.png"/><Relationship Id="rId10" Type="http://schemas.openxmlformats.org/officeDocument/2006/relationships/image" Target="../media/image15.jfif"/><Relationship Id="rId4" Type="http://schemas.openxmlformats.org/officeDocument/2006/relationships/image" Target="../media/image9.jfif"/><Relationship Id="rId9" Type="http://schemas.openxmlformats.org/officeDocument/2006/relationships/image" Target="../media/image14.jfif"/></Relationships>
</file>

<file path=ppt/slides/_rels/slide6.xml.rels><?xml version="1.0" encoding="UTF-8" standalone="yes"?>
<Relationships xmlns="http://schemas.openxmlformats.org/package/2006/relationships"><Relationship Id="rId8" Type="http://schemas.openxmlformats.org/officeDocument/2006/relationships/image" Target="../media/image17.jfif"/><Relationship Id="rId3" Type="http://schemas.openxmlformats.org/officeDocument/2006/relationships/image" Target="../media/image12.jfif"/><Relationship Id="rId7" Type="http://schemas.openxmlformats.org/officeDocument/2006/relationships/image" Target="../media/image16.jfif"/><Relationship Id="rId2" Type="http://schemas.openxmlformats.org/officeDocument/2006/relationships/image" Target="../media/image11.jfif"/><Relationship Id="rId1" Type="http://schemas.openxmlformats.org/officeDocument/2006/relationships/slideLayout" Target="../slideLayouts/slideLayout1.xml"/><Relationship Id="rId6" Type="http://schemas.openxmlformats.org/officeDocument/2006/relationships/image" Target="../media/image15.jfif"/><Relationship Id="rId5" Type="http://schemas.openxmlformats.org/officeDocument/2006/relationships/image" Target="../media/image14.jfif"/><Relationship Id="rId10" Type="http://schemas.openxmlformats.org/officeDocument/2006/relationships/image" Target="../media/image19.jfif"/><Relationship Id="rId4" Type="http://schemas.openxmlformats.org/officeDocument/2006/relationships/image" Target="../media/image13.jfif"/><Relationship Id="rId9" Type="http://schemas.openxmlformats.org/officeDocument/2006/relationships/image" Target="../media/image18.jfif"/></Relationships>
</file>

<file path=ppt/slides/_rels/slide7.xml.rels><?xml version="1.0" encoding="UTF-8" standalone="yes"?>
<Relationships xmlns="http://schemas.openxmlformats.org/package/2006/relationships"><Relationship Id="rId3" Type="http://schemas.openxmlformats.org/officeDocument/2006/relationships/image" Target="../media/image15.jfif"/><Relationship Id="rId7" Type="http://schemas.openxmlformats.org/officeDocument/2006/relationships/image" Target="../media/image19.jfif"/><Relationship Id="rId2" Type="http://schemas.openxmlformats.org/officeDocument/2006/relationships/image" Target="../media/image14.jfif"/><Relationship Id="rId1" Type="http://schemas.openxmlformats.org/officeDocument/2006/relationships/slideLayout" Target="../slideLayouts/slideLayout1.xml"/><Relationship Id="rId6" Type="http://schemas.openxmlformats.org/officeDocument/2006/relationships/image" Target="../media/image18.jfif"/><Relationship Id="rId5" Type="http://schemas.openxmlformats.org/officeDocument/2006/relationships/image" Target="../media/image17.jfif"/><Relationship Id="rId4" Type="http://schemas.openxmlformats.org/officeDocument/2006/relationships/image" Target="../media/image16.jfif"/></Relationships>
</file>

<file path=ppt/slides/_rels/slide8.xml.rels><?xml version="1.0" encoding="UTF-8" standalone="yes"?>
<Relationships xmlns="http://schemas.openxmlformats.org/package/2006/relationships"><Relationship Id="rId3" Type="http://schemas.openxmlformats.org/officeDocument/2006/relationships/image" Target="../media/image18.jfif"/><Relationship Id="rId2" Type="http://schemas.openxmlformats.org/officeDocument/2006/relationships/image" Target="../media/image17.jfif"/><Relationship Id="rId1" Type="http://schemas.openxmlformats.org/officeDocument/2006/relationships/slideLayout" Target="../slideLayouts/slideLayout1.xml"/><Relationship Id="rId4" Type="http://schemas.openxmlformats.org/officeDocument/2006/relationships/image" Target="../media/image19.jf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642532"/>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65694" y="173913"/>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401512" y="-18107795"/>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6353610" y="173912"/>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8343373" y="-4312862"/>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FF72B4EC-5713-4D80-B16E-92CA7F5BA505}"/>
              </a:ext>
            </a:extLst>
          </p:cNvPr>
          <p:cNvSpPr/>
          <p:nvPr/>
        </p:nvSpPr>
        <p:spPr>
          <a:xfrm>
            <a:off x="0" y="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C660527-13B7-4CA7-9D2C-8E738995C0B6}"/>
              </a:ext>
            </a:extLst>
          </p:cNvPr>
          <p:cNvSpPr txBox="1"/>
          <p:nvPr/>
        </p:nvSpPr>
        <p:spPr>
          <a:xfrm>
            <a:off x="243281" y="1444233"/>
            <a:ext cx="11409027" cy="1077218"/>
          </a:xfrm>
          <a:prstGeom prst="rect">
            <a:avLst/>
          </a:prstGeom>
          <a:noFill/>
        </p:spPr>
        <p:txBody>
          <a:bodyPr wrap="square" rtlCol="0">
            <a:spAutoFit/>
          </a:bodyPr>
          <a:lstStyle/>
          <a:p>
            <a:pPr algn="ctr"/>
            <a:r>
              <a:rPr lang="pl-PL" sz="3200" dirty="0"/>
              <a:t>Dzisiaj się przeniesiemy w czasie aby zobaczy historie wzgórza Monte Cassino</a:t>
            </a:r>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pic>
        <p:nvPicPr>
          <p:cNvPr id="22" name="Obraz 21">
            <a:extLst>
              <a:ext uri="{FF2B5EF4-FFF2-40B4-BE49-F238E27FC236}">
                <a16:creationId xmlns:a16="http://schemas.microsoft.com/office/drawing/2014/main" id="{89966A4F-3434-4C7A-8484-F3BC4560C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40765" y="4353886"/>
            <a:ext cx="3895199" cy="2504114"/>
          </a:xfrm>
          <a:prstGeom prst="roundRect">
            <a:avLst>
              <a:gd name="adj" fmla="val 2325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Obraz 2">
            <a:extLst>
              <a:ext uri="{FF2B5EF4-FFF2-40B4-BE49-F238E27FC236}">
                <a16:creationId xmlns:a16="http://schemas.microsoft.com/office/drawing/2014/main" id="{B95CD910-0D5A-4446-82D4-81F3BE7AB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09461" y="4921963"/>
            <a:ext cx="3009900" cy="1714500"/>
          </a:xfrm>
          <a:prstGeom prst="rect">
            <a:avLst/>
          </a:prstGeom>
        </p:spPr>
      </p:pic>
      <p:pic>
        <p:nvPicPr>
          <p:cNvPr id="5" name="Obraz 4">
            <a:extLst>
              <a:ext uri="{FF2B5EF4-FFF2-40B4-BE49-F238E27FC236}">
                <a16:creationId xmlns:a16="http://schemas.microsoft.com/office/drawing/2014/main" id="{121F967C-18E1-49BB-83AD-49077A862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78974" y="4921963"/>
            <a:ext cx="2790825" cy="1762125"/>
          </a:xfrm>
          <a:prstGeom prst="rect">
            <a:avLst/>
          </a:prstGeom>
        </p:spPr>
      </p:pic>
      <p:sp>
        <p:nvSpPr>
          <p:cNvPr id="6" name="pole tekstowe 5">
            <a:extLst>
              <a:ext uri="{FF2B5EF4-FFF2-40B4-BE49-F238E27FC236}">
                <a16:creationId xmlns:a16="http://schemas.microsoft.com/office/drawing/2014/main" id="{EE8AB5E0-2D95-469F-BD0A-10B38BBA7297}"/>
              </a:ext>
            </a:extLst>
          </p:cNvPr>
          <p:cNvSpPr txBox="1"/>
          <p:nvPr/>
        </p:nvSpPr>
        <p:spPr>
          <a:xfrm>
            <a:off x="12191998" y="0"/>
            <a:ext cx="12191998" cy="2462213"/>
          </a:xfrm>
          <a:prstGeom prst="rect">
            <a:avLst/>
          </a:prstGeom>
          <a:noFill/>
        </p:spPr>
        <p:txBody>
          <a:bodyPr wrap="square" rtlCol="0">
            <a:spAutoFit/>
          </a:bodyPr>
          <a:lstStyle/>
          <a:p>
            <a:pPr lvl="0"/>
            <a:r>
              <a:rPr lang="pl-PL" altLang="pl-PL" sz="1400" dirty="0"/>
              <a:t>17 stycznia komandosi z </a:t>
            </a:r>
            <a:r>
              <a:rPr lang="pl-PL" altLang="pl-PL" sz="1400" dirty="0">
                <a:hlinkClick r:id="rId5" tooltip="1 Samodzielna Kompania Commando">
                  <a:extLst>
                    <a:ext uri="{A12FA001-AC4F-418D-AE19-62706E023703}">
                      <ahyp:hlinkClr xmlns:ahyp="http://schemas.microsoft.com/office/drawing/2018/hyperlinkcolor" val="tx"/>
                    </a:ext>
                  </a:extLst>
                </a:hlinkClick>
              </a:rPr>
              <a:t>1 Samodzielnej Kompanii Komandosów</a:t>
            </a:r>
            <a:r>
              <a:rPr lang="pl-PL" altLang="pl-PL" sz="1400" dirty="0"/>
              <a:t> mjr. </a:t>
            </a:r>
            <a:r>
              <a:rPr lang="pl-PL" altLang="pl-PL" sz="1400" dirty="0">
                <a:hlinkClick r:id="rId6" tooltip="Władysław Smrokowski">
                  <a:extLst>
                    <a:ext uri="{A12FA001-AC4F-418D-AE19-62706E023703}">
                      <ahyp:hlinkClr xmlns:ahyp="http://schemas.microsoft.com/office/drawing/2018/hyperlinkcolor" val="tx"/>
                    </a:ext>
                  </a:extLst>
                </a:hlinkClick>
              </a:rPr>
              <a:t>Władysława Smrokowskiego</a:t>
            </a:r>
            <a:r>
              <a:rPr lang="pl-PL" altLang="pl-PL" sz="1400" dirty="0"/>
              <a:t>, współpracując z brytyjską 56 Dywizją Piechoty, opanowali jedno ze wzgórz pasma </a:t>
            </a:r>
            <a:r>
              <a:rPr lang="pl-PL" altLang="pl-PL" sz="1400" dirty="0">
                <a:hlinkClick r:id="rId7" tooltip="Monti Aurunci">
                  <a:extLst>
                    <a:ext uri="{A12FA001-AC4F-418D-AE19-62706E023703}">
                      <ahyp:hlinkClr xmlns:ahyp="http://schemas.microsoft.com/office/drawing/2018/hyperlinkcolor" val="tx"/>
                    </a:ext>
                  </a:extLst>
                </a:hlinkClick>
              </a:rPr>
              <a:t>Monti </a:t>
            </a:r>
            <a:r>
              <a:rPr lang="pl-PL" altLang="pl-PL" sz="1400" dirty="0" err="1">
                <a:hlinkClick r:id="rId7" tooltip="Monti Aurunci">
                  <a:extLst>
                    <a:ext uri="{A12FA001-AC4F-418D-AE19-62706E023703}">
                      <ahyp:hlinkClr xmlns:ahyp="http://schemas.microsoft.com/office/drawing/2018/hyperlinkcolor" val="tx"/>
                    </a:ext>
                  </a:extLst>
                </a:hlinkClick>
              </a:rPr>
              <a:t>Aurunci</a:t>
            </a:r>
            <a:r>
              <a:rPr lang="pl-PL" altLang="pl-PL" sz="1400" dirty="0"/>
              <a:t> wznoszącego się nad doliną rzeki </a:t>
            </a:r>
            <a:r>
              <a:rPr lang="pl-PL" altLang="pl-PL" sz="1400" dirty="0" err="1">
                <a:hlinkClick r:id="rId8" tooltip="Garigliano">
                  <a:extLst>
                    <a:ext uri="{A12FA001-AC4F-418D-AE19-62706E023703}">
                      <ahyp:hlinkClr xmlns:ahyp="http://schemas.microsoft.com/office/drawing/2018/hyperlinkcolor" val="tx"/>
                    </a:ext>
                  </a:extLst>
                </a:hlinkClick>
              </a:rPr>
              <a:t>Garigliano</a:t>
            </a:r>
            <a:r>
              <a:rPr lang="pl-PL" altLang="pl-PL" sz="1400" dirty="0"/>
              <a:t>. Sąsiednie wzgórze zajęte zostało w tym samym czasie przez 40 </a:t>
            </a:r>
            <a:r>
              <a:rPr lang="pl-PL" altLang="pl-PL" sz="1400" dirty="0" err="1"/>
              <a:t>Royal</a:t>
            </a:r>
            <a:r>
              <a:rPr lang="pl-PL" altLang="pl-PL" sz="1400" dirty="0"/>
              <a:t> </a:t>
            </a:r>
            <a:r>
              <a:rPr lang="pl-PL" altLang="pl-PL" sz="1400" dirty="0" err="1"/>
              <a:t>Marines</a:t>
            </a:r>
            <a:r>
              <a:rPr lang="pl-PL" altLang="pl-PL" sz="1400" dirty="0"/>
              <a:t> </a:t>
            </a:r>
            <a:r>
              <a:rPr lang="pl-PL" altLang="pl-PL" sz="1400" dirty="0" err="1"/>
              <a:t>marginCommando</a:t>
            </a:r>
            <a:r>
              <a:rPr lang="pl-PL" altLang="pl-PL" sz="1400" dirty="0"/>
              <a:t>. Tym samym komandosi dokonali dywersji na dalekich tyłach wroga na północny wschód od </a:t>
            </a:r>
            <a:r>
              <a:rPr lang="pl-PL" altLang="pl-PL" sz="1400" dirty="0" err="1">
                <a:hlinkClick r:id="rId9" tooltip="Suio (strona nie istnieje)">
                  <a:extLst>
                    <a:ext uri="{A12FA001-AC4F-418D-AE19-62706E023703}">
                      <ahyp:hlinkClr xmlns:ahyp="http://schemas.microsoft.com/office/drawing/2018/hyperlinkcolor" val="tx"/>
                    </a:ext>
                  </a:extLst>
                </a:hlinkClick>
              </a:rPr>
              <a:t>Suio</a:t>
            </a:r>
            <a:r>
              <a:rPr lang="pl-PL" altLang="pl-PL" sz="1400" dirty="0"/>
              <a:t>. Były to jednak działania o </a:t>
            </a:r>
            <a:r>
              <a:rPr lang="pl-PL" altLang="pl-PL" sz="1400" dirty="0" err="1"/>
              <a:t>alnym</a:t>
            </a:r>
            <a:r>
              <a:rPr lang="pl-PL" altLang="pl-PL" sz="1400" dirty="0"/>
              <a:t> znaczeniu, po których komandosów wycofano na tyły, a 1 Samodzielna Kompania została rozwiązana i włączona w skład 2 Korpusu Polskiego.</a:t>
            </a:r>
          </a:p>
          <a:p>
            <a:pPr lvl="0" algn="ctr" eaLnBrk="0" fontAlgn="base" hangingPunct="0">
              <a:spcBef>
                <a:spcPct val="0"/>
              </a:spcBef>
              <a:spcAft>
                <a:spcPct val="0"/>
              </a:spcAft>
            </a:pPr>
            <a:r>
              <a:rPr lang="pl-PL" altLang="pl-PL" sz="1400" dirty="0">
                <a:cs typeface="Arial" panose="020B0604020202020204" pitchFamily="34" charset="0"/>
              </a:rPr>
              <a:t>Dla odciążenia zagrożonych zepchnięciem do morza przez XIV Armię niemiecką wojsk sprzymierzonych pod </a:t>
            </a:r>
            <a:r>
              <a:rPr lang="pl-PL" altLang="pl-PL" sz="1400" dirty="0" err="1">
                <a:cs typeface="Arial" panose="020B0604020202020204" pitchFamily="34" charset="0"/>
              </a:rPr>
              <a:t>Anzio</a:t>
            </a:r>
            <a:r>
              <a:rPr lang="pl-PL" altLang="pl-PL" sz="1400" dirty="0">
                <a:cs typeface="Arial" panose="020B0604020202020204" pitchFamily="34" charset="0"/>
              </a:rPr>
              <a:t>, 22 stycznia wieczorem uderzyli frontalnie, na oślep, Amerykanie. II Korpus (dowódca gen-por. </a:t>
            </a:r>
            <a:r>
              <a:rPr lang="pl-PL" altLang="pl-PL" sz="1400" dirty="0">
                <a:cs typeface="Arial" panose="020B0604020202020204" pitchFamily="34" charset="0"/>
                <a:hlinkClick r:id="rId10" tooltip="Geoffrey Keyes">
                  <a:extLst>
                    <a:ext uri="{A12FA001-AC4F-418D-AE19-62706E023703}">
                      <ahyp:hlinkClr xmlns:ahyp="http://schemas.microsoft.com/office/drawing/2018/hyperlinkcolor" val="tx"/>
                    </a:ext>
                  </a:extLst>
                </a:hlinkClick>
              </a:rPr>
              <a:t>Geoffrey </a:t>
            </a:r>
            <a:r>
              <a:rPr lang="pl-PL" altLang="pl-PL" sz="1400" dirty="0" err="1">
                <a:cs typeface="Arial" panose="020B0604020202020204" pitchFamily="34" charset="0"/>
                <a:hlinkClick r:id="rId10" tooltip="Geoffrey Keyes">
                  <a:extLst>
                    <a:ext uri="{A12FA001-AC4F-418D-AE19-62706E023703}">
                      <ahyp:hlinkClr xmlns:ahyp="http://schemas.microsoft.com/office/drawing/2018/hyperlinkcolor" val="tx"/>
                    </a:ext>
                  </a:extLst>
                </a:hlinkClick>
              </a:rPr>
              <a:t>Keyes</a:t>
            </a:r>
            <a:r>
              <a:rPr lang="pl-PL" altLang="pl-PL" sz="1400" dirty="0">
                <a:cs typeface="Arial" panose="020B0604020202020204" pitchFamily="34" charset="0"/>
              </a:rPr>
              <a:t>) </a:t>
            </a:r>
            <a:r>
              <a:rPr lang="pl-PL" altLang="pl-PL" sz="1400" dirty="0">
                <a:cs typeface="Arial" panose="020B0604020202020204" pitchFamily="34" charset="0"/>
                <a:hlinkClick r:id="rId11" tooltip="5 Armia (USA)">
                  <a:extLst>
                    <a:ext uri="{A12FA001-AC4F-418D-AE19-62706E023703}">
                      <ahyp:hlinkClr xmlns:ahyp="http://schemas.microsoft.com/office/drawing/2018/hyperlinkcolor" val="tx"/>
                    </a:ext>
                  </a:extLst>
                </a:hlinkClick>
              </a:rPr>
              <a:t>5 Armii</a:t>
            </a:r>
            <a:r>
              <a:rPr lang="pl-PL" altLang="pl-PL" sz="1400" dirty="0">
                <a:cs typeface="Arial" panose="020B0604020202020204" pitchFamily="34" charset="0"/>
              </a:rPr>
              <a:t> rzucił na Cassino i dolinę rzeki </a:t>
            </a:r>
            <a:r>
              <a:rPr lang="pl-PL" altLang="pl-PL" sz="1400" dirty="0" err="1">
                <a:cs typeface="Arial" panose="020B0604020202020204" pitchFamily="34" charset="0"/>
              </a:rPr>
              <a:t>Liri</a:t>
            </a:r>
            <a:r>
              <a:rPr lang="pl-PL" altLang="pl-PL" sz="1400" dirty="0">
                <a:cs typeface="Arial" panose="020B0604020202020204" pitchFamily="34" charset="0"/>
              </a:rPr>
              <a:t> </a:t>
            </a:r>
            <a:r>
              <a:rPr lang="pl-PL" altLang="pl-PL" sz="1400" dirty="0">
                <a:cs typeface="Arial" panose="020B0604020202020204" pitchFamily="34" charset="0"/>
                <a:hlinkClick r:id="rId12" tooltip="36 Dywizja Piechoty (USA)">
                  <a:extLst>
                    <a:ext uri="{A12FA001-AC4F-418D-AE19-62706E023703}">
                      <ahyp:hlinkClr xmlns:ahyp="http://schemas.microsoft.com/office/drawing/2018/hyperlinkcolor" val="tx"/>
                    </a:ext>
                  </a:extLst>
                </a:hlinkClick>
              </a:rPr>
              <a:t>36 Teksańską Dywizję Piechoty</a:t>
            </a:r>
            <a:r>
              <a:rPr lang="pl-PL" altLang="pl-PL" sz="1400" dirty="0">
                <a:cs typeface="Arial" panose="020B0604020202020204" pitchFamily="34" charset="0"/>
              </a:rPr>
              <a:t>.</a:t>
            </a:r>
            <a:endParaRPr lang="pl-PL" altLang="pl-PL" sz="1400" dirty="0"/>
          </a:p>
          <a:p>
            <a:pPr lvl="0" eaLnBrk="0" fontAlgn="base" hangingPunct="0">
              <a:spcBef>
                <a:spcPct val="0"/>
              </a:spcBef>
              <a:spcAft>
                <a:spcPct val="0"/>
              </a:spcAft>
            </a:pPr>
            <a:r>
              <a:rPr lang="pl-PL" altLang="pl-PL" sz="1400" dirty="0"/>
              <a:t>   Piechota amerykańska w walkach o Góry </a:t>
            </a:r>
            <a:r>
              <a:rPr lang="pl-PL" altLang="pl-PL" sz="1400" dirty="0" err="1"/>
              <a:t>Auruncyjskie</a:t>
            </a:r>
            <a:r>
              <a:rPr lang="pl-PL" altLang="pl-PL" sz="1400" dirty="0"/>
              <a:t> (wieś Santa Maria </a:t>
            </a:r>
            <a:r>
              <a:rPr lang="pl-PL" altLang="pl-PL" sz="1400" dirty="0" err="1"/>
              <a:t>Infante</a:t>
            </a:r>
            <a:r>
              <a:rPr lang="pl-PL" altLang="pl-PL" sz="1400" dirty="0"/>
              <a:t>)</a:t>
            </a:r>
          </a:p>
          <a:p>
            <a:pPr lvl="0" eaLnBrk="0" fontAlgn="base" hangingPunct="0">
              <a:spcBef>
                <a:spcPct val="0"/>
              </a:spcBef>
              <a:spcAft>
                <a:spcPct val="0"/>
              </a:spcAft>
            </a:pPr>
            <a:r>
              <a:rPr lang="pl-PL" altLang="pl-PL" sz="1400" dirty="0">
                <a:cs typeface="Arial" panose="020B0604020202020204" pitchFamily="34" charset="0"/>
              </a:rPr>
              <a:t>W sztabach zakładano, że jeśli uda się włamać na głębokość 4 kilometrów w głąb linii niemieckiej obrony w okolicach „San Angelo”, powinno to otworzyć szeroki dostęp do doliny </a:t>
            </a:r>
            <a:r>
              <a:rPr lang="pl-PL" altLang="pl-PL" sz="1400" dirty="0" err="1">
                <a:cs typeface="Arial" panose="020B0604020202020204" pitchFamily="34" charset="0"/>
              </a:rPr>
              <a:t>Liri</a:t>
            </a:r>
            <a:r>
              <a:rPr lang="pl-PL" altLang="pl-PL" sz="1400" dirty="0">
                <a:cs typeface="Arial" panose="020B0604020202020204" pitchFamily="34" charset="0"/>
              </a:rPr>
              <a:t>, a tym samym udrożnić drogę na Rzym. Tymczasem forsowanie wąskiej (od 8 do 19 metrów), lecz rwącej rzeki </a:t>
            </a:r>
            <a:r>
              <a:rPr lang="pl-PL" altLang="pl-PL" sz="1400" dirty="0" err="1">
                <a:cs typeface="Arial" panose="020B0604020202020204" pitchFamily="34" charset="0"/>
              </a:rPr>
              <a:t>Rapido</a:t>
            </a:r>
            <a:r>
              <a:rPr lang="pl-PL" altLang="pl-PL" sz="1400" dirty="0">
                <a:cs typeface="Arial" panose="020B0604020202020204" pitchFamily="34" charset="0"/>
              </a:rPr>
              <a:t>, której prawy brzeg był wysokim na 4-12 metrów urwiskiem, nie powiodło się.</a:t>
            </a:r>
            <a:endParaRPr lang="pl-PL" altLang="pl-PL" sz="1400" dirty="0"/>
          </a:p>
          <a:p>
            <a:pPr lvl="0" eaLnBrk="0" fontAlgn="base" hangingPunct="0">
              <a:spcBef>
                <a:spcPct val="0"/>
              </a:spcBef>
              <a:spcAft>
                <a:spcPct val="0"/>
              </a:spcAft>
            </a:pPr>
            <a:endParaRPr lang="pl-PL" altLang="pl-PL" sz="1400" dirty="0"/>
          </a:p>
        </p:txBody>
      </p:sp>
    </p:spTree>
    <p:extLst>
      <p:ext uri="{BB962C8B-B14F-4D97-AF65-F5344CB8AC3E}">
        <p14:creationId xmlns:p14="http://schemas.microsoft.com/office/powerpoint/2010/main" val="7433780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642532"/>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65694" y="2559201"/>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5757701"/>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6330582" y="-4312863"/>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8343373" y="-4312862"/>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0" name="Prostokąt 9">
            <a:extLst>
              <a:ext uri="{FF2B5EF4-FFF2-40B4-BE49-F238E27FC236}">
                <a16:creationId xmlns:a16="http://schemas.microsoft.com/office/drawing/2014/main" id="{FF72B4EC-5713-4D80-B16E-92CA7F5BA505}"/>
              </a:ext>
            </a:extLst>
          </p:cNvPr>
          <p:cNvSpPr/>
          <p:nvPr/>
        </p:nvSpPr>
        <p:spPr>
          <a:xfrm>
            <a:off x="0" y="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pole tekstowe 18">
            <a:extLst>
              <a:ext uri="{FF2B5EF4-FFF2-40B4-BE49-F238E27FC236}">
                <a16:creationId xmlns:a16="http://schemas.microsoft.com/office/drawing/2014/main" id="{3C660527-13B7-4CA7-9D2C-8E738995C0B6}"/>
              </a:ext>
            </a:extLst>
          </p:cNvPr>
          <p:cNvSpPr txBox="1"/>
          <p:nvPr/>
        </p:nvSpPr>
        <p:spPr>
          <a:xfrm>
            <a:off x="-11632904" y="1444233"/>
            <a:ext cx="11409027" cy="1077218"/>
          </a:xfrm>
          <a:prstGeom prst="rect">
            <a:avLst/>
          </a:prstGeom>
          <a:noFill/>
        </p:spPr>
        <p:txBody>
          <a:bodyPr wrap="square" rtlCol="0">
            <a:spAutoFit/>
          </a:bodyPr>
          <a:lstStyle/>
          <a:p>
            <a:pPr algn="ctr"/>
            <a:r>
              <a:rPr lang="pl-PL" sz="3200" dirty="0"/>
              <a:t>Dzisiaj się przeniesiemy w czasie aby zobaczy historie wzgórza Monte Cassino</a:t>
            </a:r>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pic>
        <p:nvPicPr>
          <p:cNvPr id="22" name="Obraz 21">
            <a:extLst>
              <a:ext uri="{FF2B5EF4-FFF2-40B4-BE49-F238E27FC236}">
                <a16:creationId xmlns:a16="http://schemas.microsoft.com/office/drawing/2014/main" id="{89966A4F-3434-4C7A-8484-F3BC4560C1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88434" y="4353886"/>
            <a:ext cx="3895199" cy="2504114"/>
          </a:xfrm>
          <a:prstGeom prst="roundRect">
            <a:avLst>
              <a:gd name="adj" fmla="val 23251"/>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Obraz 2">
            <a:extLst>
              <a:ext uri="{FF2B5EF4-FFF2-40B4-BE49-F238E27FC236}">
                <a16:creationId xmlns:a16="http://schemas.microsoft.com/office/drawing/2014/main" id="{B95CD910-0D5A-4446-82D4-81F3BE7AB9B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7391" y="4921963"/>
            <a:ext cx="3009900" cy="1714500"/>
          </a:xfrm>
          <a:prstGeom prst="rect">
            <a:avLst/>
          </a:prstGeom>
        </p:spPr>
      </p:pic>
      <p:pic>
        <p:nvPicPr>
          <p:cNvPr id="5" name="Obraz 4">
            <a:extLst>
              <a:ext uri="{FF2B5EF4-FFF2-40B4-BE49-F238E27FC236}">
                <a16:creationId xmlns:a16="http://schemas.microsoft.com/office/drawing/2014/main" id="{121F967C-18E1-49BB-83AD-49077A8622C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43784" y="4921963"/>
            <a:ext cx="2790825" cy="1762125"/>
          </a:xfrm>
          <a:prstGeom prst="rect">
            <a:avLst/>
          </a:prstGeom>
        </p:spPr>
      </p:pic>
      <p:pic>
        <p:nvPicPr>
          <p:cNvPr id="4" name="Obraz 3">
            <a:extLst>
              <a:ext uri="{FF2B5EF4-FFF2-40B4-BE49-F238E27FC236}">
                <a16:creationId xmlns:a16="http://schemas.microsoft.com/office/drawing/2014/main" id="{1CDC7DBF-5133-44EA-AA15-1B1C9D7E81E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260126" y="4898150"/>
            <a:ext cx="2079144" cy="1762124"/>
          </a:xfrm>
          <a:prstGeom prst="rect">
            <a:avLst/>
          </a:prstGeom>
          <a:ln>
            <a:noFill/>
          </a:ln>
          <a:effectLst>
            <a:softEdge rad="112500"/>
          </a:effectLst>
        </p:spPr>
      </p:pic>
      <p:pic>
        <p:nvPicPr>
          <p:cNvPr id="7" name="Obraz 6">
            <a:extLst>
              <a:ext uri="{FF2B5EF4-FFF2-40B4-BE49-F238E27FC236}">
                <a16:creationId xmlns:a16="http://schemas.microsoft.com/office/drawing/2014/main" id="{317476D3-6C26-4C20-8B82-98CDA12F25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3465461" y="4898150"/>
            <a:ext cx="2484310" cy="1762124"/>
          </a:xfrm>
          <a:prstGeom prst="rect">
            <a:avLst/>
          </a:prstGeom>
          <a:ln>
            <a:noFill/>
          </a:ln>
          <a:effectLst>
            <a:softEdge rad="112500"/>
          </a:effectLst>
        </p:spPr>
      </p:pic>
      <p:pic>
        <p:nvPicPr>
          <p:cNvPr id="9" name="Obraz 8">
            <a:extLst>
              <a:ext uri="{FF2B5EF4-FFF2-40B4-BE49-F238E27FC236}">
                <a16:creationId xmlns:a16="http://schemas.microsoft.com/office/drawing/2014/main" id="{8F8933EF-D0A8-4F6F-BD26-FE2B8850AE2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8649626" y="4919925"/>
            <a:ext cx="3030133" cy="1762124"/>
          </a:xfrm>
          <a:prstGeom prst="rect">
            <a:avLst/>
          </a:prstGeom>
          <a:ln>
            <a:noFill/>
          </a:ln>
          <a:effectLst>
            <a:softEdge rad="112500"/>
          </a:effectLst>
        </p:spPr>
      </p:pic>
      <p:sp>
        <p:nvSpPr>
          <p:cNvPr id="18" name="pole tekstowe 17">
            <a:extLst>
              <a:ext uri="{FF2B5EF4-FFF2-40B4-BE49-F238E27FC236}">
                <a16:creationId xmlns:a16="http://schemas.microsoft.com/office/drawing/2014/main" id="{6BE37510-596F-4D98-9E86-2D3A99783CCA}"/>
              </a:ext>
            </a:extLst>
          </p:cNvPr>
          <p:cNvSpPr txBox="1"/>
          <p:nvPr/>
        </p:nvSpPr>
        <p:spPr>
          <a:xfrm>
            <a:off x="12525859" y="3475166"/>
            <a:ext cx="8089247" cy="830997"/>
          </a:xfrm>
          <a:prstGeom prst="rect">
            <a:avLst/>
          </a:prstGeom>
          <a:noFill/>
        </p:spPr>
        <p:txBody>
          <a:bodyPr wrap="square" rtlCol="0">
            <a:spAutoFit/>
          </a:bodyPr>
          <a:lstStyle/>
          <a:p>
            <a:r>
              <a:rPr lang="pl-PL" sz="2400" dirty="0"/>
              <a:t>Jednych z naszych żołnierzy to Miś Wojtek. On był bardzo pomocnym i przyjacielskim pomocnikiem swych kompanów.</a:t>
            </a:r>
          </a:p>
        </p:txBody>
      </p:sp>
      <p:sp>
        <p:nvSpPr>
          <p:cNvPr id="23" name="pole tekstowe 22">
            <a:extLst>
              <a:ext uri="{FF2B5EF4-FFF2-40B4-BE49-F238E27FC236}">
                <a16:creationId xmlns:a16="http://schemas.microsoft.com/office/drawing/2014/main" id="{3AF460C4-CD64-4B63-AA4C-2B6005BAABEE}"/>
              </a:ext>
            </a:extLst>
          </p:cNvPr>
          <p:cNvSpPr txBox="1"/>
          <p:nvPr/>
        </p:nvSpPr>
        <p:spPr>
          <a:xfrm>
            <a:off x="0" y="0"/>
            <a:ext cx="12192000" cy="2462213"/>
          </a:xfrm>
          <a:prstGeom prst="rect">
            <a:avLst/>
          </a:prstGeom>
          <a:noFill/>
        </p:spPr>
        <p:txBody>
          <a:bodyPr wrap="square" rtlCol="0">
            <a:spAutoFit/>
          </a:bodyPr>
          <a:lstStyle/>
          <a:p>
            <a:pPr lvl="0"/>
            <a:r>
              <a:rPr lang="pl-PL" altLang="pl-PL" sz="1400" dirty="0"/>
              <a:t>17 stycznia komandosi z </a:t>
            </a:r>
            <a:r>
              <a:rPr lang="pl-PL" altLang="pl-PL" sz="1400" dirty="0">
                <a:hlinkClick r:id="rId8" tooltip="1 Samodzielna Kompania Commando">
                  <a:extLst>
                    <a:ext uri="{A12FA001-AC4F-418D-AE19-62706E023703}">
                      <ahyp:hlinkClr xmlns:ahyp="http://schemas.microsoft.com/office/drawing/2018/hyperlinkcolor" val="tx"/>
                    </a:ext>
                  </a:extLst>
                </a:hlinkClick>
              </a:rPr>
              <a:t>1 Samodzielnej Kompanii Komandosów</a:t>
            </a:r>
            <a:r>
              <a:rPr lang="pl-PL" altLang="pl-PL" sz="1400" dirty="0"/>
              <a:t> mjr. </a:t>
            </a:r>
            <a:r>
              <a:rPr lang="pl-PL" altLang="pl-PL" sz="1400" dirty="0">
                <a:hlinkClick r:id="rId9" tooltip="Władysław Smrokowski">
                  <a:extLst>
                    <a:ext uri="{A12FA001-AC4F-418D-AE19-62706E023703}">
                      <ahyp:hlinkClr xmlns:ahyp="http://schemas.microsoft.com/office/drawing/2018/hyperlinkcolor" val="tx"/>
                    </a:ext>
                  </a:extLst>
                </a:hlinkClick>
              </a:rPr>
              <a:t>Władysława Smrokowskiego</a:t>
            </a:r>
            <a:r>
              <a:rPr lang="pl-PL" altLang="pl-PL" sz="1400" dirty="0"/>
              <a:t>, współpracując z brytyjską 56 Dywizją Piechoty, opanowali jedno ze wzgórz pasma </a:t>
            </a:r>
            <a:r>
              <a:rPr lang="pl-PL" altLang="pl-PL" sz="1400" dirty="0">
                <a:hlinkClick r:id="rId10" tooltip="Monti Aurunci">
                  <a:extLst>
                    <a:ext uri="{A12FA001-AC4F-418D-AE19-62706E023703}">
                      <ahyp:hlinkClr xmlns:ahyp="http://schemas.microsoft.com/office/drawing/2018/hyperlinkcolor" val="tx"/>
                    </a:ext>
                  </a:extLst>
                </a:hlinkClick>
              </a:rPr>
              <a:t>Monti </a:t>
            </a:r>
            <a:r>
              <a:rPr lang="pl-PL" altLang="pl-PL" sz="1400" dirty="0" err="1">
                <a:hlinkClick r:id="rId10" tooltip="Monti Aurunci">
                  <a:extLst>
                    <a:ext uri="{A12FA001-AC4F-418D-AE19-62706E023703}">
                      <ahyp:hlinkClr xmlns:ahyp="http://schemas.microsoft.com/office/drawing/2018/hyperlinkcolor" val="tx"/>
                    </a:ext>
                  </a:extLst>
                </a:hlinkClick>
              </a:rPr>
              <a:t>Aurunci</a:t>
            </a:r>
            <a:r>
              <a:rPr lang="pl-PL" altLang="pl-PL" sz="1400" dirty="0"/>
              <a:t> wznoszącego się nad doliną rzeki </a:t>
            </a:r>
            <a:r>
              <a:rPr lang="pl-PL" altLang="pl-PL" sz="1400" dirty="0" err="1">
                <a:hlinkClick r:id="rId11" tooltip="Garigliano">
                  <a:extLst>
                    <a:ext uri="{A12FA001-AC4F-418D-AE19-62706E023703}">
                      <ahyp:hlinkClr xmlns:ahyp="http://schemas.microsoft.com/office/drawing/2018/hyperlinkcolor" val="tx"/>
                    </a:ext>
                  </a:extLst>
                </a:hlinkClick>
              </a:rPr>
              <a:t>Garigliano</a:t>
            </a:r>
            <a:r>
              <a:rPr lang="pl-PL" altLang="pl-PL" sz="1400" dirty="0"/>
              <a:t>. Sąsiednie wzgórze zajęte zostało w tym samym czasie przez 40 </a:t>
            </a:r>
            <a:r>
              <a:rPr lang="pl-PL" altLang="pl-PL" sz="1400" dirty="0" err="1"/>
              <a:t>Royal</a:t>
            </a:r>
            <a:r>
              <a:rPr lang="pl-PL" altLang="pl-PL" sz="1400" dirty="0"/>
              <a:t> </a:t>
            </a:r>
            <a:r>
              <a:rPr lang="pl-PL" altLang="pl-PL" sz="1400" dirty="0" err="1"/>
              <a:t>Marines</a:t>
            </a:r>
            <a:r>
              <a:rPr lang="pl-PL" altLang="pl-PL" sz="1400" dirty="0"/>
              <a:t> </a:t>
            </a:r>
            <a:r>
              <a:rPr lang="pl-PL" altLang="pl-PL" sz="1400" dirty="0" err="1"/>
              <a:t>marginCommando</a:t>
            </a:r>
            <a:r>
              <a:rPr lang="pl-PL" altLang="pl-PL" sz="1400" dirty="0"/>
              <a:t>. Tym samym komandosi dokonali dywersji na dalekich tyłach wroga na północny wschód od </a:t>
            </a:r>
            <a:r>
              <a:rPr lang="pl-PL" altLang="pl-PL" sz="1400" dirty="0" err="1">
                <a:hlinkClick r:id="rId12" tooltip="Suio (strona nie istnieje)">
                  <a:extLst>
                    <a:ext uri="{A12FA001-AC4F-418D-AE19-62706E023703}">
                      <ahyp:hlinkClr xmlns:ahyp="http://schemas.microsoft.com/office/drawing/2018/hyperlinkcolor" val="tx"/>
                    </a:ext>
                  </a:extLst>
                </a:hlinkClick>
              </a:rPr>
              <a:t>Suio</a:t>
            </a:r>
            <a:r>
              <a:rPr lang="pl-PL" altLang="pl-PL" sz="1400" dirty="0"/>
              <a:t>. Były to jednak działania o </a:t>
            </a:r>
            <a:r>
              <a:rPr lang="pl-PL" altLang="pl-PL" sz="1400" dirty="0" err="1"/>
              <a:t>alnym</a:t>
            </a:r>
            <a:r>
              <a:rPr lang="pl-PL" altLang="pl-PL" sz="1400" dirty="0"/>
              <a:t> znaczeniu, po których komandosów wycofano na tyły, a 1 Samodzielna Kompania została rozwiązana i włączona w skład 2 Korpusu Polskiego.</a:t>
            </a:r>
          </a:p>
          <a:p>
            <a:pPr lvl="0" algn="ctr" eaLnBrk="0" fontAlgn="base" hangingPunct="0">
              <a:spcBef>
                <a:spcPct val="0"/>
              </a:spcBef>
              <a:spcAft>
                <a:spcPct val="0"/>
              </a:spcAft>
            </a:pPr>
            <a:r>
              <a:rPr lang="pl-PL" altLang="pl-PL" sz="1400" dirty="0">
                <a:cs typeface="Arial" panose="020B0604020202020204" pitchFamily="34" charset="0"/>
              </a:rPr>
              <a:t>Dla odciążenia zagrożonych zepchnięciem do morza przez XIV Armię niemiecką wojsk sprzymierzonych pod </a:t>
            </a:r>
            <a:r>
              <a:rPr lang="pl-PL" altLang="pl-PL" sz="1400" dirty="0" err="1">
                <a:cs typeface="Arial" panose="020B0604020202020204" pitchFamily="34" charset="0"/>
              </a:rPr>
              <a:t>Anzio</a:t>
            </a:r>
            <a:r>
              <a:rPr lang="pl-PL" altLang="pl-PL" sz="1400" dirty="0">
                <a:cs typeface="Arial" panose="020B0604020202020204" pitchFamily="34" charset="0"/>
              </a:rPr>
              <a:t>, 22 stycznia wieczorem uderzyli frontalnie, na oślep, Amerykanie. II Korpus (dowódca gen-por. </a:t>
            </a:r>
            <a:r>
              <a:rPr lang="pl-PL" altLang="pl-PL" sz="1400" dirty="0">
                <a:cs typeface="Arial" panose="020B0604020202020204" pitchFamily="34" charset="0"/>
                <a:hlinkClick r:id="rId13" tooltip="Geoffrey Keyes">
                  <a:extLst>
                    <a:ext uri="{A12FA001-AC4F-418D-AE19-62706E023703}">
                      <ahyp:hlinkClr xmlns:ahyp="http://schemas.microsoft.com/office/drawing/2018/hyperlinkcolor" val="tx"/>
                    </a:ext>
                  </a:extLst>
                </a:hlinkClick>
              </a:rPr>
              <a:t>Geoffrey </a:t>
            </a:r>
            <a:r>
              <a:rPr lang="pl-PL" altLang="pl-PL" sz="1400" dirty="0" err="1">
                <a:cs typeface="Arial" panose="020B0604020202020204" pitchFamily="34" charset="0"/>
                <a:hlinkClick r:id="rId13" tooltip="Geoffrey Keyes">
                  <a:extLst>
                    <a:ext uri="{A12FA001-AC4F-418D-AE19-62706E023703}">
                      <ahyp:hlinkClr xmlns:ahyp="http://schemas.microsoft.com/office/drawing/2018/hyperlinkcolor" val="tx"/>
                    </a:ext>
                  </a:extLst>
                </a:hlinkClick>
              </a:rPr>
              <a:t>Keyes</a:t>
            </a:r>
            <a:r>
              <a:rPr lang="pl-PL" altLang="pl-PL" sz="1400" dirty="0">
                <a:cs typeface="Arial" panose="020B0604020202020204" pitchFamily="34" charset="0"/>
              </a:rPr>
              <a:t>) </a:t>
            </a:r>
            <a:r>
              <a:rPr lang="pl-PL" altLang="pl-PL" sz="1400" dirty="0">
                <a:cs typeface="Arial" panose="020B0604020202020204" pitchFamily="34" charset="0"/>
                <a:hlinkClick r:id="rId14" tooltip="5 Armia (USA)">
                  <a:extLst>
                    <a:ext uri="{A12FA001-AC4F-418D-AE19-62706E023703}">
                      <ahyp:hlinkClr xmlns:ahyp="http://schemas.microsoft.com/office/drawing/2018/hyperlinkcolor" val="tx"/>
                    </a:ext>
                  </a:extLst>
                </a:hlinkClick>
              </a:rPr>
              <a:t>5 Armii</a:t>
            </a:r>
            <a:r>
              <a:rPr lang="pl-PL" altLang="pl-PL" sz="1400" dirty="0">
                <a:cs typeface="Arial" panose="020B0604020202020204" pitchFamily="34" charset="0"/>
              </a:rPr>
              <a:t> rzucił na Cassino i dolinę rzeki </a:t>
            </a:r>
            <a:r>
              <a:rPr lang="pl-PL" altLang="pl-PL" sz="1400" dirty="0" err="1">
                <a:cs typeface="Arial" panose="020B0604020202020204" pitchFamily="34" charset="0"/>
              </a:rPr>
              <a:t>Liri</a:t>
            </a:r>
            <a:r>
              <a:rPr lang="pl-PL" altLang="pl-PL" sz="1400" dirty="0">
                <a:cs typeface="Arial" panose="020B0604020202020204" pitchFamily="34" charset="0"/>
              </a:rPr>
              <a:t> </a:t>
            </a:r>
            <a:r>
              <a:rPr lang="pl-PL" altLang="pl-PL" sz="1400" dirty="0">
                <a:cs typeface="Arial" panose="020B0604020202020204" pitchFamily="34" charset="0"/>
                <a:hlinkClick r:id="rId15" tooltip="36 Dywizja Piechoty (USA)">
                  <a:extLst>
                    <a:ext uri="{A12FA001-AC4F-418D-AE19-62706E023703}">
                      <ahyp:hlinkClr xmlns:ahyp="http://schemas.microsoft.com/office/drawing/2018/hyperlinkcolor" val="tx"/>
                    </a:ext>
                  </a:extLst>
                </a:hlinkClick>
              </a:rPr>
              <a:t>36 Teksańską Dywizję Piechoty</a:t>
            </a:r>
            <a:r>
              <a:rPr lang="pl-PL" altLang="pl-PL" sz="1400" dirty="0">
                <a:cs typeface="Arial" panose="020B0604020202020204" pitchFamily="34" charset="0"/>
              </a:rPr>
              <a:t>.</a:t>
            </a:r>
            <a:endParaRPr lang="pl-PL" altLang="pl-PL" sz="1400" dirty="0"/>
          </a:p>
          <a:p>
            <a:pPr lvl="0" eaLnBrk="0" fontAlgn="base" hangingPunct="0">
              <a:spcBef>
                <a:spcPct val="0"/>
              </a:spcBef>
              <a:spcAft>
                <a:spcPct val="0"/>
              </a:spcAft>
            </a:pPr>
            <a:r>
              <a:rPr lang="pl-PL" altLang="pl-PL" sz="1400" dirty="0"/>
              <a:t>   Piechota amerykańska w walkach o Góry </a:t>
            </a:r>
            <a:r>
              <a:rPr lang="pl-PL" altLang="pl-PL" sz="1400" dirty="0" err="1"/>
              <a:t>Auruncyjskie</a:t>
            </a:r>
            <a:r>
              <a:rPr lang="pl-PL" altLang="pl-PL" sz="1400" dirty="0"/>
              <a:t> (wieś Santa Maria </a:t>
            </a:r>
            <a:r>
              <a:rPr lang="pl-PL" altLang="pl-PL" sz="1400" dirty="0" err="1"/>
              <a:t>Infante</a:t>
            </a:r>
            <a:r>
              <a:rPr lang="pl-PL" altLang="pl-PL" sz="1400" dirty="0"/>
              <a:t>)</a:t>
            </a:r>
          </a:p>
          <a:p>
            <a:pPr lvl="0" eaLnBrk="0" fontAlgn="base" hangingPunct="0">
              <a:spcBef>
                <a:spcPct val="0"/>
              </a:spcBef>
              <a:spcAft>
                <a:spcPct val="0"/>
              </a:spcAft>
            </a:pPr>
            <a:r>
              <a:rPr lang="pl-PL" altLang="pl-PL" sz="1400" dirty="0">
                <a:cs typeface="Arial" panose="020B0604020202020204" pitchFamily="34" charset="0"/>
              </a:rPr>
              <a:t>W sztabach zakładano, że jeśli uda się włamać na głębokość 4 kilometrów w głąb linii niemieckiej obrony w okolicach „San Angelo”, powinno to otworzyć szeroki dostęp do doliny </a:t>
            </a:r>
            <a:r>
              <a:rPr lang="pl-PL" altLang="pl-PL" sz="1400" dirty="0" err="1">
                <a:cs typeface="Arial" panose="020B0604020202020204" pitchFamily="34" charset="0"/>
              </a:rPr>
              <a:t>Liri</a:t>
            </a:r>
            <a:r>
              <a:rPr lang="pl-PL" altLang="pl-PL" sz="1400" dirty="0">
                <a:cs typeface="Arial" panose="020B0604020202020204" pitchFamily="34" charset="0"/>
              </a:rPr>
              <a:t>, a tym samym udrożnić drogę na Rzym. Tymczasem forsowanie wąskiej (od 8 do 19 metrów), lecz rwącej rzeki </a:t>
            </a:r>
            <a:r>
              <a:rPr lang="pl-PL" altLang="pl-PL" sz="1400" dirty="0" err="1">
                <a:cs typeface="Arial" panose="020B0604020202020204" pitchFamily="34" charset="0"/>
              </a:rPr>
              <a:t>Rapido</a:t>
            </a:r>
            <a:r>
              <a:rPr lang="pl-PL" altLang="pl-PL" sz="1400" dirty="0">
                <a:cs typeface="Arial" panose="020B0604020202020204" pitchFamily="34" charset="0"/>
              </a:rPr>
              <a:t>, której prawy brzeg był wysokim na 4-12 metrów urwiskiem, nie powiodło się.</a:t>
            </a:r>
            <a:endParaRPr lang="pl-PL" altLang="pl-PL" sz="1400" dirty="0"/>
          </a:p>
          <a:p>
            <a:pPr lvl="0" eaLnBrk="0" fontAlgn="base" hangingPunct="0">
              <a:spcBef>
                <a:spcPct val="0"/>
              </a:spcBef>
              <a:spcAft>
                <a:spcPct val="0"/>
              </a:spcAft>
            </a:pPr>
            <a:endParaRPr lang="pl-PL" altLang="pl-PL" sz="1400" dirty="0"/>
          </a:p>
        </p:txBody>
      </p:sp>
    </p:spTree>
    <p:extLst>
      <p:ext uri="{BB962C8B-B14F-4D97-AF65-F5344CB8AC3E}">
        <p14:creationId xmlns:p14="http://schemas.microsoft.com/office/powerpoint/2010/main" val="148556704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620757"/>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90873" y="2489822"/>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5817521"/>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6330582" y="-4373728"/>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8343373" y="175951"/>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pic>
        <p:nvPicPr>
          <p:cNvPr id="3" name="Obraz 2">
            <a:extLst>
              <a:ext uri="{FF2B5EF4-FFF2-40B4-BE49-F238E27FC236}">
                <a16:creationId xmlns:a16="http://schemas.microsoft.com/office/drawing/2014/main" id="{B95CD910-0D5A-4446-82D4-81F3BE7AB9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98084" y="4921963"/>
            <a:ext cx="3009900" cy="1714500"/>
          </a:xfrm>
          <a:prstGeom prst="rect">
            <a:avLst/>
          </a:prstGeom>
        </p:spPr>
      </p:pic>
      <p:pic>
        <p:nvPicPr>
          <p:cNvPr id="5" name="Obraz 4">
            <a:extLst>
              <a:ext uri="{FF2B5EF4-FFF2-40B4-BE49-F238E27FC236}">
                <a16:creationId xmlns:a16="http://schemas.microsoft.com/office/drawing/2014/main" id="{121F967C-18E1-49BB-83AD-49077A8622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1691" y="4921963"/>
            <a:ext cx="2790825" cy="1762125"/>
          </a:xfrm>
          <a:prstGeom prst="rect">
            <a:avLst/>
          </a:prstGeom>
        </p:spPr>
      </p:pic>
      <p:pic>
        <p:nvPicPr>
          <p:cNvPr id="4" name="Obraz 3">
            <a:extLst>
              <a:ext uri="{FF2B5EF4-FFF2-40B4-BE49-F238E27FC236}">
                <a16:creationId xmlns:a16="http://schemas.microsoft.com/office/drawing/2014/main" id="{1CDC7DBF-5133-44EA-AA15-1B1C9D7E81E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5572" y="4898150"/>
            <a:ext cx="2079144" cy="1762124"/>
          </a:xfrm>
          <a:prstGeom prst="rect">
            <a:avLst/>
          </a:prstGeom>
          <a:ln>
            <a:noFill/>
          </a:ln>
          <a:effectLst>
            <a:softEdge rad="112500"/>
          </a:effectLst>
        </p:spPr>
      </p:pic>
      <p:pic>
        <p:nvPicPr>
          <p:cNvPr id="7" name="Obraz 6">
            <a:extLst>
              <a:ext uri="{FF2B5EF4-FFF2-40B4-BE49-F238E27FC236}">
                <a16:creationId xmlns:a16="http://schemas.microsoft.com/office/drawing/2014/main" id="{317476D3-6C26-4C20-8B82-98CDA12F25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60907" y="4898150"/>
            <a:ext cx="2484310" cy="1762124"/>
          </a:xfrm>
          <a:prstGeom prst="rect">
            <a:avLst/>
          </a:prstGeom>
          <a:ln>
            <a:noFill/>
          </a:ln>
          <a:effectLst>
            <a:softEdge rad="112500"/>
          </a:effectLst>
        </p:spPr>
      </p:pic>
      <p:pic>
        <p:nvPicPr>
          <p:cNvPr id="9" name="Obraz 8">
            <a:extLst>
              <a:ext uri="{FF2B5EF4-FFF2-40B4-BE49-F238E27FC236}">
                <a16:creationId xmlns:a16="http://schemas.microsoft.com/office/drawing/2014/main" id="{8F8933EF-D0A8-4F6F-BD26-FE2B8850AE2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345072" y="4919925"/>
            <a:ext cx="3030133" cy="1762124"/>
          </a:xfrm>
          <a:prstGeom prst="rect">
            <a:avLst/>
          </a:prstGeom>
          <a:ln>
            <a:noFill/>
          </a:ln>
          <a:effectLst>
            <a:softEdge rad="112500"/>
          </a:effectLst>
        </p:spPr>
      </p:pic>
      <p:sp>
        <p:nvSpPr>
          <p:cNvPr id="21" name="pole tekstowe 20">
            <a:extLst>
              <a:ext uri="{FF2B5EF4-FFF2-40B4-BE49-F238E27FC236}">
                <a16:creationId xmlns:a16="http://schemas.microsoft.com/office/drawing/2014/main" id="{72F50AE5-CCD1-4902-8446-7EA9643E58D5}"/>
              </a:ext>
            </a:extLst>
          </p:cNvPr>
          <p:cNvSpPr txBox="1"/>
          <p:nvPr/>
        </p:nvSpPr>
        <p:spPr>
          <a:xfrm>
            <a:off x="-12644920" y="-1145137"/>
            <a:ext cx="12191998" cy="2462213"/>
          </a:xfrm>
          <a:prstGeom prst="rect">
            <a:avLst/>
          </a:prstGeom>
          <a:noFill/>
        </p:spPr>
        <p:txBody>
          <a:bodyPr wrap="square" rtlCol="0">
            <a:spAutoFit/>
          </a:bodyPr>
          <a:lstStyle/>
          <a:p>
            <a:pPr lvl="0"/>
            <a:r>
              <a:rPr lang="pl-PL" altLang="pl-PL" sz="1400" dirty="0"/>
              <a:t>17 stycznia komandosi z </a:t>
            </a:r>
            <a:r>
              <a:rPr lang="pl-PL" altLang="pl-PL" sz="1400" dirty="0">
                <a:hlinkClick r:id="rId7" tooltip="1 Samodzielna Kompania Commando">
                  <a:extLst>
                    <a:ext uri="{A12FA001-AC4F-418D-AE19-62706E023703}">
                      <ahyp:hlinkClr xmlns:ahyp="http://schemas.microsoft.com/office/drawing/2018/hyperlinkcolor" val="tx"/>
                    </a:ext>
                  </a:extLst>
                </a:hlinkClick>
              </a:rPr>
              <a:t>1 Samodzielnej Kompanii Komandosów</a:t>
            </a:r>
            <a:r>
              <a:rPr lang="pl-PL" altLang="pl-PL" sz="1400" dirty="0"/>
              <a:t> mjr. </a:t>
            </a:r>
            <a:r>
              <a:rPr lang="pl-PL" altLang="pl-PL" sz="1400" dirty="0">
                <a:hlinkClick r:id="rId8" tooltip="Władysław Smrokowski">
                  <a:extLst>
                    <a:ext uri="{A12FA001-AC4F-418D-AE19-62706E023703}">
                      <ahyp:hlinkClr xmlns:ahyp="http://schemas.microsoft.com/office/drawing/2018/hyperlinkcolor" val="tx"/>
                    </a:ext>
                  </a:extLst>
                </a:hlinkClick>
              </a:rPr>
              <a:t>Władysława Smrokowskiego</a:t>
            </a:r>
            <a:r>
              <a:rPr lang="pl-PL" altLang="pl-PL" sz="1400" dirty="0"/>
              <a:t>, współpracując z brytyjską 56 Dywizją Piechoty, opanowali jedno ze wzgórz pasma </a:t>
            </a:r>
            <a:r>
              <a:rPr lang="pl-PL" altLang="pl-PL" sz="1400" dirty="0">
                <a:hlinkClick r:id="rId9" tooltip="Monti Aurunci">
                  <a:extLst>
                    <a:ext uri="{A12FA001-AC4F-418D-AE19-62706E023703}">
                      <ahyp:hlinkClr xmlns:ahyp="http://schemas.microsoft.com/office/drawing/2018/hyperlinkcolor" val="tx"/>
                    </a:ext>
                  </a:extLst>
                </a:hlinkClick>
              </a:rPr>
              <a:t>Monti </a:t>
            </a:r>
            <a:r>
              <a:rPr lang="pl-PL" altLang="pl-PL" sz="1400" dirty="0" err="1">
                <a:hlinkClick r:id="rId9" tooltip="Monti Aurunci">
                  <a:extLst>
                    <a:ext uri="{A12FA001-AC4F-418D-AE19-62706E023703}">
                      <ahyp:hlinkClr xmlns:ahyp="http://schemas.microsoft.com/office/drawing/2018/hyperlinkcolor" val="tx"/>
                    </a:ext>
                  </a:extLst>
                </a:hlinkClick>
              </a:rPr>
              <a:t>Aurunci</a:t>
            </a:r>
            <a:r>
              <a:rPr lang="pl-PL" altLang="pl-PL" sz="1400" dirty="0"/>
              <a:t> wznoszącego się nad doliną rzeki </a:t>
            </a:r>
            <a:r>
              <a:rPr lang="pl-PL" altLang="pl-PL" sz="1400" dirty="0" err="1">
                <a:hlinkClick r:id="rId10" tooltip="Garigliano">
                  <a:extLst>
                    <a:ext uri="{A12FA001-AC4F-418D-AE19-62706E023703}">
                      <ahyp:hlinkClr xmlns:ahyp="http://schemas.microsoft.com/office/drawing/2018/hyperlinkcolor" val="tx"/>
                    </a:ext>
                  </a:extLst>
                </a:hlinkClick>
              </a:rPr>
              <a:t>Garigliano</a:t>
            </a:r>
            <a:r>
              <a:rPr lang="pl-PL" altLang="pl-PL" sz="1400" dirty="0"/>
              <a:t>. Sąsiednie wzgórze zajęte zostało w tym samym czasie przez 40 </a:t>
            </a:r>
            <a:r>
              <a:rPr lang="pl-PL" altLang="pl-PL" sz="1400" dirty="0" err="1"/>
              <a:t>Royal</a:t>
            </a:r>
            <a:r>
              <a:rPr lang="pl-PL" altLang="pl-PL" sz="1400" dirty="0"/>
              <a:t> </a:t>
            </a:r>
            <a:r>
              <a:rPr lang="pl-PL" altLang="pl-PL" sz="1400" dirty="0" err="1"/>
              <a:t>Marines</a:t>
            </a:r>
            <a:r>
              <a:rPr lang="pl-PL" altLang="pl-PL" sz="1400" dirty="0"/>
              <a:t> </a:t>
            </a:r>
            <a:r>
              <a:rPr lang="pl-PL" altLang="pl-PL" sz="1400" dirty="0" err="1"/>
              <a:t>marginCommando</a:t>
            </a:r>
            <a:r>
              <a:rPr lang="pl-PL" altLang="pl-PL" sz="1400" dirty="0"/>
              <a:t>. Tym samym komandosi dokonali dywersji na dalekich tyłach wroga na północny wschód od </a:t>
            </a:r>
            <a:r>
              <a:rPr lang="pl-PL" altLang="pl-PL" sz="1400" dirty="0" err="1">
                <a:hlinkClick r:id="rId11" tooltip="Suio (strona nie istnieje)">
                  <a:extLst>
                    <a:ext uri="{A12FA001-AC4F-418D-AE19-62706E023703}">
                      <ahyp:hlinkClr xmlns:ahyp="http://schemas.microsoft.com/office/drawing/2018/hyperlinkcolor" val="tx"/>
                    </a:ext>
                  </a:extLst>
                </a:hlinkClick>
              </a:rPr>
              <a:t>Suio</a:t>
            </a:r>
            <a:r>
              <a:rPr lang="pl-PL" altLang="pl-PL" sz="1400" dirty="0"/>
              <a:t>. Były to jednak działania o </a:t>
            </a:r>
            <a:r>
              <a:rPr lang="pl-PL" altLang="pl-PL" sz="1400" dirty="0" err="1"/>
              <a:t>alnym</a:t>
            </a:r>
            <a:r>
              <a:rPr lang="pl-PL" altLang="pl-PL" sz="1400" dirty="0"/>
              <a:t> znaczeniu, po których komandosów wycofano na tyły, a 1 Samodzielna Kompania została rozwiązana i włączona w skład 2 Korpusu Polskiego.</a:t>
            </a:r>
          </a:p>
          <a:p>
            <a:pPr lvl="0" algn="ctr" eaLnBrk="0" fontAlgn="base" hangingPunct="0">
              <a:spcBef>
                <a:spcPct val="0"/>
              </a:spcBef>
              <a:spcAft>
                <a:spcPct val="0"/>
              </a:spcAft>
            </a:pPr>
            <a:r>
              <a:rPr lang="pl-PL" altLang="pl-PL" sz="1400" dirty="0">
                <a:cs typeface="Arial" panose="020B0604020202020204" pitchFamily="34" charset="0"/>
              </a:rPr>
              <a:t>Dla odciążenia zagrożonych zepchnięciem do morza przez XIV Armię niemiecką wojsk sprzymierzonych pod </a:t>
            </a:r>
            <a:r>
              <a:rPr lang="pl-PL" altLang="pl-PL" sz="1400" dirty="0" err="1">
                <a:cs typeface="Arial" panose="020B0604020202020204" pitchFamily="34" charset="0"/>
              </a:rPr>
              <a:t>Anzio</a:t>
            </a:r>
            <a:r>
              <a:rPr lang="pl-PL" altLang="pl-PL" sz="1400" dirty="0">
                <a:cs typeface="Arial" panose="020B0604020202020204" pitchFamily="34" charset="0"/>
              </a:rPr>
              <a:t>, 22 stycznia wieczorem uderzyli frontalnie, na oślep, Amerykanie. II Korpus (dowódca gen-por. </a:t>
            </a:r>
            <a:r>
              <a:rPr lang="pl-PL" altLang="pl-PL" sz="1400" dirty="0">
                <a:cs typeface="Arial" panose="020B0604020202020204" pitchFamily="34" charset="0"/>
                <a:hlinkClick r:id="rId12" tooltip="Geoffrey Keyes">
                  <a:extLst>
                    <a:ext uri="{A12FA001-AC4F-418D-AE19-62706E023703}">
                      <ahyp:hlinkClr xmlns:ahyp="http://schemas.microsoft.com/office/drawing/2018/hyperlinkcolor" val="tx"/>
                    </a:ext>
                  </a:extLst>
                </a:hlinkClick>
              </a:rPr>
              <a:t>Geoffrey </a:t>
            </a:r>
            <a:r>
              <a:rPr lang="pl-PL" altLang="pl-PL" sz="1400" dirty="0" err="1">
                <a:cs typeface="Arial" panose="020B0604020202020204" pitchFamily="34" charset="0"/>
                <a:hlinkClick r:id="rId12" tooltip="Geoffrey Keyes">
                  <a:extLst>
                    <a:ext uri="{A12FA001-AC4F-418D-AE19-62706E023703}">
                      <ahyp:hlinkClr xmlns:ahyp="http://schemas.microsoft.com/office/drawing/2018/hyperlinkcolor" val="tx"/>
                    </a:ext>
                  </a:extLst>
                </a:hlinkClick>
              </a:rPr>
              <a:t>Keyes</a:t>
            </a:r>
            <a:r>
              <a:rPr lang="pl-PL" altLang="pl-PL" sz="1400" dirty="0">
                <a:cs typeface="Arial" panose="020B0604020202020204" pitchFamily="34" charset="0"/>
              </a:rPr>
              <a:t>) </a:t>
            </a:r>
            <a:r>
              <a:rPr lang="pl-PL" altLang="pl-PL" sz="1400" dirty="0">
                <a:cs typeface="Arial" panose="020B0604020202020204" pitchFamily="34" charset="0"/>
                <a:hlinkClick r:id="rId13" tooltip="5 Armia (USA)">
                  <a:extLst>
                    <a:ext uri="{A12FA001-AC4F-418D-AE19-62706E023703}">
                      <ahyp:hlinkClr xmlns:ahyp="http://schemas.microsoft.com/office/drawing/2018/hyperlinkcolor" val="tx"/>
                    </a:ext>
                  </a:extLst>
                </a:hlinkClick>
              </a:rPr>
              <a:t>5 Armii</a:t>
            </a:r>
            <a:r>
              <a:rPr lang="pl-PL" altLang="pl-PL" sz="1400" dirty="0">
                <a:cs typeface="Arial" panose="020B0604020202020204" pitchFamily="34" charset="0"/>
              </a:rPr>
              <a:t> rzucił na Cassino i dolinę rzeki </a:t>
            </a:r>
            <a:r>
              <a:rPr lang="pl-PL" altLang="pl-PL" sz="1400" dirty="0" err="1">
                <a:cs typeface="Arial" panose="020B0604020202020204" pitchFamily="34" charset="0"/>
              </a:rPr>
              <a:t>Liri</a:t>
            </a:r>
            <a:r>
              <a:rPr lang="pl-PL" altLang="pl-PL" sz="1400" dirty="0">
                <a:cs typeface="Arial" panose="020B0604020202020204" pitchFamily="34" charset="0"/>
              </a:rPr>
              <a:t> </a:t>
            </a:r>
            <a:r>
              <a:rPr lang="pl-PL" altLang="pl-PL" sz="1400" dirty="0">
                <a:cs typeface="Arial" panose="020B0604020202020204" pitchFamily="34" charset="0"/>
                <a:hlinkClick r:id="rId14" tooltip="36 Dywizja Piechoty (USA)">
                  <a:extLst>
                    <a:ext uri="{A12FA001-AC4F-418D-AE19-62706E023703}">
                      <ahyp:hlinkClr xmlns:ahyp="http://schemas.microsoft.com/office/drawing/2018/hyperlinkcolor" val="tx"/>
                    </a:ext>
                  </a:extLst>
                </a:hlinkClick>
              </a:rPr>
              <a:t>36 Teksańską Dywizję Piechoty</a:t>
            </a:r>
            <a:r>
              <a:rPr lang="pl-PL" altLang="pl-PL" sz="1400" dirty="0">
                <a:cs typeface="Arial" panose="020B0604020202020204" pitchFamily="34" charset="0"/>
              </a:rPr>
              <a:t>.</a:t>
            </a:r>
            <a:endParaRPr lang="pl-PL" altLang="pl-PL" sz="1400" dirty="0"/>
          </a:p>
          <a:p>
            <a:pPr lvl="0" eaLnBrk="0" fontAlgn="base" hangingPunct="0">
              <a:spcBef>
                <a:spcPct val="0"/>
              </a:spcBef>
              <a:spcAft>
                <a:spcPct val="0"/>
              </a:spcAft>
            </a:pPr>
            <a:r>
              <a:rPr lang="pl-PL" altLang="pl-PL" sz="1400" dirty="0"/>
              <a:t>   Piechota amerykańska w walkach o Góry </a:t>
            </a:r>
            <a:r>
              <a:rPr lang="pl-PL" altLang="pl-PL" sz="1400" dirty="0" err="1"/>
              <a:t>Auruncyjskie</a:t>
            </a:r>
            <a:r>
              <a:rPr lang="pl-PL" altLang="pl-PL" sz="1400" dirty="0"/>
              <a:t> (wieś Santa Maria </a:t>
            </a:r>
            <a:r>
              <a:rPr lang="pl-PL" altLang="pl-PL" sz="1400" dirty="0" err="1"/>
              <a:t>Infante</a:t>
            </a:r>
            <a:r>
              <a:rPr lang="pl-PL" altLang="pl-PL" sz="1400" dirty="0"/>
              <a:t>)</a:t>
            </a:r>
          </a:p>
          <a:p>
            <a:pPr lvl="0" eaLnBrk="0" fontAlgn="base" hangingPunct="0">
              <a:spcBef>
                <a:spcPct val="0"/>
              </a:spcBef>
              <a:spcAft>
                <a:spcPct val="0"/>
              </a:spcAft>
            </a:pPr>
            <a:r>
              <a:rPr lang="pl-PL" altLang="pl-PL" sz="1400" dirty="0">
                <a:cs typeface="Arial" panose="020B0604020202020204" pitchFamily="34" charset="0"/>
              </a:rPr>
              <a:t>W sztabach zakładano, że jeśli uda się włamać na głębokość 4 kilometrów w głąb linii niemieckiej obrony w okolicach „San Angelo”, powinno to otworzyć szeroki dostęp do doliny </a:t>
            </a:r>
            <a:r>
              <a:rPr lang="pl-PL" altLang="pl-PL" sz="1400" dirty="0" err="1">
                <a:cs typeface="Arial" panose="020B0604020202020204" pitchFamily="34" charset="0"/>
              </a:rPr>
              <a:t>Liri</a:t>
            </a:r>
            <a:r>
              <a:rPr lang="pl-PL" altLang="pl-PL" sz="1400" dirty="0">
                <a:cs typeface="Arial" panose="020B0604020202020204" pitchFamily="34" charset="0"/>
              </a:rPr>
              <a:t>, a tym samym udrożnić drogę na Rzym. Tymczasem forsowanie wąskiej (od 8 do 19 metrów), lecz rwącej rzeki </a:t>
            </a:r>
            <a:r>
              <a:rPr lang="pl-PL" altLang="pl-PL" sz="1400" dirty="0" err="1">
                <a:cs typeface="Arial" panose="020B0604020202020204" pitchFamily="34" charset="0"/>
              </a:rPr>
              <a:t>Rapido</a:t>
            </a:r>
            <a:r>
              <a:rPr lang="pl-PL" altLang="pl-PL" sz="1400" dirty="0">
                <a:cs typeface="Arial" panose="020B0604020202020204" pitchFamily="34" charset="0"/>
              </a:rPr>
              <a:t>, której prawy brzeg był wysokim na 4-12 metrów urwiskiem, nie powiodło się.</a:t>
            </a:r>
            <a:endParaRPr lang="pl-PL" altLang="pl-PL" sz="1400" dirty="0"/>
          </a:p>
          <a:p>
            <a:pPr lvl="0" eaLnBrk="0" fontAlgn="base" hangingPunct="0">
              <a:spcBef>
                <a:spcPct val="0"/>
              </a:spcBef>
              <a:spcAft>
                <a:spcPct val="0"/>
              </a:spcAft>
            </a:pPr>
            <a:endParaRPr lang="pl-PL" altLang="pl-PL" sz="1400" dirty="0"/>
          </a:p>
        </p:txBody>
      </p:sp>
      <p:sp>
        <p:nvSpPr>
          <p:cNvPr id="10" name="Prostokąt 9">
            <a:extLst>
              <a:ext uri="{FF2B5EF4-FFF2-40B4-BE49-F238E27FC236}">
                <a16:creationId xmlns:a16="http://schemas.microsoft.com/office/drawing/2014/main" id="{FF72B4EC-5713-4D80-B16E-92CA7F5BA505}"/>
              </a:ext>
            </a:extLst>
          </p:cNvPr>
          <p:cNvSpPr/>
          <p:nvPr/>
        </p:nvSpPr>
        <p:spPr>
          <a:xfrm>
            <a:off x="0" y="-419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ole tekstowe 17">
            <a:extLst>
              <a:ext uri="{FF2B5EF4-FFF2-40B4-BE49-F238E27FC236}">
                <a16:creationId xmlns:a16="http://schemas.microsoft.com/office/drawing/2014/main" id="{6BE37510-596F-4D98-9E86-2D3A99783CCA}"/>
              </a:ext>
            </a:extLst>
          </p:cNvPr>
          <p:cNvSpPr txBox="1"/>
          <p:nvPr/>
        </p:nvSpPr>
        <p:spPr>
          <a:xfrm>
            <a:off x="2285958" y="1081424"/>
            <a:ext cx="8089247" cy="830997"/>
          </a:xfrm>
          <a:prstGeom prst="rect">
            <a:avLst/>
          </a:prstGeom>
          <a:noFill/>
        </p:spPr>
        <p:txBody>
          <a:bodyPr wrap="square" rtlCol="0">
            <a:spAutoFit/>
          </a:bodyPr>
          <a:lstStyle/>
          <a:p>
            <a:r>
              <a:rPr lang="pl-PL" sz="2400" dirty="0"/>
              <a:t>Jednych z naszych żołnierzy to Miś Wojtek. On był bardzo pomocnym i przyjacielskim pomocnikiem swych kompanów.</a:t>
            </a:r>
          </a:p>
        </p:txBody>
      </p:sp>
      <p:sp>
        <p:nvSpPr>
          <p:cNvPr id="2" name="pole tekstowe 1">
            <a:extLst>
              <a:ext uri="{FF2B5EF4-FFF2-40B4-BE49-F238E27FC236}">
                <a16:creationId xmlns:a16="http://schemas.microsoft.com/office/drawing/2014/main" id="{756FB364-EF3D-4FC5-89B0-6CE95F48FD08}"/>
              </a:ext>
            </a:extLst>
          </p:cNvPr>
          <p:cNvSpPr txBox="1"/>
          <p:nvPr/>
        </p:nvSpPr>
        <p:spPr>
          <a:xfrm>
            <a:off x="3563165" y="1978989"/>
            <a:ext cx="4199106" cy="1077218"/>
          </a:xfrm>
          <a:prstGeom prst="rect">
            <a:avLst/>
          </a:prstGeom>
          <a:noFill/>
        </p:spPr>
        <p:txBody>
          <a:bodyPr wrap="square" rtlCol="0">
            <a:spAutoFit/>
          </a:bodyPr>
          <a:lstStyle/>
          <a:p>
            <a:pPr algn="ctr"/>
            <a:r>
              <a:rPr lang="pl-PL" sz="3200" dirty="0">
                <a:solidFill>
                  <a:srgbClr val="00B050"/>
                </a:solidFill>
              </a:rPr>
              <a:t>Wróćmy teraz na chwile do przyszłości</a:t>
            </a:r>
          </a:p>
        </p:txBody>
      </p:sp>
      <p:pic>
        <p:nvPicPr>
          <p:cNvPr id="8" name="Obraz 7">
            <a:extLst>
              <a:ext uri="{FF2B5EF4-FFF2-40B4-BE49-F238E27FC236}">
                <a16:creationId xmlns:a16="http://schemas.microsoft.com/office/drawing/2014/main" id="{68EA577F-D78A-47A2-9723-5C688FA4BD0E}"/>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1429762" y="4659041"/>
            <a:ext cx="1881362" cy="219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Obraz 23">
            <a:extLst>
              <a:ext uri="{FF2B5EF4-FFF2-40B4-BE49-F238E27FC236}">
                <a16:creationId xmlns:a16="http://schemas.microsoft.com/office/drawing/2014/main" id="{3052FCBF-2DE9-476E-82FB-88DB880C54D8}"/>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7267324" y="4930726"/>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Obraz 25">
            <a:extLst>
              <a:ext uri="{FF2B5EF4-FFF2-40B4-BE49-F238E27FC236}">
                <a16:creationId xmlns:a16="http://schemas.microsoft.com/office/drawing/2014/main" id="{3882A352-B58C-468C-9C44-BB3975CC05A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3801551" y="4541514"/>
            <a:ext cx="1922710" cy="219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Obraz 11">
            <a:extLst>
              <a:ext uri="{FF2B5EF4-FFF2-40B4-BE49-F238E27FC236}">
                <a16:creationId xmlns:a16="http://schemas.microsoft.com/office/drawing/2014/main" id="{B8A8FC28-439C-43CA-8BC6-3DAFC677A35B}"/>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rot="1342638">
            <a:off x="19807678" y="189720"/>
            <a:ext cx="2865650" cy="2865650"/>
          </a:xfrm>
          <a:prstGeom prst="rect">
            <a:avLst/>
          </a:prstGeom>
        </p:spPr>
      </p:pic>
      <p:sp>
        <p:nvSpPr>
          <p:cNvPr id="23" name="pole tekstowe 22">
            <a:extLst>
              <a:ext uri="{FF2B5EF4-FFF2-40B4-BE49-F238E27FC236}">
                <a16:creationId xmlns:a16="http://schemas.microsoft.com/office/drawing/2014/main" id="{28831865-AFC9-4131-AF36-6A2FB6590AEE}"/>
              </a:ext>
            </a:extLst>
          </p:cNvPr>
          <p:cNvSpPr txBox="1"/>
          <p:nvPr/>
        </p:nvSpPr>
        <p:spPr>
          <a:xfrm>
            <a:off x="12258610" y="1137574"/>
            <a:ext cx="8157401" cy="923330"/>
          </a:xfrm>
          <a:prstGeom prst="rect">
            <a:avLst/>
          </a:prstGeom>
          <a:noFill/>
        </p:spPr>
        <p:txBody>
          <a:bodyPr wrap="square" rtlCol="0">
            <a:spAutoFit/>
          </a:bodyPr>
          <a:lstStyle/>
          <a:p>
            <a:r>
              <a:rPr lang="pl-PL" dirty="0"/>
              <a:t>Miś Wojtek przeżył bitwę pod Monte Cassino, a po zakończeniu wojny przebywał w zoo w Edynburgu w Wielkiej Brytanii. Miał pod dostatkiem jedzenia i picia, ale bardzo tęsknił za przyjaciółmi z wojska Andersa. Niedźwiedź dożył do 1963 roku.</a:t>
            </a:r>
          </a:p>
        </p:txBody>
      </p:sp>
    </p:spTree>
    <p:extLst>
      <p:ext uri="{BB962C8B-B14F-4D97-AF65-F5344CB8AC3E}">
        <p14:creationId xmlns:p14="http://schemas.microsoft.com/office/powerpoint/2010/main" val="296351850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620757"/>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90873" y="184199"/>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8071869"/>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8343373" y="-4331832"/>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6494361" y="184199"/>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sp>
        <p:nvSpPr>
          <p:cNvPr id="10" name="Prostokąt 9">
            <a:extLst>
              <a:ext uri="{FF2B5EF4-FFF2-40B4-BE49-F238E27FC236}">
                <a16:creationId xmlns:a16="http://schemas.microsoft.com/office/drawing/2014/main" id="{FF72B4EC-5713-4D80-B16E-92CA7F5BA505}"/>
              </a:ext>
            </a:extLst>
          </p:cNvPr>
          <p:cNvSpPr/>
          <p:nvPr/>
        </p:nvSpPr>
        <p:spPr>
          <a:xfrm>
            <a:off x="0" y="-419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18" name="pole tekstowe 17">
            <a:extLst>
              <a:ext uri="{FF2B5EF4-FFF2-40B4-BE49-F238E27FC236}">
                <a16:creationId xmlns:a16="http://schemas.microsoft.com/office/drawing/2014/main" id="{6BE37510-596F-4D98-9E86-2D3A99783CCA}"/>
              </a:ext>
            </a:extLst>
          </p:cNvPr>
          <p:cNvSpPr txBox="1"/>
          <p:nvPr/>
        </p:nvSpPr>
        <p:spPr>
          <a:xfrm>
            <a:off x="-13902030" y="1081424"/>
            <a:ext cx="8089247" cy="830997"/>
          </a:xfrm>
          <a:prstGeom prst="rect">
            <a:avLst/>
          </a:prstGeom>
          <a:noFill/>
        </p:spPr>
        <p:txBody>
          <a:bodyPr wrap="square" rtlCol="0">
            <a:spAutoFit/>
          </a:bodyPr>
          <a:lstStyle/>
          <a:p>
            <a:r>
              <a:rPr lang="pl-PL" sz="2400" dirty="0"/>
              <a:t>Jednych z naszych żołnierzy to Miś Wojtek. On był bardzo pomocnym i przyjacielskim pomocnikiem swych kompanów.</a:t>
            </a:r>
          </a:p>
        </p:txBody>
      </p:sp>
      <p:sp>
        <p:nvSpPr>
          <p:cNvPr id="2" name="pole tekstowe 1">
            <a:extLst>
              <a:ext uri="{FF2B5EF4-FFF2-40B4-BE49-F238E27FC236}">
                <a16:creationId xmlns:a16="http://schemas.microsoft.com/office/drawing/2014/main" id="{756FB364-EF3D-4FC5-89B0-6CE95F48FD08}"/>
              </a:ext>
            </a:extLst>
          </p:cNvPr>
          <p:cNvSpPr txBox="1"/>
          <p:nvPr/>
        </p:nvSpPr>
        <p:spPr>
          <a:xfrm>
            <a:off x="-12624823" y="1978989"/>
            <a:ext cx="4199106" cy="1077218"/>
          </a:xfrm>
          <a:prstGeom prst="rect">
            <a:avLst/>
          </a:prstGeom>
          <a:noFill/>
        </p:spPr>
        <p:txBody>
          <a:bodyPr wrap="square" rtlCol="0">
            <a:spAutoFit/>
          </a:bodyPr>
          <a:lstStyle/>
          <a:p>
            <a:pPr algn="ctr"/>
            <a:r>
              <a:rPr lang="pl-PL" sz="3200" dirty="0">
                <a:solidFill>
                  <a:srgbClr val="00B050"/>
                </a:solidFill>
              </a:rPr>
              <a:t>Wróćmy teraz na chwile do przyszłości</a:t>
            </a:r>
          </a:p>
        </p:txBody>
      </p:sp>
      <p:pic>
        <p:nvPicPr>
          <p:cNvPr id="8" name="Obraz 7">
            <a:extLst>
              <a:ext uri="{FF2B5EF4-FFF2-40B4-BE49-F238E27FC236}">
                <a16:creationId xmlns:a16="http://schemas.microsoft.com/office/drawing/2014/main" id="{68EA577F-D78A-47A2-9723-5C688FA4B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302" y="4541514"/>
            <a:ext cx="1881362" cy="219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Obraz 23">
            <a:extLst>
              <a:ext uri="{FF2B5EF4-FFF2-40B4-BE49-F238E27FC236}">
                <a16:creationId xmlns:a16="http://schemas.microsoft.com/office/drawing/2014/main" id="{3052FCBF-2DE9-476E-82FB-88DB880C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65864" y="4930726"/>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Obraz 25">
            <a:extLst>
              <a:ext uri="{FF2B5EF4-FFF2-40B4-BE49-F238E27FC236}">
                <a16:creationId xmlns:a16="http://schemas.microsoft.com/office/drawing/2014/main" id="{3882A352-B58C-468C-9C44-BB3975CC0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00091" y="4541514"/>
            <a:ext cx="1922710" cy="219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Obraz 11">
            <a:extLst>
              <a:ext uri="{FF2B5EF4-FFF2-40B4-BE49-F238E27FC236}">
                <a16:creationId xmlns:a16="http://schemas.microsoft.com/office/drawing/2014/main" id="{B8A8FC28-439C-43CA-8BC6-3DAFC677A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2638">
            <a:off x="9098359" y="300044"/>
            <a:ext cx="2865650" cy="2865650"/>
          </a:xfrm>
          <a:prstGeom prst="rect">
            <a:avLst/>
          </a:prstGeom>
        </p:spPr>
      </p:pic>
      <p:sp>
        <p:nvSpPr>
          <p:cNvPr id="19" name="pole tekstowe 18">
            <a:extLst>
              <a:ext uri="{FF2B5EF4-FFF2-40B4-BE49-F238E27FC236}">
                <a16:creationId xmlns:a16="http://schemas.microsoft.com/office/drawing/2014/main" id="{1EA3832C-3DFE-423F-BE6F-FD9CA775F550}"/>
              </a:ext>
            </a:extLst>
          </p:cNvPr>
          <p:cNvSpPr txBox="1"/>
          <p:nvPr/>
        </p:nvSpPr>
        <p:spPr>
          <a:xfrm>
            <a:off x="781590" y="1137574"/>
            <a:ext cx="8157401" cy="923330"/>
          </a:xfrm>
          <a:prstGeom prst="rect">
            <a:avLst/>
          </a:prstGeom>
          <a:noFill/>
        </p:spPr>
        <p:txBody>
          <a:bodyPr wrap="square" rtlCol="0">
            <a:spAutoFit/>
          </a:bodyPr>
          <a:lstStyle/>
          <a:p>
            <a:r>
              <a:rPr lang="pl-PL" dirty="0"/>
              <a:t>Miś Wojtek przeżył bitwę pod Monte Cassino, a po zakończeniu wojny przebywał w zoo w Edynburgu w Wielkiej Brytanii. Miał pod dostatkiem jedzenia i picia, ale bardzo tęsknił za przyjaciółmi z wojska Andersa. Niedźwiedź dożył do 1963 roku.</a:t>
            </a:r>
          </a:p>
        </p:txBody>
      </p:sp>
      <p:pic>
        <p:nvPicPr>
          <p:cNvPr id="6" name="Obraz 5">
            <a:extLst>
              <a:ext uri="{FF2B5EF4-FFF2-40B4-BE49-F238E27FC236}">
                <a16:creationId xmlns:a16="http://schemas.microsoft.com/office/drawing/2014/main" id="{6D576B16-FA70-4A9C-BA72-6776E223F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097811" y="4888779"/>
            <a:ext cx="25050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Obraz 21">
            <a:extLst>
              <a:ext uri="{FF2B5EF4-FFF2-40B4-BE49-F238E27FC236}">
                <a16:creationId xmlns:a16="http://schemas.microsoft.com/office/drawing/2014/main" id="{FF239F8E-DCFA-4A1B-8A7D-F91DA51D07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687925" y="4898150"/>
            <a:ext cx="2840331" cy="181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Obraz 24">
            <a:extLst>
              <a:ext uri="{FF2B5EF4-FFF2-40B4-BE49-F238E27FC236}">
                <a16:creationId xmlns:a16="http://schemas.microsoft.com/office/drawing/2014/main" id="{B8814228-B740-448B-9486-38B6975D6A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645220" y="4898150"/>
            <a:ext cx="2709367" cy="181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Rectangle 2">
            <a:extLst>
              <a:ext uri="{FF2B5EF4-FFF2-40B4-BE49-F238E27FC236}">
                <a16:creationId xmlns:a16="http://schemas.microsoft.com/office/drawing/2014/main" id="{AE3453AF-87A7-4E94-A2AE-52B32C4D9DBD}"/>
              </a:ext>
            </a:extLst>
          </p:cNvPr>
          <p:cNvSpPr>
            <a:spLocks noChangeArrowheads="1"/>
          </p:cNvSpPr>
          <p:nvPr/>
        </p:nvSpPr>
        <p:spPr bwMode="auto">
          <a:xfrm>
            <a:off x="17751582" y="-616394"/>
            <a:ext cx="12254669"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sz="2800"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Ofiary</a:t>
            </a:r>
            <a:r>
              <a:rPr kumimoji="0" lang="en-US" altLang="pl-PL" sz="2800"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II </a:t>
            </a:r>
            <a:r>
              <a:rPr kumimoji="0" lang="en-US" altLang="pl-PL" sz="2800"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wojny</a:t>
            </a:r>
            <a:r>
              <a:rPr kumimoji="0" lang="en-US" altLang="pl-PL" sz="2800"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sz="2800" b="0" i="0" u="none" strike="noStrike" cap="none" normalizeH="0" baseline="0" dirty="0" err="1">
                <a:ln>
                  <a:noFill/>
                </a:ln>
                <a:solidFill>
                  <a:srgbClr val="000000"/>
                </a:solidFill>
                <a:effectLst/>
                <a:ea typeface="Times New Roman" panose="02020603050405020304" pitchFamily="18" charset="0"/>
                <a:cs typeface="Cambria" panose="02040503050406030204" pitchFamily="18" charset="0"/>
              </a:rPr>
              <a:t>ś</a:t>
            </a:r>
            <a:r>
              <a:rPr kumimoji="0" lang="en-US" altLang="pl-PL" sz="2800"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wiatowej</a:t>
            </a:r>
            <a:r>
              <a:rPr kumimoji="0" lang="en-US" altLang="pl-PL" sz="2800"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z </a:t>
            </a:r>
            <a:r>
              <a:rPr kumimoji="0" lang="en-US" altLang="pl-PL" sz="2800"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naszego</a:t>
            </a:r>
            <a:r>
              <a:rPr kumimoji="0" lang="en-US" altLang="pl-PL" sz="2800"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sz="2800"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regionu</a:t>
            </a:r>
            <a:endParaRPr kumimoji="0" lang="pl-PL" altLang="pl-PL"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Antoni B</a:t>
            </a:r>
            <a:r>
              <a:rPr kumimoji="0" lang="pl-PL" altLang="pl-PL" sz="1600" b="0" i="0" u="none" strike="noStrike" cap="none" normalizeH="0" baseline="0" dirty="0">
                <a:ln>
                  <a:noFill/>
                </a:ln>
                <a:solidFill>
                  <a:srgbClr val="000000"/>
                </a:solidFill>
                <a:effectLst/>
                <a:ea typeface="Times New Roman" panose="02020603050405020304" pitchFamily="18" charset="0"/>
                <a:cs typeface="Cambria" panose="02040503050406030204" pitchFamily="18" charset="0"/>
              </a:rPr>
              <a:t>ą</a:t>
            </a: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k</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starszy przewodnik Policji Państwowej urodzony w Karsznicach. Służył </a:t>
            </a:r>
            <a:r>
              <a:rPr kumimoji="0" lang="pl-PL" altLang="pl-PL" sz="1600" b="0" i="0" u="none" strike="noStrike" cap="none" normalizeH="0" baseline="0" dirty="0">
                <a:ln>
                  <a:noFill/>
                </a:ln>
                <a:solidFill>
                  <a:srgbClr val="000000"/>
                </a:solidFill>
                <a:effectLst/>
                <a:ea typeface="Calibri" panose="020F0502020204030204" pitchFamily="34" charset="0"/>
              </a:rPr>
              <a:t>Wojsku Polskiemu do 1919r. , następnie pracował w Służbie Kolejowej, z której przeszedł do policji. Od 23 III 1923r. Pełnił służbę w województwie kieleckim; w 1925r. W Kielcach. Komendant posterunku w: Bodzentynie, Piekoszowie (od 1 II 1935r.) i Dąbrowie (od 11 V 1938r.). Po napaści ZSRR na Polskę, tak jak wielu innych polskich policjantów przebywających na Wschodzie, został aresztowany i przeniesiony do obozu w Ostaszkowie. Zamordowany przez NKWD strzałem w tył głowy w Twerze (dawniej </a:t>
            </a:r>
            <a:r>
              <a:rPr kumimoji="0" lang="pl-PL" altLang="pl-PL" sz="1600" b="0" i="0" u="none" strike="noStrike" cap="none" normalizeH="0" baseline="0" dirty="0" err="1">
                <a:ln>
                  <a:noFill/>
                </a:ln>
                <a:solidFill>
                  <a:srgbClr val="000000"/>
                </a:solidFill>
                <a:effectLst/>
                <a:ea typeface="Calibri" panose="020F0502020204030204" pitchFamily="34" charset="0"/>
              </a:rPr>
              <a:t>Kalini</a:t>
            </a:r>
            <a:r>
              <a:rPr kumimoji="0" lang="pl-PL" altLang="pl-PL" sz="1600" b="0" i="0" u="none" strike="noStrike" cap="none" normalizeH="0" baseline="0" dirty="0">
                <a:ln>
                  <a:noFill/>
                </a:ln>
                <a:solidFill>
                  <a:srgbClr val="000000"/>
                </a:solidFill>
                <a:effectLst/>
                <a:ea typeface="Calibri" panose="020F0502020204030204" pitchFamily="34" charset="0"/>
              </a:rPr>
              <a:t>) w 1940r. Pochowany w </a:t>
            </a:r>
            <a:r>
              <a:rPr kumimoji="0" lang="pl-PL" altLang="pl-PL" sz="1600" b="0" i="0" u="none" strike="noStrike" cap="none" normalizeH="0" baseline="0" dirty="0" err="1">
                <a:ln>
                  <a:noFill/>
                </a:ln>
                <a:solidFill>
                  <a:srgbClr val="000000"/>
                </a:solidFill>
                <a:effectLst/>
                <a:ea typeface="Calibri" panose="020F0502020204030204" pitchFamily="34" charset="0"/>
              </a:rPr>
              <a:t>Miednoje</a:t>
            </a:r>
            <a:r>
              <a:rPr kumimoji="0" lang="pl-PL" altLang="pl-PL" sz="1600" b="0" i="0" u="none" strike="noStrike" cap="none" normalizeH="0" baseline="0" dirty="0">
                <a:ln>
                  <a:noFill/>
                </a:ln>
                <a:solidFill>
                  <a:srgbClr val="000000"/>
                </a:solidFill>
                <a:effectLst/>
                <a:ea typeface="Calibri" panose="020F0502020204030204" pitchFamily="34" charset="0"/>
              </a:rPr>
              <a:t>.</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28" name="pole tekstowe 7">
            <a:extLst>
              <a:ext uri="{FF2B5EF4-FFF2-40B4-BE49-F238E27FC236}">
                <a16:creationId xmlns:a16="http://schemas.microsoft.com/office/drawing/2014/main" id="{14FD687E-4A90-4312-9ADD-0E4ECA0B9894}"/>
              </a:ext>
            </a:extLst>
          </p:cNvPr>
          <p:cNvSpPr txBox="1">
            <a:spLocks noChangeArrowheads="1"/>
          </p:cNvSpPr>
          <p:nvPr/>
        </p:nvSpPr>
        <p:spPr bwMode="auto">
          <a:xfrm>
            <a:off x="17751582" y="1203347"/>
            <a:ext cx="6226265"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Antoni Polak</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pl-PL" altLang="pl-PL" sz="1600" b="0" i="0" u="none" strike="noStrike" cap="none" normalizeH="0" baseline="0" dirty="0">
                <a:ln>
                  <a:noFill/>
                </a:ln>
                <a:solidFill>
                  <a:srgbClr val="000000"/>
                </a:solidFill>
                <a:effectLst/>
                <a:ea typeface="Calibri" panose="020F0502020204030204" pitchFamily="34" charset="0"/>
              </a:rPr>
              <a:t>urodzony w Karsznicach, rolnik. Zginął 1 V 1943roku w Obozie Oświęcim w wieku 31 lat. Brak danych o okolicznościach aresztowania.</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Jan Dyba </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l-PL" altLang="pl-PL" sz="1600" b="0" i="0" u="none" strike="noStrike" cap="none" normalizeH="0" baseline="0" dirty="0">
                <a:ln>
                  <a:noFill/>
                </a:ln>
                <a:solidFill>
                  <a:srgbClr val="000000"/>
                </a:solidFill>
                <a:effectLst/>
                <a:ea typeface="Calibri" panose="020F0502020204030204" pitchFamily="34" charset="0"/>
              </a:rPr>
              <a:t>rolnik z Karsznic. Urodzony w Żarczycach. Aresztowany latem 1942 roku i  przewieziony do gestapo w Kielcach pod zarzutem napisania listu do rodziny w Zagłębiu z pogróżkami pod adresem Niemców. Wywieziony do obozu w Oświęcimiu. Zginął w obozie 26 VII 1942 roku. </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Times New Roman" panose="02020603050405020304" pitchFamily="18" charset="0"/>
              </a:rPr>
              <a:t>Helena </a:t>
            </a:r>
            <a:r>
              <a:rPr kumimoji="0" lang="en-US" altLang="pl-PL" sz="1600" b="0" i="0" u="none" strike="noStrike" cap="none" normalizeH="0" baseline="0" dirty="0" err="1">
                <a:ln>
                  <a:noFill/>
                </a:ln>
                <a:solidFill>
                  <a:srgbClr val="000000"/>
                </a:solidFill>
                <a:effectLst/>
                <a:latin typeface="Forte" panose="03060902040502070203" pitchFamily="66" charset="0"/>
                <a:ea typeface="Times New Roman" panose="02020603050405020304" pitchFamily="18" charset="0"/>
                <a:cs typeface="Times New Roman" panose="02020603050405020304" pitchFamily="18" charset="0"/>
              </a:rPr>
              <a:t>Karwacka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jedną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pierwszych</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ofiar</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II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Wojny</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Światowej</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Pracowała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jako</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nauczyciel</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szkole</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Rembieszycach</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Zginęła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wraz</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matką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siostrą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podczas</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nalotu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pociąg</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września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1939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roku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pobiżu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Bochni</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l-PL" altLang="pl-PL"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34721277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after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620757"/>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90873" y="2498368"/>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5757700"/>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8343373" y="-17961414"/>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6494361" y="-4278448"/>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sp>
        <p:nvSpPr>
          <p:cNvPr id="10" name="Prostokąt 9">
            <a:extLst>
              <a:ext uri="{FF2B5EF4-FFF2-40B4-BE49-F238E27FC236}">
                <a16:creationId xmlns:a16="http://schemas.microsoft.com/office/drawing/2014/main" id="{FF72B4EC-5713-4D80-B16E-92CA7F5BA505}"/>
              </a:ext>
            </a:extLst>
          </p:cNvPr>
          <p:cNvSpPr/>
          <p:nvPr/>
        </p:nvSpPr>
        <p:spPr>
          <a:xfrm>
            <a:off x="0" y="-419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a:extLst>
              <a:ext uri="{FF2B5EF4-FFF2-40B4-BE49-F238E27FC236}">
                <a16:creationId xmlns:a16="http://schemas.microsoft.com/office/drawing/2014/main" id="{68EA577F-D78A-47A2-9723-5C688FA4BD0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83326" y="4659041"/>
            <a:ext cx="1881362" cy="219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4" name="Obraz 23">
            <a:extLst>
              <a:ext uri="{FF2B5EF4-FFF2-40B4-BE49-F238E27FC236}">
                <a16:creationId xmlns:a16="http://schemas.microsoft.com/office/drawing/2014/main" id="{3052FCBF-2DE9-476E-82FB-88DB880C54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45764" y="4930726"/>
            <a:ext cx="2619375" cy="174307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6" name="Obraz 25">
            <a:extLst>
              <a:ext uri="{FF2B5EF4-FFF2-40B4-BE49-F238E27FC236}">
                <a16:creationId xmlns:a16="http://schemas.microsoft.com/office/drawing/2014/main" id="{3882A352-B58C-468C-9C44-BB3975CC05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511537" y="4541514"/>
            <a:ext cx="1922710" cy="2194764"/>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12" name="Obraz 11">
            <a:extLst>
              <a:ext uri="{FF2B5EF4-FFF2-40B4-BE49-F238E27FC236}">
                <a16:creationId xmlns:a16="http://schemas.microsoft.com/office/drawing/2014/main" id="{B8A8FC28-439C-43CA-8BC6-3DAFC677A3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342638">
            <a:off x="-14693701" y="137674"/>
            <a:ext cx="2865650" cy="2865650"/>
          </a:xfrm>
          <a:prstGeom prst="rect">
            <a:avLst/>
          </a:prstGeom>
        </p:spPr>
      </p:pic>
      <p:pic>
        <p:nvPicPr>
          <p:cNvPr id="6" name="Obraz 5">
            <a:extLst>
              <a:ext uri="{FF2B5EF4-FFF2-40B4-BE49-F238E27FC236}">
                <a16:creationId xmlns:a16="http://schemas.microsoft.com/office/drawing/2014/main" id="{6D576B16-FA70-4A9C-BA72-6776E223F7D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544351" y="4888779"/>
            <a:ext cx="25050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Obraz 21">
            <a:extLst>
              <a:ext uri="{FF2B5EF4-FFF2-40B4-BE49-F238E27FC236}">
                <a16:creationId xmlns:a16="http://schemas.microsoft.com/office/drawing/2014/main" id="{FF239F8E-DCFA-4A1B-8A7D-F91DA51D07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134465" y="4898150"/>
            <a:ext cx="2840331" cy="181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Obraz 24">
            <a:extLst>
              <a:ext uri="{FF2B5EF4-FFF2-40B4-BE49-F238E27FC236}">
                <a16:creationId xmlns:a16="http://schemas.microsoft.com/office/drawing/2014/main" id="{B8814228-B740-448B-9486-38B6975D6AE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091760" y="4898150"/>
            <a:ext cx="2709367" cy="181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Rectangle 2">
            <a:extLst>
              <a:ext uri="{FF2B5EF4-FFF2-40B4-BE49-F238E27FC236}">
                <a16:creationId xmlns:a16="http://schemas.microsoft.com/office/drawing/2014/main" id="{DAF96844-E66C-4D0D-BC70-85D4F63B858B}"/>
              </a:ext>
            </a:extLst>
          </p:cNvPr>
          <p:cNvSpPr>
            <a:spLocks noChangeArrowheads="1"/>
          </p:cNvSpPr>
          <p:nvPr/>
        </p:nvSpPr>
        <p:spPr bwMode="auto">
          <a:xfrm>
            <a:off x="9533" y="-21152"/>
            <a:ext cx="1208188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Ofiary</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pl-PL"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I</a:t>
            </a:r>
            <a:r>
              <a:rPr lang="pl-PL" altLang="pl-PL" dirty="0">
                <a:solidFill>
                  <a:srgbClr val="000000"/>
                </a:solidFill>
                <a:latin typeface="Matura MT Script Capitals" panose="03020802060602070202" pitchFamily="66" charset="0"/>
                <a:ea typeface="Times New Roman" panose="02020603050405020304" pitchFamily="18" charset="0"/>
                <a:cs typeface="Times New Roman" panose="02020603050405020304" pitchFamily="18" charset="0"/>
              </a:rPr>
              <a:t>I</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wojny</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b="0" i="0" u="none" strike="noStrike" cap="none" normalizeH="0" baseline="0" dirty="0" err="1">
                <a:ln>
                  <a:noFill/>
                </a:ln>
                <a:solidFill>
                  <a:srgbClr val="000000"/>
                </a:solidFill>
                <a:effectLst/>
                <a:ea typeface="Times New Roman" panose="02020603050405020304" pitchFamily="18" charset="0"/>
                <a:cs typeface="Cambria" panose="02040503050406030204" pitchFamily="18" charset="0"/>
              </a:rPr>
              <a:t>ś</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wiatowej</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z </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naszego</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regionu</a:t>
            </a:r>
            <a:endParaRPr kumimoji="0" lang="pl-PL" altLang="pl-P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Antoni B</a:t>
            </a:r>
            <a:r>
              <a:rPr kumimoji="0" lang="pl-PL" altLang="pl-PL" sz="1600" b="0" i="0" u="none" strike="noStrike" cap="none" normalizeH="0" baseline="0" dirty="0">
                <a:ln>
                  <a:noFill/>
                </a:ln>
                <a:solidFill>
                  <a:srgbClr val="000000"/>
                </a:solidFill>
                <a:effectLst/>
                <a:ea typeface="Times New Roman" panose="02020603050405020304" pitchFamily="18" charset="0"/>
                <a:cs typeface="Cambria" panose="02040503050406030204" pitchFamily="18" charset="0"/>
              </a:rPr>
              <a:t>ą</a:t>
            </a: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k</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starszy przewodnik Policji Państwowej urodzony w Karsznicach. Służył </a:t>
            </a:r>
            <a:r>
              <a:rPr kumimoji="0" lang="pl-PL" altLang="pl-PL" sz="1600" b="0" i="0" u="none" strike="noStrike" cap="none" normalizeH="0" baseline="0" dirty="0">
                <a:ln>
                  <a:noFill/>
                </a:ln>
                <a:solidFill>
                  <a:srgbClr val="000000"/>
                </a:solidFill>
                <a:effectLst/>
                <a:ea typeface="Calibri" panose="020F0502020204030204" pitchFamily="34" charset="0"/>
              </a:rPr>
              <a:t>Wojsku Polskiemu do 1919r. , następnie pracował w Służbie Kolejowej, z której przeszedł do policji. Od 23 III 1923r. Pełnił służbę w województwie kieleckim; w 1925r. W Kielcach. Komendant posterunku w: Bodzentynie, Piekoszowie (od 1 II 1935r.) i Dąbrowie (od 11 V 1938r.). Po napaści ZSRR na Polskę, tak jak wielu innych polskich policjantów przebywających na Wschodzie, został aresztowany i przeniesiony do obozu w Ostaszkowie. Zamordowany przez NKWD strzałem w tył głowy w Twerze (dawniej </a:t>
            </a:r>
            <a:r>
              <a:rPr kumimoji="0" lang="pl-PL" altLang="pl-PL" sz="1600" b="0" i="0" u="none" strike="noStrike" cap="none" normalizeH="0" baseline="0" dirty="0" err="1">
                <a:ln>
                  <a:noFill/>
                </a:ln>
                <a:solidFill>
                  <a:srgbClr val="000000"/>
                </a:solidFill>
                <a:effectLst/>
                <a:ea typeface="Calibri" panose="020F0502020204030204" pitchFamily="34" charset="0"/>
              </a:rPr>
              <a:t>Kalini</a:t>
            </a:r>
            <a:r>
              <a:rPr kumimoji="0" lang="pl-PL" altLang="pl-PL" sz="1600" b="0" i="0" u="none" strike="noStrike" cap="none" normalizeH="0" baseline="0" dirty="0">
                <a:ln>
                  <a:noFill/>
                </a:ln>
                <a:solidFill>
                  <a:srgbClr val="000000"/>
                </a:solidFill>
                <a:effectLst/>
                <a:ea typeface="Calibri" panose="020F0502020204030204" pitchFamily="34" charset="0"/>
              </a:rPr>
              <a:t>) w 1940r. Pochowany w </a:t>
            </a:r>
            <a:r>
              <a:rPr kumimoji="0" lang="pl-PL" altLang="pl-PL" sz="1600" b="0" i="0" u="none" strike="noStrike" cap="none" normalizeH="0" baseline="0" dirty="0" err="1">
                <a:ln>
                  <a:noFill/>
                </a:ln>
                <a:solidFill>
                  <a:srgbClr val="000000"/>
                </a:solidFill>
                <a:effectLst/>
                <a:ea typeface="Calibri" panose="020F0502020204030204" pitchFamily="34" charset="0"/>
              </a:rPr>
              <a:t>Miednoje</a:t>
            </a:r>
            <a:r>
              <a:rPr kumimoji="0" lang="pl-PL" altLang="pl-PL" sz="1600" b="0" i="0" u="none" strike="noStrike" cap="none" normalizeH="0" baseline="0" dirty="0">
                <a:ln>
                  <a:noFill/>
                </a:ln>
                <a:solidFill>
                  <a:srgbClr val="000000"/>
                </a:solidFill>
                <a:effectLst/>
                <a:ea typeface="Calibri" panose="020F0502020204030204" pitchFamily="34" charset="0"/>
              </a:rPr>
              <a:t>.</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28" name="pole tekstowe 7">
            <a:extLst>
              <a:ext uri="{FF2B5EF4-FFF2-40B4-BE49-F238E27FC236}">
                <a16:creationId xmlns:a16="http://schemas.microsoft.com/office/drawing/2014/main" id="{4D6F7B23-1100-40AC-A392-249214F505E7}"/>
              </a:ext>
            </a:extLst>
          </p:cNvPr>
          <p:cNvSpPr txBox="1">
            <a:spLocks noChangeArrowheads="1"/>
          </p:cNvSpPr>
          <p:nvPr/>
        </p:nvSpPr>
        <p:spPr bwMode="auto">
          <a:xfrm>
            <a:off x="9533" y="1516645"/>
            <a:ext cx="1217293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Antoni Polak</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pl-PL" altLang="pl-PL" sz="1600" b="0" i="0" u="none" strike="noStrike" cap="none" normalizeH="0" baseline="0" dirty="0">
                <a:ln>
                  <a:noFill/>
                </a:ln>
                <a:solidFill>
                  <a:srgbClr val="000000"/>
                </a:solidFill>
                <a:effectLst/>
                <a:ea typeface="Calibri" panose="020F0502020204030204" pitchFamily="34" charset="0"/>
              </a:rPr>
              <a:t>urodzony w Karsznicach, rolnik. Zginął 1 V 1943roku w Obozie Oświęcim w wieku 31 lat. Brak danych o okolicznościach aresztowania.</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Jan Dyba </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l-PL" altLang="pl-PL" sz="1600" b="0" i="0" u="none" strike="noStrike" cap="none" normalizeH="0" baseline="0" dirty="0">
                <a:ln>
                  <a:noFill/>
                </a:ln>
                <a:solidFill>
                  <a:srgbClr val="000000"/>
                </a:solidFill>
                <a:effectLst/>
                <a:ea typeface="Calibri" panose="020F0502020204030204" pitchFamily="34" charset="0"/>
              </a:rPr>
              <a:t>rolnik z Karsznic. Urodzony w Żarczycach. Aresztowany latem 1942 roku i  przewieziony do gestapo w Kielcach pod zarzutem napisania listu do rodziny w Zagłębiu z pogróżkami pod adresem Niemców. Wywieziony do obozu w Oświęcimiu. Zginął w obozie 26 VII 1942 roku. </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Times New Roman" panose="02020603050405020304" pitchFamily="18" charset="0"/>
              </a:rPr>
              <a:t>Helena </a:t>
            </a:r>
            <a:r>
              <a:rPr kumimoji="0" lang="en-US" altLang="pl-PL" sz="1600" b="0" i="0" u="none" strike="noStrike" cap="none" normalizeH="0" baseline="0" dirty="0" err="1">
                <a:ln>
                  <a:noFill/>
                </a:ln>
                <a:solidFill>
                  <a:srgbClr val="000000"/>
                </a:solidFill>
                <a:effectLst/>
                <a:latin typeface="Forte" panose="03060902040502070203" pitchFamily="66" charset="0"/>
                <a:ea typeface="Times New Roman" panose="02020603050405020304" pitchFamily="18" charset="0"/>
                <a:cs typeface="Times New Roman" panose="02020603050405020304" pitchFamily="18" charset="0"/>
              </a:rPr>
              <a:t>Karwacka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jedną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pierwszych</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ofiar</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II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Wojny</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Światowej</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Pracowała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jako</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nauczyciel</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szkole</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Rembieszycach</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Zginęła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wraz</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matką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siostrą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podczas</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nalotu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pociąg</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września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1939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roku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pobiżu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Bochni</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l-PL" altLang="pl-PL"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5" name="pole tekstowe 4">
            <a:extLst>
              <a:ext uri="{FF2B5EF4-FFF2-40B4-BE49-F238E27FC236}">
                <a16:creationId xmlns:a16="http://schemas.microsoft.com/office/drawing/2014/main" id="{0752F99E-CA25-4AB9-8586-2E3E037191D5}"/>
              </a:ext>
            </a:extLst>
          </p:cNvPr>
          <p:cNvSpPr txBox="1"/>
          <p:nvPr/>
        </p:nvSpPr>
        <p:spPr>
          <a:xfrm>
            <a:off x="12749191" y="184551"/>
            <a:ext cx="11784651" cy="2970044"/>
          </a:xfrm>
          <a:prstGeom prst="rect">
            <a:avLst/>
          </a:prstGeom>
          <a:noFill/>
        </p:spPr>
        <p:txBody>
          <a:bodyPr wrap="square" rtlCol="0">
            <a:spAutoFit/>
          </a:bodyPr>
          <a:lstStyle/>
          <a:p>
            <a:r>
              <a:rPr lang="pl-PL" cap="all"/>
              <a:t>Skąd w monte Cassino wzięły się oddziAły polskie?​</a:t>
            </a:r>
            <a:endParaRPr lang="pl-PL"/>
          </a:p>
          <a:p>
            <a:pPr lvl="0"/>
            <a:r>
              <a:rPr lang="pl-PL"/>
              <a:t>Po tym jak wojska Niemieckie wraz z wojskami radzieckimi we wrześniu 1939 r. uderzyły na Polskę duża część armii znalazła się w niewoli rosyjskiej. Wielu dobrych generałów zostało zabitych w Katyniu przez władze rosyjskie, które liczyły na współpracę z III Rzeszą. Jednak tak się nie stało. 22 czerwca 1941 roku Rzesza Niemiecka zaatakowała Związek Radziecki. 12 sierpnia 1941 roku ZSRR dokonało Amnestii dla obywateli Polski. W ten sposób liczyli na pomoc Polaków w wojnie z Niemcami. Wojska polskie nie miały jednak zamiaru pomagać Związkowi Radzieckiemu. 12 sierpnia 1941 roku Władysław Anders na spotkaniu ze Stalinem poruszył kwestię ewakuacji części wojska polskiego do Iranu. Stalin zgodził się bez wahania na wyjazd wszystkich tych żołnierzy polskich, dla których nie wystarczało żywności. ZSRR opuściło 44 tysiące osób. Polacy utworzyli wojsko , które wędrowało przez kolejne kraje, aż dotarli do Włoch. ​</a:t>
            </a:r>
          </a:p>
          <a:p>
            <a:r>
              <a:rPr lang="pl-PL"/>
              <a:t> </a:t>
            </a:r>
          </a:p>
        </p:txBody>
      </p:sp>
      <p:pic>
        <p:nvPicPr>
          <p:cNvPr id="23" name="Obraz 22">
            <a:extLst>
              <a:ext uri="{FF2B5EF4-FFF2-40B4-BE49-F238E27FC236}">
                <a16:creationId xmlns:a16="http://schemas.microsoft.com/office/drawing/2014/main" id="{E8342A4C-B3ED-426E-9FDF-FC647C080F7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366534" y="4926818"/>
            <a:ext cx="3146590" cy="1762091"/>
          </a:xfrm>
          <a:prstGeom prst="rect">
            <a:avLst/>
          </a:prstGeom>
        </p:spPr>
      </p:pic>
      <p:pic>
        <p:nvPicPr>
          <p:cNvPr id="30" name="Obraz 29">
            <a:extLst>
              <a:ext uri="{FF2B5EF4-FFF2-40B4-BE49-F238E27FC236}">
                <a16:creationId xmlns:a16="http://schemas.microsoft.com/office/drawing/2014/main" id="{508481FE-D66A-4C85-BEB4-E89257F6318C}"/>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4326419" y="4940517"/>
            <a:ext cx="2619375" cy="1743075"/>
          </a:xfrm>
          <a:prstGeom prst="rect">
            <a:avLst/>
          </a:prstGeom>
        </p:spPr>
      </p:pic>
      <p:pic>
        <p:nvPicPr>
          <p:cNvPr id="32" name="Obraz 31">
            <a:extLst>
              <a:ext uri="{FF2B5EF4-FFF2-40B4-BE49-F238E27FC236}">
                <a16:creationId xmlns:a16="http://schemas.microsoft.com/office/drawing/2014/main" id="{20E6FC30-AA59-4B89-9328-F4886EA13E20}"/>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933865" y="4924815"/>
            <a:ext cx="2438884" cy="1748634"/>
          </a:xfrm>
          <a:prstGeom prst="rect">
            <a:avLst/>
          </a:prstGeom>
        </p:spPr>
      </p:pic>
      <p:sp>
        <p:nvSpPr>
          <p:cNvPr id="29" name="pole tekstowe 28">
            <a:extLst>
              <a:ext uri="{FF2B5EF4-FFF2-40B4-BE49-F238E27FC236}">
                <a16:creationId xmlns:a16="http://schemas.microsoft.com/office/drawing/2014/main" id="{2612A447-5674-4F00-B609-2303CA4DF95C}"/>
              </a:ext>
            </a:extLst>
          </p:cNvPr>
          <p:cNvSpPr txBox="1"/>
          <p:nvPr/>
        </p:nvSpPr>
        <p:spPr>
          <a:xfrm>
            <a:off x="-22568800" y="1137574"/>
            <a:ext cx="8157401" cy="923330"/>
          </a:xfrm>
          <a:prstGeom prst="rect">
            <a:avLst/>
          </a:prstGeom>
          <a:noFill/>
        </p:spPr>
        <p:txBody>
          <a:bodyPr wrap="square" rtlCol="0">
            <a:spAutoFit/>
          </a:bodyPr>
          <a:lstStyle/>
          <a:p>
            <a:r>
              <a:rPr lang="pl-PL" dirty="0"/>
              <a:t>Miś Wojtek przeżył bitwę pod Monte Cassino, a po zakończeniu wojny przebywał w zoo w Edynburgu w Wielkiej Brytanii. Miał pod dostatkiem jedzenia i picia, ale bardzo tęsknił za przyjaciółmi z wojska Andersa. Niedźwiedź dożył do 1963 roku.</a:t>
            </a:r>
          </a:p>
        </p:txBody>
      </p:sp>
    </p:spTree>
    <p:extLst>
      <p:ext uri="{BB962C8B-B14F-4D97-AF65-F5344CB8AC3E}">
        <p14:creationId xmlns:p14="http://schemas.microsoft.com/office/powerpoint/2010/main" val="3289929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620757"/>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90873" y="2498368"/>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5757700"/>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8343373" y="-15757700"/>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6494361" y="-2074734"/>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sp>
        <p:nvSpPr>
          <p:cNvPr id="10" name="Prostokąt 9">
            <a:extLst>
              <a:ext uri="{FF2B5EF4-FFF2-40B4-BE49-F238E27FC236}">
                <a16:creationId xmlns:a16="http://schemas.microsoft.com/office/drawing/2014/main" id="{FF72B4EC-5713-4D80-B16E-92CA7F5BA505}"/>
              </a:ext>
            </a:extLst>
          </p:cNvPr>
          <p:cNvSpPr/>
          <p:nvPr/>
        </p:nvSpPr>
        <p:spPr>
          <a:xfrm>
            <a:off x="0" y="-419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6" name="Obraz 5">
            <a:extLst>
              <a:ext uri="{FF2B5EF4-FFF2-40B4-BE49-F238E27FC236}">
                <a16:creationId xmlns:a16="http://schemas.microsoft.com/office/drawing/2014/main" id="{6D576B16-FA70-4A9C-BA72-6776E223F7D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4389" y="4888779"/>
            <a:ext cx="2505075" cy="18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2" name="Obraz 21">
            <a:extLst>
              <a:ext uri="{FF2B5EF4-FFF2-40B4-BE49-F238E27FC236}">
                <a16:creationId xmlns:a16="http://schemas.microsoft.com/office/drawing/2014/main" id="{FF239F8E-DCFA-4A1B-8A7D-F91DA51D07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04275" y="4898150"/>
            <a:ext cx="2840331" cy="181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5" name="Obraz 24">
            <a:extLst>
              <a:ext uri="{FF2B5EF4-FFF2-40B4-BE49-F238E27FC236}">
                <a16:creationId xmlns:a16="http://schemas.microsoft.com/office/drawing/2014/main" id="{B8814228-B740-448B-9486-38B6975D6AE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46980" y="4898150"/>
            <a:ext cx="2709367" cy="181942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7" name="Rectangle 2">
            <a:extLst>
              <a:ext uri="{FF2B5EF4-FFF2-40B4-BE49-F238E27FC236}">
                <a16:creationId xmlns:a16="http://schemas.microsoft.com/office/drawing/2014/main" id="{DAF96844-E66C-4D0D-BC70-85D4F63B858B}"/>
              </a:ext>
            </a:extLst>
          </p:cNvPr>
          <p:cNvSpPr>
            <a:spLocks noChangeArrowheads="1"/>
          </p:cNvSpPr>
          <p:nvPr/>
        </p:nvSpPr>
        <p:spPr bwMode="auto">
          <a:xfrm>
            <a:off x="-25329207" y="-21152"/>
            <a:ext cx="1208188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Ofiary</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II </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wojny</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b="0" i="0" u="none" strike="noStrike" cap="none" normalizeH="0" baseline="0" dirty="0" err="1">
                <a:ln>
                  <a:noFill/>
                </a:ln>
                <a:solidFill>
                  <a:srgbClr val="000000"/>
                </a:solidFill>
                <a:effectLst/>
                <a:ea typeface="Times New Roman" panose="02020603050405020304" pitchFamily="18" charset="0"/>
                <a:cs typeface="Cambria" panose="02040503050406030204" pitchFamily="18" charset="0"/>
              </a:rPr>
              <a:t>ś</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wiatowej</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z </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naszego</a:t>
            </a:r>
            <a:r>
              <a:rPr kumimoji="0" lang="en-US" altLang="pl-PL" b="0" i="0" u="none" strike="noStrike" cap="none" normalizeH="0" baseline="0" dirty="0">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 </a:t>
            </a:r>
            <a:r>
              <a:rPr kumimoji="0" lang="en-US" altLang="pl-PL" b="0" i="0" u="none" strike="noStrike" cap="none" normalizeH="0" baseline="0" dirty="0" err="1">
                <a:ln>
                  <a:noFill/>
                </a:ln>
                <a:solidFill>
                  <a:srgbClr val="000000"/>
                </a:solidFill>
                <a:effectLst/>
                <a:latin typeface="Matura MT Script Capitals" panose="03020802060602070202" pitchFamily="66" charset="0"/>
                <a:ea typeface="Times New Roman" panose="02020603050405020304" pitchFamily="18" charset="0"/>
                <a:cs typeface="Times New Roman" panose="02020603050405020304" pitchFamily="18" charset="0"/>
              </a:rPr>
              <a:t>regionu</a:t>
            </a:r>
            <a:endParaRPr kumimoji="0" lang="pl-PL" altLang="pl-PL"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Antoni B</a:t>
            </a:r>
            <a:r>
              <a:rPr kumimoji="0" lang="pl-PL" altLang="pl-PL" sz="1600" b="0" i="0" u="none" strike="noStrike" cap="none" normalizeH="0" baseline="0" dirty="0">
                <a:ln>
                  <a:noFill/>
                </a:ln>
                <a:solidFill>
                  <a:srgbClr val="000000"/>
                </a:solidFill>
                <a:effectLst/>
                <a:ea typeface="Times New Roman" panose="02020603050405020304" pitchFamily="18" charset="0"/>
                <a:cs typeface="Cambria" panose="02040503050406030204" pitchFamily="18" charset="0"/>
              </a:rPr>
              <a:t>ą</a:t>
            </a: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k</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starszy przewodnik Policji Państwowej urodzony w Karsznicach. Służył </a:t>
            </a:r>
            <a:r>
              <a:rPr kumimoji="0" lang="pl-PL" altLang="pl-PL" sz="1600" b="0" i="0" u="none" strike="noStrike" cap="none" normalizeH="0" baseline="0" dirty="0">
                <a:ln>
                  <a:noFill/>
                </a:ln>
                <a:solidFill>
                  <a:srgbClr val="000000"/>
                </a:solidFill>
                <a:effectLst/>
                <a:ea typeface="Calibri" panose="020F0502020204030204" pitchFamily="34" charset="0"/>
              </a:rPr>
              <a:t>Wojsku Polskiemu do 1919r. , następnie pracował w Służbie Kolejowej, z której przeszedł do policji. Od 23 III 1923r. Pełnił służbę w województwie kieleckim; w 1925r. W Kielcach. Komendant posterunku w: Bodzentynie, Piekoszowie (od 1 II 1935r.) i Dąbrowie (od 11 V 1938r.). Po napaści ZSRR na Polskę, tak jak wielu innych polskich policjantów przebywających na Wschodzie, został aresztowany i przeniesiony do obozu w Ostaszkowie. Zamordowany przez NKWD strzałem w tył głowy w Twerze (dawniej </a:t>
            </a:r>
            <a:r>
              <a:rPr kumimoji="0" lang="pl-PL" altLang="pl-PL" sz="1600" b="0" i="0" u="none" strike="noStrike" cap="none" normalizeH="0" baseline="0" dirty="0" err="1">
                <a:ln>
                  <a:noFill/>
                </a:ln>
                <a:solidFill>
                  <a:srgbClr val="000000"/>
                </a:solidFill>
                <a:effectLst/>
                <a:ea typeface="Calibri" panose="020F0502020204030204" pitchFamily="34" charset="0"/>
              </a:rPr>
              <a:t>Kalini</a:t>
            </a:r>
            <a:r>
              <a:rPr kumimoji="0" lang="pl-PL" altLang="pl-PL" sz="1600" b="0" i="0" u="none" strike="noStrike" cap="none" normalizeH="0" baseline="0" dirty="0">
                <a:ln>
                  <a:noFill/>
                </a:ln>
                <a:solidFill>
                  <a:srgbClr val="000000"/>
                </a:solidFill>
                <a:effectLst/>
                <a:ea typeface="Calibri" panose="020F0502020204030204" pitchFamily="34" charset="0"/>
              </a:rPr>
              <a:t>) w 1940r. Pochowany w </a:t>
            </a:r>
            <a:r>
              <a:rPr kumimoji="0" lang="pl-PL" altLang="pl-PL" sz="1600" b="0" i="0" u="none" strike="noStrike" cap="none" normalizeH="0" baseline="0" dirty="0" err="1">
                <a:ln>
                  <a:noFill/>
                </a:ln>
                <a:solidFill>
                  <a:srgbClr val="000000"/>
                </a:solidFill>
                <a:effectLst/>
                <a:ea typeface="Calibri" panose="020F0502020204030204" pitchFamily="34" charset="0"/>
              </a:rPr>
              <a:t>Miednoje</a:t>
            </a:r>
            <a:r>
              <a:rPr kumimoji="0" lang="pl-PL" altLang="pl-PL" sz="1600" b="0" i="0" u="none" strike="noStrike" cap="none" normalizeH="0" baseline="0" dirty="0">
                <a:ln>
                  <a:noFill/>
                </a:ln>
                <a:solidFill>
                  <a:srgbClr val="000000"/>
                </a:solidFill>
                <a:effectLst/>
                <a:ea typeface="Calibri" panose="020F0502020204030204" pitchFamily="34" charset="0"/>
              </a:rPr>
              <a:t>.</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28" name="pole tekstowe 7">
            <a:extLst>
              <a:ext uri="{FF2B5EF4-FFF2-40B4-BE49-F238E27FC236}">
                <a16:creationId xmlns:a16="http://schemas.microsoft.com/office/drawing/2014/main" id="{4D6F7B23-1100-40AC-A392-249214F505E7}"/>
              </a:ext>
            </a:extLst>
          </p:cNvPr>
          <p:cNvSpPr txBox="1">
            <a:spLocks noChangeArrowheads="1"/>
          </p:cNvSpPr>
          <p:nvPr/>
        </p:nvSpPr>
        <p:spPr bwMode="auto">
          <a:xfrm>
            <a:off x="-25329207" y="1516645"/>
            <a:ext cx="12172933" cy="18466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Antoni Polak</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pl-PL" altLang="pl-PL" sz="1600" b="0" i="0" u="none" strike="noStrike" cap="none" normalizeH="0" baseline="0" dirty="0">
                <a:ln>
                  <a:noFill/>
                </a:ln>
                <a:solidFill>
                  <a:srgbClr val="000000"/>
                </a:solidFill>
                <a:effectLst/>
                <a:ea typeface="Calibri" panose="020F0502020204030204" pitchFamily="34" charset="0"/>
              </a:rPr>
              <a:t>urodzony w Karsznicach, rolnik. Zginął 1 V 1943roku w Obozie Oświęcim w wieku 31 lat. Brak danych o okolicznościach aresztowania.</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pl-PL"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Calibri" panose="020F0502020204030204" pitchFamily="34" charset="0"/>
              </a:rPr>
              <a:t>Jan Dyba </a:t>
            </a:r>
            <a:r>
              <a:rPr kumimoji="0" lang="pl-PL"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pl-PL" altLang="pl-PL" sz="1600" b="0" i="0" u="none" strike="noStrike" cap="none" normalizeH="0" baseline="0" dirty="0">
                <a:ln>
                  <a:noFill/>
                </a:ln>
                <a:solidFill>
                  <a:srgbClr val="000000"/>
                </a:solidFill>
                <a:effectLst/>
                <a:ea typeface="Calibri" panose="020F0502020204030204" pitchFamily="34" charset="0"/>
              </a:rPr>
              <a:t>rolnik z Karsznic. Urodzony w Żarczycach. Aresztowany latem 1942 roku i  przewieziony do gestapo w Kielcach pod zarzutem napisania listu do rodziny w Zagłębiu z pogróżkami pod adresem Niemców. Wywieziony do obozu w Oświęcimiu. Zginął w obozie 26 VII 1942 roku. </a:t>
            </a:r>
            <a:endParaRPr kumimoji="0" lang="pl-PL" altLang="pl-PL" sz="1200" b="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pl-PL" sz="1600" b="0" i="0" u="none" strike="noStrike" cap="none" normalizeH="0" baseline="0" dirty="0">
                <a:ln>
                  <a:noFill/>
                </a:ln>
                <a:solidFill>
                  <a:srgbClr val="000000"/>
                </a:solidFill>
                <a:effectLst/>
                <a:latin typeface="Forte" panose="03060902040502070203" pitchFamily="66" charset="0"/>
                <a:ea typeface="Times New Roman" panose="02020603050405020304" pitchFamily="18" charset="0"/>
                <a:cs typeface="Times New Roman" panose="02020603050405020304" pitchFamily="18" charset="0"/>
              </a:rPr>
              <a:t>Helena </a:t>
            </a:r>
            <a:r>
              <a:rPr kumimoji="0" lang="en-US" altLang="pl-PL" sz="1600" b="0" i="0" u="none" strike="noStrike" cap="none" normalizeH="0" baseline="0" dirty="0" err="1">
                <a:ln>
                  <a:noFill/>
                </a:ln>
                <a:solidFill>
                  <a:srgbClr val="000000"/>
                </a:solidFill>
                <a:effectLst/>
                <a:latin typeface="Forte" panose="03060902040502070203" pitchFamily="66" charset="0"/>
                <a:ea typeface="Times New Roman" panose="02020603050405020304" pitchFamily="18" charset="0"/>
                <a:cs typeface="Times New Roman" panose="02020603050405020304" pitchFamily="18" charset="0"/>
              </a:rPr>
              <a:t>Karwacka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była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jedną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pierwszych</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ofiar</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II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Wojny</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Światowej</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Pracowała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jako</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nauczyciel</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szkole</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Rembieszycach</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Zginęła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wraz</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z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matką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siostrą</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podczas</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nalotu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pociąg</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4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września</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1939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roku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pobiżu</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kumimoji="0" lang="en-US" altLang="pl-PL" sz="1600" b="0" i="0" u="none" strike="noStrike" cap="none" normalizeH="0" baseline="0" dirty="0" err="1">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Bochni</a:t>
            </a:r>
            <a:r>
              <a:rPr kumimoji="0" lang="en-US" altLang="pl-PL" sz="1600" b="0" i="0" u="none" strike="noStrike" cap="none" normalizeH="0" baseline="0" dirty="0">
                <a:ln>
                  <a:noFill/>
                </a:ln>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a:r>
            <a:endParaRPr kumimoji="0" lang="pl-PL" altLang="pl-PL" sz="1200" b="0" i="0" u="none" strike="noStrike" cap="none" normalizeH="0" baseline="0" dirty="0">
              <a:ln>
                <a:noFill/>
              </a:ln>
              <a:solidFill>
                <a:schemeClr val="tx1"/>
              </a:solidFill>
              <a:effectLst/>
              <a:ea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l-PL" altLang="pl-PL" sz="1800" b="0" i="0" u="none" strike="noStrike" cap="none" normalizeH="0" baseline="0" dirty="0">
              <a:ln>
                <a:noFill/>
              </a:ln>
              <a:solidFill>
                <a:schemeClr val="tx1"/>
              </a:solidFill>
              <a:effectLst/>
              <a:latin typeface="Arial" panose="020B0604020202020204" pitchFamily="34" charset="0"/>
            </a:endParaRPr>
          </a:p>
        </p:txBody>
      </p:sp>
      <p:sp>
        <p:nvSpPr>
          <p:cNvPr id="5" name="pole tekstowe 4">
            <a:extLst>
              <a:ext uri="{FF2B5EF4-FFF2-40B4-BE49-F238E27FC236}">
                <a16:creationId xmlns:a16="http://schemas.microsoft.com/office/drawing/2014/main" id="{0752F99E-CA25-4AB9-8586-2E3E037191D5}"/>
              </a:ext>
            </a:extLst>
          </p:cNvPr>
          <p:cNvSpPr txBox="1"/>
          <p:nvPr/>
        </p:nvSpPr>
        <p:spPr>
          <a:xfrm>
            <a:off x="0" y="184551"/>
            <a:ext cx="12191999" cy="2970044"/>
          </a:xfrm>
          <a:prstGeom prst="rect">
            <a:avLst/>
          </a:prstGeom>
          <a:noFill/>
        </p:spPr>
        <p:txBody>
          <a:bodyPr wrap="square" rtlCol="0">
            <a:spAutoFit/>
          </a:bodyPr>
          <a:lstStyle/>
          <a:p>
            <a:r>
              <a:rPr lang="pl-PL" cap="all" dirty="0"/>
              <a:t>Skąd w </a:t>
            </a:r>
            <a:r>
              <a:rPr lang="pl-PL" cap="all" dirty="0" err="1"/>
              <a:t>monte</a:t>
            </a:r>
            <a:r>
              <a:rPr lang="pl-PL" cap="all" dirty="0"/>
              <a:t> Cassino wzięły się </a:t>
            </a:r>
            <a:r>
              <a:rPr lang="pl-PL" cap="all" dirty="0" err="1"/>
              <a:t>oddziAły</a:t>
            </a:r>
            <a:r>
              <a:rPr lang="pl-PL" cap="all" dirty="0"/>
              <a:t> polskie?​</a:t>
            </a:r>
            <a:endParaRPr lang="pl-PL" dirty="0"/>
          </a:p>
          <a:p>
            <a:pPr lvl="0"/>
            <a:r>
              <a:rPr lang="pl-PL" dirty="0"/>
              <a:t>Po tym jak wojska Niemieckie wraz z wojskami radzieckimi we wrześniu 1939 r. uderzyły na Polskę duża część armii znalazła się w niewoli rosyjskiej. Wielu dobrych generałów zostało zabitych w Katyniu przez władze rosyjskie, które liczyły na współpracę z III Rzeszą. Jednak tak się nie stało. 22 czerwca 1941 roku Rzesza Niemiecka zaatakowała Związek Radziecki. 12 sierpnia 1941 roku ZSRR dokonało Amnestii dla obywateli Polski. W ten sposób liczyli na pomoc Polaków w wojnie z Niemcami. Wojska polskie nie miały jednak zamiaru pomagać Związkowi Radzieckiemu. 12 sierpnia 1941 roku Władysław Anders na spotkaniu ze Stalinem poruszył kwestię ewakuacji części wojska polskiego do Iranu. Stalin zgodził się bez wahania na wyjazd wszystkich tych żołnierzy polskich, dla których nie wystarczało żywności. ZSRR opuściło 44 tysiące osób. Polacy utworzyli wojsko , które wędrowało przez kolejne kraje, aż dotarli do Włoch. ​</a:t>
            </a:r>
          </a:p>
          <a:p>
            <a:r>
              <a:rPr lang="pl-PL" dirty="0"/>
              <a:t> </a:t>
            </a:r>
          </a:p>
        </p:txBody>
      </p:sp>
      <p:pic>
        <p:nvPicPr>
          <p:cNvPr id="23" name="Obraz 22">
            <a:extLst>
              <a:ext uri="{FF2B5EF4-FFF2-40B4-BE49-F238E27FC236}">
                <a16:creationId xmlns:a16="http://schemas.microsoft.com/office/drawing/2014/main" id="{E8342A4C-B3ED-426E-9FDF-FC647C080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2482" y="4926818"/>
            <a:ext cx="3146590" cy="1762091"/>
          </a:xfrm>
          <a:prstGeom prst="rect">
            <a:avLst/>
          </a:prstGeom>
        </p:spPr>
      </p:pic>
      <p:pic>
        <p:nvPicPr>
          <p:cNvPr id="30" name="Obraz 29">
            <a:extLst>
              <a:ext uri="{FF2B5EF4-FFF2-40B4-BE49-F238E27FC236}">
                <a16:creationId xmlns:a16="http://schemas.microsoft.com/office/drawing/2014/main" id="{508481FE-D66A-4C85-BEB4-E89257F631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292367" y="4940517"/>
            <a:ext cx="2619375" cy="1743075"/>
          </a:xfrm>
          <a:prstGeom prst="rect">
            <a:avLst/>
          </a:prstGeom>
        </p:spPr>
      </p:pic>
      <p:pic>
        <p:nvPicPr>
          <p:cNvPr id="32" name="Obraz 31">
            <a:extLst>
              <a:ext uri="{FF2B5EF4-FFF2-40B4-BE49-F238E27FC236}">
                <a16:creationId xmlns:a16="http://schemas.microsoft.com/office/drawing/2014/main" id="{20E6FC30-AA59-4B89-9328-F4886EA13E2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99813" y="4924815"/>
            <a:ext cx="2438884" cy="1748634"/>
          </a:xfrm>
          <a:prstGeom prst="rect">
            <a:avLst/>
          </a:prstGeom>
        </p:spPr>
      </p:pic>
      <p:sp>
        <p:nvSpPr>
          <p:cNvPr id="2" name="pole tekstowe 1">
            <a:extLst>
              <a:ext uri="{FF2B5EF4-FFF2-40B4-BE49-F238E27FC236}">
                <a16:creationId xmlns:a16="http://schemas.microsoft.com/office/drawing/2014/main" id="{AAE0AFAE-7FFE-47C4-94B3-0BF43566260A}"/>
              </a:ext>
            </a:extLst>
          </p:cNvPr>
          <p:cNvSpPr txBox="1"/>
          <p:nvPr/>
        </p:nvSpPr>
        <p:spPr>
          <a:xfrm>
            <a:off x="13116640" y="-4190"/>
            <a:ext cx="12191998" cy="3231654"/>
          </a:xfrm>
          <a:prstGeom prst="rect">
            <a:avLst/>
          </a:prstGeom>
          <a:noFill/>
        </p:spPr>
        <p:txBody>
          <a:bodyPr wrap="square" rtlCol="0">
            <a:spAutoFit/>
          </a:bodyPr>
          <a:lstStyle/>
          <a:p>
            <a:pPr lvl="0"/>
            <a:r>
              <a:rPr lang="pl-PL" sz="1200" dirty="0"/>
              <a:t>Franciszek </a:t>
            </a:r>
            <a:r>
              <a:rPr lang="pl-PL" sz="1200" dirty="0" err="1"/>
              <a:t>Suchanowski</a:t>
            </a:r>
            <a:r>
              <a:rPr lang="pl-PL" sz="1200" dirty="0"/>
              <a:t> urodził się 25 marca 1916 r. w Karsznicach koło Małogoszcza jako syn Kazimierza i Zofii z domu </a:t>
            </a:r>
            <a:r>
              <a:rPr lang="pl-PL" sz="1200" dirty="0" err="1"/>
              <a:t>Równickiej</a:t>
            </a:r>
            <a:r>
              <a:rPr lang="pl-PL" sz="1200" dirty="0"/>
              <a:t>. Miał dwa lata, gdy zmarł ojciec, i trzy lata, gdy zmarła matka. Opiekę nad rodzeństwem przejęła siostra Weronika. W marcu 1939 r. Franciszek został powołany do czynnej służby wojskowej. Już we wrześniu poszedł na front. W zamieszaniu wojennym wraz ze swoim oddziałem znalazł się w pobliżu granicy polsko-rumuńskiej. Po 17 września znalazł się w niewoli sowieckiej. Córka Regina powiedziała nam, że o tym co przeszedł w Rosji, nie chciał mówić. Czasem tylko napomknął, że przebył piekło nie do opisania. Wiadomość o tworzącej się armii była wybawieniem. Szedł z grupą podobnych nieszczęśników setki kilometrów na piechotę, aby zdążyć się zaciągnąć. W </a:t>
            </a:r>
            <a:r>
              <a:rPr lang="pl-PL" sz="1200" dirty="0" err="1"/>
              <a:t>Tockoje</a:t>
            </a:r>
            <a:r>
              <a:rPr lang="pl-PL" sz="1200" dirty="0"/>
              <a:t> zaciągnął się do 18 batalionu 5 Kresowej Dywizji Piechoty. Z II Korpusem Armii Andersa przeszedł przez Iran, Irak, Palestynę, Egipt. Walczył pod Monte Cassino o wzgórze 593 i wzgórze Widmo. Wielu kolegów zginęło w ciężkich walkach, wielu było rannych. Córka Regina mówi, że ojciec nie chciał oglądać filmów wojennych, nie chciał czytać książki „Bitwa o Monte Cassino” Wańkowicza. Mówił, że film nie oddaje w pełni wojny. Franciszek </a:t>
            </a:r>
            <a:r>
              <a:rPr lang="pl-PL" sz="1200" dirty="0" err="1"/>
              <a:t>Suchanowski</a:t>
            </a:r>
            <a:r>
              <a:rPr lang="pl-PL" sz="1200" dirty="0"/>
              <a:t> nie został ranny , więc walczył dalej o </a:t>
            </a:r>
            <a:r>
              <a:rPr lang="pl-PL" sz="1200" dirty="0" err="1"/>
              <a:t>Piedimonte</a:t>
            </a:r>
            <a:r>
              <a:rPr lang="pl-PL" sz="1200" dirty="0"/>
              <a:t> i Bolonię. W walkach o Bolonię jeden z epizodów wspominał tak: „W pewnym momencie zostałem sam. Miałem jednak ze sobą karabin maszynowy, 50 magazynków, w których było po 50 sztuk amunicji. Udało mi się powstrzymać na pewien czas Niemców i cofając się dotrzeć do swoich. Wkrótce zostałem ciężko ranny, ale mnie odratowano. Po tej bitwie gen. Władysław Anders uhonorował mnie oraz wielu innych żołnierzy krzyżem Virtuti Militari V klasy”.</a:t>
            </a:r>
          </a:p>
          <a:p>
            <a:pPr lvl="0"/>
            <a:r>
              <a:rPr lang="pl-PL" sz="1200" dirty="0"/>
              <a:t>Po wojnie został zdemobilizowany 17 czerwca 1947 r. Wraz z innymi żołnierzami wyjechał do Anglii. Tam zaczął pracować w gospodarstwie rolnym. W pewnym momencie powiedział „Zamiast zbierać ziemniaki na obcej ziemi, wolę robić to w Polsce”. Wrócił w rodzinne strony, niestety, nie czekało go nic dobrego. Obserwowany, uważany za szpiega, milicja i UB cały czas miały go na oku. W 1948 r. ożenił się z Kazimierą Podrazą, młodszą o 12 lat. Prowadzili gospodarstwo, dochowali się czwórki dzieci. Franciszek miał problemy ze znalezieniem pracy, ale jakoś sobie radzili. Pracował dorywczo, w końcu przeszedł na rentę inwalidzką. Franciszek </a:t>
            </a:r>
            <a:r>
              <a:rPr lang="pl-PL" sz="1200" dirty="0" err="1"/>
              <a:t>Suchanowski</a:t>
            </a:r>
            <a:r>
              <a:rPr lang="pl-PL" sz="1200" dirty="0"/>
              <a:t> zmarł 24 stycznia 2003 r., pochowany został na cmentarzu w Rembieszycach. Odznaczony krzyżem Virtuti Militari, krzyżem Monte Cassino, Krzyżem Czynu Bojowego Polskich Sił Zbrojnych na Zachodzie, medalem za udział w wojnie obronnej 1939, weterana walk o niepodległość oraz medalami włoskimi.</a:t>
            </a:r>
          </a:p>
          <a:p>
            <a:r>
              <a:rPr lang="pl-PL" sz="1200" dirty="0"/>
              <a:t> </a:t>
            </a:r>
          </a:p>
          <a:p>
            <a:endParaRPr lang="pl-PL" sz="1200" dirty="0"/>
          </a:p>
        </p:txBody>
      </p:sp>
      <p:pic>
        <p:nvPicPr>
          <p:cNvPr id="4" name="Obraz 3">
            <a:extLst>
              <a:ext uri="{FF2B5EF4-FFF2-40B4-BE49-F238E27FC236}">
                <a16:creationId xmlns:a16="http://schemas.microsoft.com/office/drawing/2014/main" id="{2056D361-CA06-4DB2-B527-7F6596BD577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0915156" y="4518485"/>
            <a:ext cx="3416891" cy="21208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Obraz 7">
            <a:extLst>
              <a:ext uri="{FF2B5EF4-FFF2-40B4-BE49-F238E27FC236}">
                <a16:creationId xmlns:a16="http://schemas.microsoft.com/office/drawing/2014/main" id="{1F86D02D-AAE7-4B98-9448-D3690C5A518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7538792" y="4950613"/>
            <a:ext cx="2800350"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Obraz 11">
            <a:extLst>
              <a:ext uri="{FF2B5EF4-FFF2-40B4-BE49-F238E27FC236}">
                <a16:creationId xmlns:a16="http://schemas.microsoft.com/office/drawing/2014/main" id="{A63F49D3-2166-45EF-BED5-A0255C6348B7}"/>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3484366" y="4512531"/>
            <a:ext cx="3478412" cy="21609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215210941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577718"/>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90873" y="2498368"/>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5791883"/>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8343373" y="-2070081"/>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6494361" y="-4271003"/>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sp>
        <p:nvSpPr>
          <p:cNvPr id="10" name="Prostokąt 9">
            <a:extLst>
              <a:ext uri="{FF2B5EF4-FFF2-40B4-BE49-F238E27FC236}">
                <a16:creationId xmlns:a16="http://schemas.microsoft.com/office/drawing/2014/main" id="{FF72B4EC-5713-4D80-B16E-92CA7F5BA505}"/>
              </a:ext>
            </a:extLst>
          </p:cNvPr>
          <p:cNvSpPr/>
          <p:nvPr/>
        </p:nvSpPr>
        <p:spPr>
          <a:xfrm>
            <a:off x="0" y="-419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5" name="pole tekstowe 4">
            <a:extLst>
              <a:ext uri="{FF2B5EF4-FFF2-40B4-BE49-F238E27FC236}">
                <a16:creationId xmlns:a16="http://schemas.microsoft.com/office/drawing/2014/main" id="{0752F99E-CA25-4AB9-8586-2E3E037191D5}"/>
              </a:ext>
            </a:extLst>
          </p:cNvPr>
          <p:cNvSpPr txBox="1"/>
          <p:nvPr/>
        </p:nvSpPr>
        <p:spPr>
          <a:xfrm>
            <a:off x="-14726867" y="184551"/>
            <a:ext cx="12191999" cy="2970044"/>
          </a:xfrm>
          <a:prstGeom prst="rect">
            <a:avLst/>
          </a:prstGeom>
          <a:noFill/>
        </p:spPr>
        <p:txBody>
          <a:bodyPr wrap="square" rtlCol="0">
            <a:spAutoFit/>
          </a:bodyPr>
          <a:lstStyle/>
          <a:p>
            <a:r>
              <a:rPr lang="pl-PL" cap="all" dirty="0"/>
              <a:t>Skąd w </a:t>
            </a:r>
            <a:r>
              <a:rPr lang="pl-PL" cap="all" dirty="0" err="1"/>
              <a:t>monte</a:t>
            </a:r>
            <a:r>
              <a:rPr lang="pl-PL" cap="all" dirty="0"/>
              <a:t> Cassino wzięły się </a:t>
            </a:r>
            <a:r>
              <a:rPr lang="pl-PL" cap="all" dirty="0" err="1"/>
              <a:t>oddziAły</a:t>
            </a:r>
            <a:r>
              <a:rPr lang="pl-PL" cap="all" dirty="0"/>
              <a:t> polskie?​</a:t>
            </a:r>
            <a:endParaRPr lang="pl-PL" dirty="0"/>
          </a:p>
          <a:p>
            <a:pPr lvl="0"/>
            <a:r>
              <a:rPr lang="pl-PL" dirty="0"/>
              <a:t>Po tym jak wojska Niemieckie wraz z wojskami radzieckimi we wrześniu 1939 r. uderzyły na Polskę duża część armii znalazła się w niewoli rosyjskiej. Wielu dobrych generałów zostało zabitych w Katyniu przez władze rosyjskie, które liczyły na współpracę z III Rzeszą. Jednak tak się nie stało. 22 czerwca 1941 roku Rzesza Niemiecka zaatakowała Związek Radziecki. 12 sierpnia 1941 roku ZSRR dokonało Amnestii dla obywateli Polski. W ten sposób liczyli na pomoc Polaków w wojnie z Niemcami. Wojska polskie nie miały jednak zamiaru pomagać Związkowi Radzieckiemu. 12 sierpnia 1941 roku Władysław Anders na spotkaniu ze Stalinem poruszył kwestię ewakuacji części wojska polskiego do Iranu. Stalin zgodził się bez wahania na wyjazd wszystkich tych żołnierzy polskich, dla których nie wystarczało żywności. ZSRR opuściło 44 tysiące osób. Polacy utworzyli wojsko , które wędrowało przez kolejne kraje, aż dotarli do Włoch. ​</a:t>
            </a:r>
          </a:p>
          <a:p>
            <a:r>
              <a:rPr lang="pl-PL" dirty="0"/>
              <a:t> </a:t>
            </a:r>
          </a:p>
        </p:txBody>
      </p:sp>
      <p:pic>
        <p:nvPicPr>
          <p:cNvPr id="23" name="Obraz 22">
            <a:extLst>
              <a:ext uri="{FF2B5EF4-FFF2-40B4-BE49-F238E27FC236}">
                <a16:creationId xmlns:a16="http://schemas.microsoft.com/office/drawing/2014/main" id="{E8342A4C-B3ED-426E-9FDF-FC647C080F7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4385" y="4926818"/>
            <a:ext cx="3146590" cy="1762091"/>
          </a:xfrm>
          <a:prstGeom prst="rect">
            <a:avLst/>
          </a:prstGeom>
        </p:spPr>
      </p:pic>
      <p:pic>
        <p:nvPicPr>
          <p:cNvPr id="30" name="Obraz 29">
            <a:extLst>
              <a:ext uri="{FF2B5EF4-FFF2-40B4-BE49-F238E27FC236}">
                <a16:creationId xmlns:a16="http://schemas.microsoft.com/office/drawing/2014/main" id="{508481FE-D66A-4C85-BEB4-E89257F631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434500" y="4940517"/>
            <a:ext cx="2619375" cy="1743075"/>
          </a:xfrm>
          <a:prstGeom prst="rect">
            <a:avLst/>
          </a:prstGeom>
        </p:spPr>
      </p:pic>
      <p:pic>
        <p:nvPicPr>
          <p:cNvPr id="32" name="Obraz 31">
            <a:extLst>
              <a:ext uri="{FF2B5EF4-FFF2-40B4-BE49-F238E27FC236}">
                <a16:creationId xmlns:a16="http://schemas.microsoft.com/office/drawing/2014/main" id="{20E6FC30-AA59-4B89-9328-F4886EA13E2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27054" y="4924815"/>
            <a:ext cx="2438884" cy="1748634"/>
          </a:xfrm>
          <a:prstGeom prst="rect">
            <a:avLst/>
          </a:prstGeom>
        </p:spPr>
      </p:pic>
      <p:sp>
        <p:nvSpPr>
          <p:cNvPr id="2" name="pole tekstowe 1">
            <a:extLst>
              <a:ext uri="{FF2B5EF4-FFF2-40B4-BE49-F238E27FC236}">
                <a16:creationId xmlns:a16="http://schemas.microsoft.com/office/drawing/2014/main" id="{AAE0AFAE-7FFE-47C4-94B3-0BF43566260A}"/>
              </a:ext>
            </a:extLst>
          </p:cNvPr>
          <p:cNvSpPr txBox="1"/>
          <p:nvPr/>
        </p:nvSpPr>
        <p:spPr>
          <a:xfrm>
            <a:off x="-1" y="-4190"/>
            <a:ext cx="12191998" cy="3231654"/>
          </a:xfrm>
          <a:prstGeom prst="rect">
            <a:avLst/>
          </a:prstGeom>
          <a:noFill/>
        </p:spPr>
        <p:txBody>
          <a:bodyPr wrap="square" rtlCol="0">
            <a:spAutoFit/>
          </a:bodyPr>
          <a:lstStyle/>
          <a:p>
            <a:pPr lvl="0"/>
            <a:r>
              <a:rPr lang="pl-PL" sz="1200" dirty="0"/>
              <a:t>Franciszek </a:t>
            </a:r>
            <a:r>
              <a:rPr lang="pl-PL" sz="1200" dirty="0" err="1"/>
              <a:t>Suchanowski</a:t>
            </a:r>
            <a:r>
              <a:rPr lang="pl-PL" sz="1200" dirty="0"/>
              <a:t> urodził się 25 marca 1916 r. w Karsznicach koło Małogoszcza jako syn Kazimierza i Zofii z domu </a:t>
            </a:r>
            <a:r>
              <a:rPr lang="pl-PL" sz="1200" dirty="0" err="1"/>
              <a:t>Równickiej</a:t>
            </a:r>
            <a:r>
              <a:rPr lang="pl-PL" sz="1200" dirty="0"/>
              <a:t>. Miał dwa lata, gdy zmarł ojciec, i trzy lata, gdy zmarła matka. Opiekę nad rodzeństwem przejęła siostra Weronika. W marcu 1939 r. Franciszek został powołany do czynnej służby wojskowej. Już we wrześniu poszedł na front. W zamieszaniu wojennym wraz ze swoim oddziałem znalazł się w pobliżu granicy polsko-rumuńskiej. Po 17 września znalazł się w niewoli sowieckiej. Córka Regina powiedziała nam, że o tym co przeszedł w Rosji, nie chciał mówić. Czasem tylko napomknął, że przebył piekło nie do opisania. Wiadomość o tworzącej się armii była wybawieniem. Szedł z grupą podobnych nieszczęśników setki kilometrów na piechotę, aby zdążyć się zaciągnąć. W </a:t>
            </a:r>
            <a:r>
              <a:rPr lang="pl-PL" sz="1200" dirty="0" err="1"/>
              <a:t>Tockoje</a:t>
            </a:r>
            <a:r>
              <a:rPr lang="pl-PL" sz="1200" dirty="0"/>
              <a:t> zaciągnął się do 18 batalionu 5 Kresowej Dywizji Piechoty. Z II Korpusem Armii Andersa przeszedł przez Iran, Irak, Palestynę, Egipt. Walczył pod Monte Cassino o wzgórze 593 i wzgórze Widmo. Wielu kolegów zginęło w ciężkich walkach, wielu było rannych. Córka Regina mówi, że ojciec nie chciał oglądać filmów wojennych, nie chciał czytać książki „Bitwa o Monte Cassino” Wańkowicza. Mówił, że film nie oddaje w pełni wojny. Franciszek </a:t>
            </a:r>
            <a:r>
              <a:rPr lang="pl-PL" sz="1200" dirty="0" err="1"/>
              <a:t>Suchanowski</a:t>
            </a:r>
            <a:r>
              <a:rPr lang="pl-PL" sz="1200" dirty="0"/>
              <a:t> nie został ranny , więc walczył dalej o </a:t>
            </a:r>
            <a:r>
              <a:rPr lang="pl-PL" sz="1200" dirty="0" err="1"/>
              <a:t>Piedimonte</a:t>
            </a:r>
            <a:r>
              <a:rPr lang="pl-PL" sz="1200" dirty="0"/>
              <a:t> i Bolonię. W walkach o Bolonię jeden z epizodów wspominał tak: „W pewnym momencie zostałem sam. Miałem jednak ze sobą karabin maszynowy, 50 magazynków, w których było po 50 sztuk amunicji. Udało mi się powstrzymać na pewien czas Niemców i cofając się dotrzeć do swoich. Wkrótce zostałem ciężko ranny, ale mnie odratowano. Po tej bitwie gen. Władysław Anders uhonorował mnie oraz wielu innych żołnierzy krzyżem Virtuti Militari V klasy”.</a:t>
            </a:r>
          </a:p>
          <a:p>
            <a:pPr lvl="0"/>
            <a:r>
              <a:rPr lang="pl-PL" sz="1200" dirty="0"/>
              <a:t>Po wojnie został zdemobilizowany 17 czerwca 1947 r. Wraz z innymi żołnierzami wyjechał do Anglii. Tam zaczął pracować w gospodarstwie rolnym. W pewnym momencie powiedział „Zamiast zbierać ziemniaki na obcej ziemi, wolę robić to w Polsce”. Wrócił w rodzinne strony, niestety, nie czekało go nic dobrego. Obserwowany, uważany za szpiega, milicja i UB cały czas miały go na oku. W 1948 r. ożenił się z Kazimierą Podrazą, młodszą o 12 lat. Prowadzili gospodarstwo, dochowali się czwórki dzieci. Franciszek miał problemy ze znalezieniem pracy, ale jakoś sobie radzili. Pracował dorywczo, w końcu przeszedł na rentę inwalidzką. Franciszek </a:t>
            </a:r>
            <a:r>
              <a:rPr lang="pl-PL" sz="1200" dirty="0" err="1"/>
              <a:t>Suchanowski</a:t>
            </a:r>
            <a:r>
              <a:rPr lang="pl-PL" sz="1200" dirty="0"/>
              <a:t> zmarł 24 stycznia 2003 r., pochowany został na cmentarzu w Rembieszycach. Odznaczony krzyżem Virtuti Militari, krzyżem Monte Cassino, Krzyżem Czynu Bojowego Polskich Sił Zbrojnych na Zachodzie, medalem za udział w wojnie obronnej 1939, weterana walk o niepodległość oraz medalami włoskimi.</a:t>
            </a:r>
          </a:p>
          <a:p>
            <a:r>
              <a:rPr lang="pl-PL" sz="1200" dirty="0"/>
              <a:t> </a:t>
            </a:r>
          </a:p>
          <a:p>
            <a:endParaRPr lang="pl-PL" sz="1200" dirty="0"/>
          </a:p>
        </p:txBody>
      </p:sp>
      <p:pic>
        <p:nvPicPr>
          <p:cNvPr id="4" name="Obraz 3">
            <a:extLst>
              <a:ext uri="{FF2B5EF4-FFF2-40B4-BE49-F238E27FC236}">
                <a16:creationId xmlns:a16="http://schemas.microsoft.com/office/drawing/2014/main" id="{2056D361-CA06-4DB2-B527-7F6596BD57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9987" y="4518485"/>
            <a:ext cx="3416891" cy="21208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Obraz 7">
            <a:extLst>
              <a:ext uri="{FF2B5EF4-FFF2-40B4-BE49-F238E27FC236}">
                <a16:creationId xmlns:a16="http://schemas.microsoft.com/office/drawing/2014/main" id="{1F86D02D-AAE7-4B98-9448-D3690C5A518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83623" y="4950613"/>
            <a:ext cx="2800350"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Obraz 11">
            <a:extLst>
              <a:ext uri="{FF2B5EF4-FFF2-40B4-BE49-F238E27FC236}">
                <a16:creationId xmlns:a16="http://schemas.microsoft.com/office/drawing/2014/main" id="{A63F49D3-2166-45EF-BED5-A0255C6348B7}"/>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29197" y="4512531"/>
            <a:ext cx="3478412" cy="21609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pole tekstowe 2">
            <a:extLst>
              <a:ext uri="{FF2B5EF4-FFF2-40B4-BE49-F238E27FC236}">
                <a16:creationId xmlns:a16="http://schemas.microsoft.com/office/drawing/2014/main" id="{C88E2502-4AE4-40C8-97BB-C84F491D1C79}"/>
              </a:ext>
            </a:extLst>
          </p:cNvPr>
          <p:cNvSpPr txBox="1"/>
          <p:nvPr/>
        </p:nvSpPr>
        <p:spPr>
          <a:xfrm>
            <a:off x="15582690" y="296145"/>
            <a:ext cx="6402779" cy="2092881"/>
          </a:xfrm>
          <a:prstGeom prst="rect">
            <a:avLst/>
          </a:prstGeom>
          <a:noFill/>
        </p:spPr>
        <p:txBody>
          <a:bodyPr wrap="square" rtlCol="0">
            <a:spAutoFit/>
          </a:bodyPr>
          <a:lstStyle/>
          <a:p>
            <a:r>
              <a:rPr lang="pl-PL" sz="13000" dirty="0"/>
              <a:t>KONIEC!!</a:t>
            </a:r>
          </a:p>
        </p:txBody>
      </p:sp>
      <p:sp>
        <p:nvSpPr>
          <p:cNvPr id="7" name="pole tekstowe 6">
            <a:extLst>
              <a:ext uri="{FF2B5EF4-FFF2-40B4-BE49-F238E27FC236}">
                <a16:creationId xmlns:a16="http://schemas.microsoft.com/office/drawing/2014/main" id="{8E51FA26-0D48-46E9-9E23-C852CDB75CD6}"/>
              </a:ext>
            </a:extLst>
          </p:cNvPr>
          <p:cNvSpPr txBox="1"/>
          <p:nvPr/>
        </p:nvSpPr>
        <p:spPr>
          <a:xfrm>
            <a:off x="14015104" y="4683355"/>
            <a:ext cx="9537952" cy="769441"/>
          </a:xfrm>
          <a:prstGeom prst="rect">
            <a:avLst/>
          </a:prstGeom>
          <a:noFill/>
        </p:spPr>
        <p:txBody>
          <a:bodyPr wrap="square" rtlCol="0">
            <a:spAutoFit/>
          </a:bodyPr>
          <a:lstStyle/>
          <a:p>
            <a:r>
              <a:rPr lang="pl-PL" sz="4400" dirty="0">
                <a:solidFill>
                  <a:schemeClr val="accent5">
                    <a:lumMod val="75000"/>
                  </a:schemeClr>
                </a:solidFill>
              </a:rPr>
              <a:t>Nasza wycieczka po czasie się zakończyła.</a:t>
            </a:r>
          </a:p>
        </p:txBody>
      </p:sp>
    </p:spTree>
    <p:extLst>
      <p:ext uri="{BB962C8B-B14F-4D97-AF65-F5344CB8AC3E}">
        <p14:creationId xmlns:p14="http://schemas.microsoft.com/office/powerpoint/2010/main" val="26354110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rostokąt 10">
            <a:extLst>
              <a:ext uri="{FF2B5EF4-FFF2-40B4-BE49-F238E27FC236}">
                <a16:creationId xmlns:a16="http://schemas.microsoft.com/office/drawing/2014/main" id="{3206EC53-CEB1-4151-904F-8EFB02965EED}"/>
              </a:ext>
            </a:extLst>
          </p:cNvPr>
          <p:cNvSpPr/>
          <p:nvPr/>
        </p:nvSpPr>
        <p:spPr>
          <a:xfrm>
            <a:off x="0" y="2577718"/>
            <a:ext cx="12192000" cy="21056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4" name="pole tekstowe 13">
            <a:extLst>
              <a:ext uri="{FF2B5EF4-FFF2-40B4-BE49-F238E27FC236}">
                <a16:creationId xmlns:a16="http://schemas.microsoft.com/office/drawing/2014/main" id="{D824038E-3686-4F23-B914-ADEDE81AAA98}"/>
              </a:ext>
            </a:extLst>
          </p:cNvPr>
          <p:cNvSpPr txBox="1"/>
          <p:nvPr/>
        </p:nvSpPr>
        <p:spPr>
          <a:xfrm>
            <a:off x="2390873" y="242279"/>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5" name="pole tekstowe 14">
            <a:extLst>
              <a:ext uri="{FF2B5EF4-FFF2-40B4-BE49-F238E27FC236}">
                <a16:creationId xmlns:a16="http://schemas.microsoft.com/office/drawing/2014/main" id="{593DD6A9-9829-4330-8BDC-5AAE3900E0B9}"/>
              </a:ext>
            </a:extLst>
          </p:cNvPr>
          <p:cNvSpPr txBox="1"/>
          <p:nvPr/>
        </p:nvSpPr>
        <p:spPr>
          <a:xfrm>
            <a:off x="4378484" y="-18047972"/>
            <a:ext cx="1191236" cy="23175575"/>
          </a:xfrm>
          <a:prstGeom prst="rect">
            <a:avLst/>
          </a:prstGeom>
          <a:noFill/>
        </p:spPr>
        <p:txBody>
          <a:bodyPr wrap="square" rtlCol="0">
            <a:spAutoFit/>
          </a:bodyPr>
          <a:lstStyle/>
          <a:p>
            <a:r>
              <a:rPr lang="pl-PL" sz="15000" dirty="0"/>
              <a:t>1</a:t>
            </a:r>
          </a:p>
          <a:p>
            <a:r>
              <a:rPr lang="pl-PL" sz="15000" dirty="0"/>
              <a:t>2</a:t>
            </a:r>
          </a:p>
          <a:p>
            <a:r>
              <a:rPr lang="pl-PL" sz="15000" dirty="0"/>
              <a:t>3</a:t>
            </a:r>
          </a:p>
          <a:p>
            <a:r>
              <a:rPr lang="pl-PL" sz="15000" dirty="0"/>
              <a:t>4</a:t>
            </a:r>
          </a:p>
          <a:p>
            <a:r>
              <a:rPr lang="pl-PL" sz="15000" dirty="0"/>
              <a:t>5</a:t>
            </a:r>
          </a:p>
          <a:p>
            <a:r>
              <a:rPr lang="pl-PL" sz="15000" dirty="0"/>
              <a:t>6</a:t>
            </a:r>
          </a:p>
          <a:p>
            <a:r>
              <a:rPr lang="pl-PL" sz="15000" dirty="0"/>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endParaRPr lang="pl-PL" sz="15000" dirty="0"/>
          </a:p>
        </p:txBody>
      </p:sp>
      <p:sp>
        <p:nvSpPr>
          <p:cNvPr id="16" name="pole tekstowe 15">
            <a:extLst>
              <a:ext uri="{FF2B5EF4-FFF2-40B4-BE49-F238E27FC236}">
                <a16:creationId xmlns:a16="http://schemas.microsoft.com/office/drawing/2014/main" id="{EDEB3A67-4106-458F-916B-C889A8E11F20}"/>
              </a:ext>
            </a:extLst>
          </p:cNvPr>
          <p:cNvSpPr txBox="1"/>
          <p:nvPr/>
        </p:nvSpPr>
        <p:spPr>
          <a:xfrm>
            <a:off x="8343373" y="-4326171"/>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7" name="pole tekstowe 16">
            <a:extLst>
              <a:ext uri="{FF2B5EF4-FFF2-40B4-BE49-F238E27FC236}">
                <a16:creationId xmlns:a16="http://schemas.microsoft.com/office/drawing/2014/main" id="{435B1041-449B-45BC-8915-1838E7E8C8C4}"/>
              </a:ext>
            </a:extLst>
          </p:cNvPr>
          <p:cNvSpPr txBox="1"/>
          <p:nvPr/>
        </p:nvSpPr>
        <p:spPr>
          <a:xfrm>
            <a:off x="6494361" y="242278"/>
            <a:ext cx="1191236" cy="23175575"/>
          </a:xfrm>
          <a:prstGeom prst="rect">
            <a:avLst/>
          </a:prstGeom>
          <a:noFill/>
        </p:spPr>
        <p:txBody>
          <a:bodyPr wrap="square" rtlCol="0">
            <a:spAutoFit/>
          </a:bodyPr>
          <a:lstStyle/>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1</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2</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3</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4</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5</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6</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7</a:t>
            </a:r>
          </a:p>
          <a:p>
            <a:r>
              <a:rPr lang="pl-PL" sz="15000" b="1" spc="50" dirty="0">
                <a:ln w="9525" cmpd="sng">
                  <a:solidFill>
                    <a:schemeClr val="accent1"/>
                  </a:solidFill>
                  <a:prstDash val="solid"/>
                </a:ln>
                <a:solidFill>
                  <a:srgbClr val="70AD47">
                    <a:tint val="1000"/>
                  </a:srgbClr>
                </a:solidFill>
                <a:effectLst>
                  <a:glow rad="38100">
                    <a:schemeClr val="accent1">
                      <a:alpha val="40000"/>
                    </a:schemeClr>
                  </a:glow>
                </a:effectLst>
              </a:rPr>
              <a:t>890</a:t>
            </a:r>
          </a:p>
        </p:txBody>
      </p:sp>
      <p:sp>
        <p:nvSpPr>
          <p:cNvPr id="13" name="Prostokąt 12">
            <a:extLst>
              <a:ext uri="{FF2B5EF4-FFF2-40B4-BE49-F238E27FC236}">
                <a16:creationId xmlns:a16="http://schemas.microsoft.com/office/drawing/2014/main" id="{4DB4A180-6A59-4745-B97B-CB7E32C3C9E1}"/>
              </a:ext>
            </a:extLst>
          </p:cNvPr>
          <p:cNvSpPr/>
          <p:nvPr/>
        </p:nvSpPr>
        <p:spPr>
          <a:xfrm>
            <a:off x="-1" y="4748169"/>
            <a:ext cx="12191999" cy="210563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0" name="Prostokąt 19">
            <a:extLst>
              <a:ext uri="{FF2B5EF4-FFF2-40B4-BE49-F238E27FC236}">
                <a16:creationId xmlns:a16="http://schemas.microsoft.com/office/drawing/2014/main" id="{9EC6DCB8-A426-49D5-9483-B5453D995A82}"/>
              </a:ext>
            </a:extLst>
          </p:cNvPr>
          <p:cNvSpPr/>
          <p:nvPr/>
        </p:nvSpPr>
        <p:spPr>
          <a:xfrm>
            <a:off x="6003634" y="2967335"/>
            <a:ext cx="184731"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endParaRPr lang="pl-PL" sz="5400" b="1" cap="none" spc="0" dirty="0">
              <a:ln/>
              <a:solidFill>
                <a:schemeClr val="accent3"/>
              </a:solidFill>
              <a:effectLst/>
            </a:endParaRPr>
          </a:p>
        </p:txBody>
      </p:sp>
      <p:sp>
        <p:nvSpPr>
          <p:cNvPr id="10" name="Prostokąt 9">
            <a:extLst>
              <a:ext uri="{FF2B5EF4-FFF2-40B4-BE49-F238E27FC236}">
                <a16:creationId xmlns:a16="http://schemas.microsoft.com/office/drawing/2014/main" id="{FF72B4EC-5713-4D80-B16E-92CA7F5BA505}"/>
              </a:ext>
            </a:extLst>
          </p:cNvPr>
          <p:cNvSpPr/>
          <p:nvPr/>
        </p:nvSpPr>
        <p:spPr>
          <a:xfrm>
            <a:off x="0" y="-4190"/>
            <a:ext cx="12192000" cy="264253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sp>
        <p:nvSpPr>
          <p:cNvPr id="2" name="pole tekstowe 1">
            <a:extLst>
              <a:ext uri="{FF2B5EF4-FFF2-40B4-BE49-F238E27FC236}">
                <a16:creationId xmlns:a16="http://schemas.microsoft.com/office/drawing/2014/main" id="{AAE0AFAE-7FFE-47C4-94B3-0BF43566260A}"/>
              </a:ext>
            </a:extLst>
          </p:cNvPr>
          <p:cNvSpPr txBox="1"/>
          <p:nvPr/>
        </p:nvSpPr>
        <p:spPr>
          <a:xfrm>
            <a:off x="-21770276" y="-4190"/>
            <a:ext cx="12191998" cy="3231654"/>
          </a:xfrm>
          <a:prstGeom prst="rect">
            <a:avLst/>
          </a:prstGeom>
          <a:noFill/>
        </p:spPr>
        <p:txBody>
          <a:bodyPr wrap="square" rtlCol="0">
            <a:spAutoFit/>
          </a:bodyPr>
          <a:lstStyle/>
          <a:p>
            <a:pPr lvl="0"/>
            <a:r>
              <a:rPr lang="pl-PL" sz="1200" dirty="0"/>
              <a:t>Franciszek </a:t>
            </a:r>
            <a:r>
              <a:rPr lang="pl-PL" sz="1200" dirty="0" err="1"/>
              <a:t>Suchanowski</a:t>
            </a:r>
            <a:r>
              <a:rPr lang="pl-PL" sz="1200" dirty="0"/>
              <a:t> urodził się 25 marca 1916 r. w Karsznicach koło Małogoszcza jako syn Kazimierza i Zofii z domu </a:t>
            </a:r>
            <a:r>
              <a:rPr lang="pl-PL" sz="1200" dirty="0" err="1"/>
              <a:t>Równickiej</a:t>
            </a:r>
            <a:r>
              <a:rPr lang="pl-PL" sz="1200" dirty="0"/>
              <a:t>. Miał dwa lata, gdy zmarł ojciec, i trzy lata, gdy zmarła matka. Opiekę nad rodzeństwem przejęła siostra Weronika. W marcu 1939 r. Franciszek został powołany do czynnej służby wojskowej. Już we wrześniu poszedł na front. W zamieszaniu wojennym wraz ze swoim oddziałem znalazł się w pobliżu granicy polsko-rumuńskiej. Po 17 września znalazł się w niewoli sowieckiej. Córka Regina powiedziała nam, że o tym co przeszedł w Rosji, nie chciał mówić. Czasem tylko napomknął, że przebył piekło nie do opisania. Wiadomość o tworzącej się armii była wybawieniem. Szedł z grupą podobnych nieszczęśników setki kilometrów na piechotę, aby zdążyć się zaciągnąć. W </a:t>
            </a:r>
            <a:r>
              <a:rPr lang="pl-PL" sz="1200" dirty="0" err="1"/>
              <a:t>Tockoje</a:t>
            </a:r>
            <a:r>
              <a:rPr lang="pl-PL" sz="1200" dirty="0"/>
              <a:t> zaciągnął się do 18 batalionu 5 Kresowej Dywizji Piechoty. Z II Korpusem Armii Andersa przeszedł przez Iran, Irak, Palestynę, Egipt. Walczył pod Monte Cassino o wzgórze 593 i wzgórze Widmo. Wielu kolegów zginęło w ciężkich walkach, wielu było rannych. Córka Regina mówi, że ojciec nie chciał oglądać filmów wojennych, nie chciał czytać książki „Bitwa o Monte Cassino” Wańkowicza. Mówił, że film nie oddaje w pełni wojny. Franciszek </a:t>
            </a:r>
            <a:r>
              <a:rPr lang="pl-PL" sz="1200" dirty="0" err="1"/>
              <a:t>Suchanowski</a:t>
            </a:r>
            <a:r>
              <a:rPr lang="pl-PL" sz="1200" dirty="0"/>
              <a:t> nie został ranny , więc walczył dalej o </a:t>
            </a:r>
            <a:r>
              <a:rPr lang="pl-PL" sz="1200" dirty="0" err="1"/>
              <a:t>Piedimonte</a:t>
            </a:r>
            <a:r>
              <a:rPr lang="pl-PL" sz="1200" dirty="0"/>
              <a:t> i Bolonię. W walkach o Bolonię jeden z epizodów wspominał tak: „W pewnym momencie zostałem sam. Miałem jednak ze sobą karabin maszynowy, 50 magazynków, w których było po 50 sztuk amunicji. Udało mi się powstrzymać na pewien czas Niemców i cofając się dotrzeć do swoich. Wkrótce zostałem ciężko ranny, ale mnie odratowano. Po tej bitwie gen. Władysław Anders uhonorował mnie oraz wielu innych żołnierzy krzyżem Virtuti Militari V klasy”.</a:t>
            </a:r>
          </a:p>
          <a:p>
            <a:pPr lvl="0"/>
            <a:r>
              <a:rPr lang="pl-PL" sz="1200" dirty="0"/>
              <a:t>Po wojnie został zdemobilizowany 17 czerwca 1947 r. Wraz z innymi żołnierzami wyjechał do Anglii. Tam zaczął pracować w gospodarstwie rolnym. W pewnym momencie powiedział „Zamiast zbierać ziemniaki na obcej ziemi, wolę robić to w Polsce”. Wrócił w rodzinne strony, niestety, nie czekało go nic dobrego. Obserwowany, uważany za szpiega, milicja i UB cały czas miały go na oku. W 1948 r. ożenił się z Kazimierą Podrazą, młodszą o 12 lat. Prowadzili gospodarstwo, dochowali się czwórki dzieci. Franciszek miał problemy ze znalezieniem pracy, ale jakoś sobie radzili. Pracował dorywczo, w końcu przeszedł na rentę inwalidzką. Franciszek </a:t>
            </a:r>
            <a:r>
              <a:rPr lang="pl-PL" sz="1200" dirty="0" err="1"/>
              <a:t>Suchanowski</a:t>
            </a:r>
            <a:r>
              <a:rPr lang="pl-PL" sz="1200" dirty="0"/>
              <a:t> zmarł 24 stycznia 2003 r., pochowany został na cmentarzu w Rembieszycach. Odznaczony krzyżem Virtuti Militari, krzyżem Monte Cassino, Krzyżem Czynu Bojowego Polskich Sił Zbrojnych na Zachodzie, medalem za udział w wojnie obronnej 1939, weterana walk o niepodległość oraz medalami włoskimi.</a:t>
            </a:r>
          </a:p>
          <a:p>
            <a:r>
              <a:rPr lang="pl-PL" sz="1200" dirty="0"/>
              <a:t> </a:t>
            </a:r>
          </a:p>
          <a:p>
            <a:endParaRPr lang="pl-PL" sz="1200" dirty="0"/>
          </a:p>
        </p:txBody>
      </p:sp>
      <p:pic>
        <p:nvPicPr>
          <p:cNvPr id="4" name="Obraz 3">
            <a:extLst>
              <a:ext uri="{FF2B5EF4-FFF2-40B4-BE49-F238E27FC236}">
                <a16:creationId xmlns:a16="http://schemas.microsoft.com/office/drawing/2014/main" id="{2056D361-CA06-4DB2-B527-7F6596BD57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510288" y="4518485"/>
            <a:ext cx="3416891" cy="212082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8" name="Obraz 7">
            <a:extLst>
              <a:ext uri="{FF2B5EF4-FFF2-40B4-BE49-F238E27FC236}">
                <a16:creationId xmlns:a16="http://schemas.microsoft.com/office/drawing/2014/main" id="{1F86D02D-AAE7-4B98-9448-D3690C5A51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6652" y="4950613"/>
            <a:ext cx="2800350" cy="17145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2" name="Obraz 11">
            <a:extLst>
              <a:ext uri="{FF2B5EF4-FFF2-40B4-BE49-F238E27FC236}">
                <a16:creationId xmlns:a16="http://schemas.microsoft.com/office/drawing/2014/main" id="{A63F49D3-2166-45EF-BED5-A0255C6348B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941078" y="4512531"/>
            <a:ext cx="3478412" cy="2160918"/>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 name="pole tekstowe 2">
            <a:extLst>
              <a:ext uri="{FF2B5EF4-FFF2-40B4-BE49-F238E27FC236}">
                <a16:creationId xmlns:a16="http://schemas.microsoft.com/office/drawing/2014/main" id="{C88E2502-4AE4-40C8-97BB-C84F491D1C79}"/>
              </a:ext>
            </a:extLst>
          </p:cNvPr>
          <p:cNvSpPr txBox="1"/>
          <p:nvPr/>
        </p:nvSpPr>
        <p:spPr>
          <a:xfrm>
            <a:off x="2894610" y="610275"/>
            <a:ext cx="6402779" cy="2092881"/>
          </a:xfrm>
          <a:prstGeom prst="rect">
            <a:avLst/>
          </a:prstGeom>
          <a:noFill/>
        </p:spPr>
        <p:txBody>
          <a:bodyPr wrap="square" rtlCol="0">
            <a:spAutoFit/>
          </a:bodyPr>
          <a:lstStyle/>
          <a:p>
            <a:r>
              <a:rPr lang="pl-PL" sz="13000" dirty="0"/>
              <a:t>KONIEC!!</a:t>
            </a:r>
          </a:p>
        </p:txBody>
      </p:sp>
      <p:sp>
        <p:nvSpPr>
          <p:cNvPr id="7" name="pole tekstowe 6">
            <a:extLst>
              <a:ext uri="{FF2B5EF4-FFF2-40B4-BE49-F238E27FC236}">
                <a16:creationId xmlns:a16="http://schemas.microsoft.com/office/drawing/2014/main" id="{8E51FA26-0D48-46E9-9E23-C852CDB75CD6}"/>
              </a:ext>
            </a:extLst>
          </p:cNvPr>
          <p:cNvSpPr txBox="1"/>
          <p:nvPr/>
        </p:nvSpPr>
        <p:spPr>
          <a:xfrm>
            <a:off x="1327024" y="4997485"/>
            <a:ext cx="9537952" cy="769441"/>
          </a:xfrm>
          <a:prstGeom prst="rect">
            <a:avLst/>
          </a:prstGeom>
          <a:noFill/>
        </p:spPr>
        <p:txBody>
          <a:bodyPr wrap="square" rtlCol="0">
            <a:spAutoFit/>
          </a:bodyPr>
          <a:lstStyle/>
          <a:p>
            <a:r>
              <a:rPr lang="pl-PL" sz="4400" dirty="0">
                <a:solidFill>
                  <a:schemeClr val="accent5">
                    <a:lumMod val="75000"/>
                  </a:schemeClr>
                </a:solidFill>
              </a:rPr>
              <a:t>Nasza wycieczka w czasie się zakończyła.</a:t>
            </a:r>
          </a:p>
        </p:txBody>
      </p:sp>
    </p:spTree>
    <p:extLst>
      <p:ext uri="{BB962C8B-B14F-4D97-AF65-F5344CB8AC3E}">
        <p14:creationId xmlns:p14="http://schemas.microsoft.com/office/powerpoint/2010/main" val="2517859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TotalTime>
  <Words>3857</Words>
  <Application>Microsoft Office PowerPoint</Application>
  <PresentationFormat>Panoramiczny</PresentationFormat>
  <Paragraphs>315</Paragraphs>
  <Slides>8</Slides>
  <Notes>0</Notes>
  <HiddenSlides>0</HiddenSlides>
  <MMClips>0</MMClips>
  <ScaleCrop>false</ScaleCrop>
  <HeadingPairs>
    <vt:vector size="6" baseType="variant">
      <vt:variant>
        <vt:lpstr>Używane czcionki</vt:lpstr>
      </vt:variant>
      <vt:variant>
        <vt:i4>7</vt:i4>
      </vt:variant>
      <vt:variant>
        <vt:lpstr>Motyw</vt:lpstr>
      </vt:variant>
      <vt:variant>
        <vt:i4>1</vt:i4>
      </vt:variant>
      <vt:variant>
        <vt:lpstr>Tytuły slajdów</vt:lpstr>
      </vt:variant>
      <vt:variant>
        <vt:i4>8</vt:i4>
      </vt:variant>
    </vt:vector>
  </HeadingPairs>
  <TitlesOfParts>
    <vt:vector size="16" baseType="lpstr">
      <vt:lpstr>Arial</vt:lpstr>
      <vt:lpstr>Calibri</vt:lpstr>
      <vt:lpstr>Calibri Light</vt:lpstr>
      <vt:lpstr>Cambria</vt:lpstr>
      <vt:lpstr>Forte</vt:lpstr>
      <vt:lpstr>Matura MT Script Capitals</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Klasa6a</dc:creator>
  <cp:lastModifiedBy>Klasa6a</cp:lastModifiedBy>
  <cp:revision>22</cp:revision>
  <dcterms:created xsi:type="dcterms:W3CDTF">2024-05-06T06:11:27Z</dcterms:created>
  <dcterms:modified xsi:type="dcterms:W3CDTF">2024-05-13T08:10:55Z</dcterms:modified>
</cp:coreProperties>
</file>