
<file path=[Content_Types].xml><?xml version="1.0" encoding="utf-8"?>
<Types xmlns="http://schemas.openxmlformats.org/package/2006/content-types">
  <Default Extension="png" ContentType="image/png"/>
  <Default Extension="w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handoutMasterIdLst>
    <p:handoutMasterId r:id="rId12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BC4D2BCB-842D-44BA-99DE-5AD8865269F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DBFEF01-CD68-4AB0-9D43-EA9C84BCC7CD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45418DD-135F-4DAA-BF6B-A1F4A2C48ABD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F4EA1D7-BEC2-43AF-9160-58FB734E47BB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78AA7878-78C2-4C26-A71C-904BD974FA8C}" type="slidenum">
              <a:t>‹#›</a:t>
            </a:fld>
            <a:endParaRPr lang="pl-PL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30504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69FD7DE-BB49-4409-BDC7-82A6185C27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6232DE5-8C11-480C-813F-30727FA8FB9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4" name="Symbol zastępczy nagłówka 3">
            <a:extLst>
              <a:ext uri="{FF2B5EF4-FFF2-40B4-BE49-F238E27FC236}">
                <a16:creationId xmlns:a16="http://schemas.microsoft.com/office/drawing/2014/main" id="{5EC361BA-A9BE-48B9-84C8-4DF3E678BC9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pl-PL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F465523-66A3-4A52-A6B5-48978B62E360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pl-PL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B52C4A6-6E4C-4A79-8175-B10F7AF87465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pl-PL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52B86B9-0A96-43CD-A15E-2E8812ADC93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pl-PL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E96A06F0-6BB9-4FF9-B274-7127F3CDB14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8644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pl-PL" sz="2000" b="0" i="0" u="none" strike="noStrike" kern="1200">
        <a:ln>
          <a:noFill/>
        </a:ln>
        <a:latin typeface="Arial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8CFD447-098F-4BD2-A86A-40E792BEC02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F2E7F52-68DE-4C18-9299-0E2E18974F41}" type="slidenum">
              <a:t>1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7A959E4-1B85-43C5-85D7-7C8309E700E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FE4113B-472F-4C83-B9B5-FBDAB14AA45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8484347-86DF-4749-B641-C8FCB7311BB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40521F2-7631-4A62-AD97-15DC11BE3384}" type="slidenum">
              <a:t>2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E8B8DC4-4CD3-446A-91BE-9207A364219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89A9055-E206-4751-B931-73EEB32F93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9A19EF8-3BE9-449D-AAD6-1FA5E5C1010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8F92422-7D2B-4824-A62C-9FE324C6343E}" type="slidenum">
              <a:t>3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62C65EC-26FC-499C-AC5C-823B685DBA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12520"/>
            <a:ext cx="712727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C5EB602-6F9B-48AB-909B-6F526CBC364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E4ABF4D-3770-4749-8221-E910B15FAB4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DE6D4FE-7FA7-4B17-A3D9-B3044B275410}" type="slidenum">
              <a:t>4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41F52D1-B6D9-4D9E-8A76-607D584AC86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12520"/>
            <a:ext cx="712727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09D0E14-F291-434A-88C5-C5FAFCA714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127DD33-F965-4DB5-8C31-B64F5DBD605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7988D3A-F81A-4E91-A59F-C420321D09D2}" type="slidenum">
              <a:t>5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BF49A76-E869-4435-B57C-F6B05EE8AC5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12520"/>
            <a:ext cx="712727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F752324-AF3F-49F4-A2EE-46B9AB001B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BC756A9-2D32-4A86-BA7E-FFC7B35005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CB63C92-1DE9-4013-A67F-43530E74A68B}" type="slidenum">
              <a:t>6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2AB1201-831F-41AA-BE82-6554D5E60B7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12520"/>
            <a:ext cx="712727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F48D23F-1792-443D-A9A2-8CDCE19C421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07C3189-331C-4A38-B2E8-21C1733B701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9D744D4-2D03-491C-AD4C-75D4D4C3D08A}" type="slidenum">
              <a:t>7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1E7D474-FE6B-45F2-8B12-8BF466FA65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12520"/>
            <a:ext cx="712727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4B7FB18-C199-459D-B275-1D8BD7A6871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21C594A-6ED5-457D-BABC-8D4255DF461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7EF554D-E711-4739-AB2B-8D84D8CCC5C4}" type="slidenum">
              <a:t>8</a:t>
            </a:fld>
            <a:endParaRPr lang="pl-PL"/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0FF0EB1-53FB-4399-B31A-97EA8A88368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12520"/>
            <a:ext cx="712727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E74DFF9-9FAF-4256-BD93-8956B098760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38CE32-4BE8-4DCA-8FF0-12574D0710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F261256-DB8F-4754-9D41-12F84F0EF8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C90C2BE-7699-4884-8852-D789D656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A86DAD2-D524-46C4-B802-F5E827DE2086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AB38701-D78A-46E5-B140-6519B8548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959FDA-6B63-4839-8A09-10A9117F4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6AC07C-F15B-4B40-803B-4740CF73277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744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3A4315-4CE6-434B-8BA1-985AB927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0D53584-C2CB-42FB-91E4-0B92D82A4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02C9F6-5B46-4115-A711-2B700998C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A86DAD2-D524-46C4-B802-F5E827DE2086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9E34C3-9C3C-4FF5-B559-F2D9A9A12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172EA7-FD84-4A32-B47D-034FF0BF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AE422A-AED9-4BF1-8F1E-8A1C84263B5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703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ED29A83-659F-4475-838F-E39E7251ED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3200" cy="5008562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5DDE2ED-31FA-44B4-95E5-4E5F3B613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5008562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18551C-FB3E-4B36-9B2C-5F7DBD748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A86DAD2-D524-46C4-B802-F5E827DE2086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0A28FCE-0838-40C0-A7A6-61417A66A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A9032F-6185-49DF-A5B3-FA2D4FDFA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814258-4DF4-4D79-B73B-65FFA6EC72C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5841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C59D16-003C-4015-A16A-20A970157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74CD737-35EF-429A-8B87-995349415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E84522-B159-4EDC-81FD-4AC06400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FE5CF7A-677A-48E6-8161-AD2D09BB2489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659C779-2CE7-47BB-8017-5C2750135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57EC5D-2F37-4A1E-A5E1-917A2244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FFD993-02FF-4D3F-9949-80C6A915E97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4030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D21550-091C-4842-84DE-8CC9E7ACB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558CC8-3E4F-4190-92F8-122EB3AFA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17FDAB6-74FD-48FC-8B98-10A513A73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FE5CF7A-677A-48E6-8161-AD2D09BB2489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311EFC-C2C6-4B35-81CC-9B7B6FA5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AF43E8-6000-4F1E-815D-746A7F03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B544445-6AF7-4896-8A71-200D67A8AAC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8348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A71351-7996-4D9E-9F15-AA4153875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AB79067-CDBF-42FF-B8D4-0E6F2ECE5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7AF6A12-0869-4D67-A076-979FCF81E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FE5CF7A-677A-48E6-8161-AD2D09BB2489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F04F62-845C-42AD-84B0-2FBD2C77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A48104A-D5AF-44FC-9088-D180CB9EF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2BC766C-DE5B-4A56-AAD0-83753DC440A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0159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F34145-8D37-45C0-895F-F8A3B29DA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E2E27C-F18F-4332-B9F5-E09315D60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CB9796-104B-464F-93B7-F93513435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9642307-ADAF-4F31-BCD8-F03C73601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FE5CF7A-677A-48E6-8161-AD2D09BB2489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4B2F683-9795-487D-B5E2-0530F7DC9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4FFA379-45F7-48E3-820B-40543DD87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DDCE7B-0EEC-4AE0-9048-EB77939F3B9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8628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51F431-48DA-44F7-A956-3FE43324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479E5E3-3B21-4AAD-A327-D0867A0B7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5BBFD5B-1A3A-4394-844C-0D5C8F001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1297CAB-FA7B-49B7-A26F-18C31C73C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C6335E0-8349-42BF-8E3C-6CB1F3516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3B15024-B988-4CCC-8FF6-A62E26EC7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FE5CF7A-677A-48E6-8161-AD2D09BB2489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322EFA7-E768-4522-BEBF-9ECAC885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A84312C-8986-4EC6-AA64-DE7D63C9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2AFD3A-8239-48CC-A410-CFF589EBBB9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80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E8EDBC-5C6C-4206-82FB-2E499DC89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0DD2CB9-E35C-4C57-8B94-9F388F13D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FE5CF7A-677A-48E6-8161-AD2D09BB2489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8F018F-8162-47DA-9825-94DE5D84E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BE8BBD6-01D8-43A2-B568-192058FC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3DACB1-D8EE-4E60-9863-1FFCFCA7ABA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6129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7EE5E6F-9BA0-43A2-8759-7A08DE18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FE5CF7A-677A-48E6-8161-AD2D09BB2489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41D244C-6534-4B1E-B28B-6E84C83E7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DA0730F-8F93-4CDE-BF9D-20B67885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53868A-C2CE-4D54-951C-E056EE524AE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053186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BCFE8B-663B-477C-85AD-F8481E6F0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8C3E18-11BF-4163-8609-D424D9B58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DAEFDD3-B995-4976-9B1C-3C3BEA4BF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F8E11B6-9B4F-460E-8E91-6D461D45D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FE5CF7A-677A-48E6-8161-AD2D09BB2489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1D28C5C-A2A2-4CFB-81F7-1F8DDDB4D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21A7C53-5788-4239-A2F4-FD1025C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DF63492-B942-47B6-AAF2-11C02523512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98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CF59D6-ACDC-42F6-A1A9-92553DEE5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67A296-FF88-4D10-9D49-097D3ECD2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9F7A597-F995-405B-AD9D-FD8B4665F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A86DAD2-D524-46C4-B802-F5E827DE2086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9BFCEE6-218A-41F7-AA68-AED97348B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361698-BDC0-48F3-B097-30AA4EF6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7C1D054-BB26-4913-9C99-0C36523F6AD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15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E89ADD-98F9-4E1A-8B8A-1CAA11F68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A382B70-6B90-4483-8B35-2E6A50D12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621BBD-770A-43CD-93AC-485D0AD7F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5BD3CA1-5F29-4058-93C3-87C36380B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FE5CF7A-677A-48E6-8161-AD2D09BB2489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AF7617D-3CFD-4C3E-87C4-FB36A2C1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BA12C6F-8171-4400-93B2-4E1F4A79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899C71B-D588-4D66-9AF8-C99FFDCE646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64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329361-0FAD-4C5A-8D94-9839D330C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9E6D3EC-8F3E-41F6-9C49-819CEDA6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7B3214-F51C-4D99-AB66-F61AD56D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FE5CF7A-677A-48E6-8161-AD2D09BB2489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09A10B-271B-4E24-9751-5DA937664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288C50-8CCF-4239-B02B-21B761B9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39D0BA0-7E31-4A4B-9B14-C3BADDE9530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7954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368EC72-FAB9-463A-AB77-883CEB5FAA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9AAFD4B-40AD-4DF8-A1C2-28330FEF1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7983BDC-6245-43A8-9C94-114D6C3FC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FE5CF7A-677A-48E6-8161-AD2D09BB2489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5BE280E-1F4F-4971-ADEB-D06623627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766726-48FB-47A8-891A-48234DD6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9C0F303-A8C0-4901-B33C-0E9CF97F77F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4867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042039-59B1-4045-907C-1C0984B61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7392CEB-5904-407F-8E23-D0E67C5BE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54D4BD-EBD2-486E-A51D-F9BA93F1B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A86DAD2-D524-46C4-B802-F5E827DE2086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1AB3A80-EEDB-4CFE-AA36-A2399D415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45B62CA-EAAB-4CF3-A498-D2EE4874B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4C1C44-9948-42B2-A1F3-AFA3201CCC4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858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BB98CF-6E3B-4D95-BC84-A3AA5ED33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764D1D-5AE6-4A56-B00B-36F60984F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10200" cy="452596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CA671A7-8318-46AA-8DCD-9B611880D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4963"/>
            <a:ext cx="5410200" cy="452596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2BC9AE5-1B58-4342-840B-50CCA300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A86DAD2-D524-46C4-B802-F5E827DE2086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8789CB5-4C94-4CF0-A574-1CDE39EE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530DF8D-AC5F-465C-96C2-ED30CFD6D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D2BA12-6BCC-4C77-AF7F-8E8F44012F4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46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A6A6AD-36D9-40C9-A988-F4F730680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9FB6345-8F8B-4D6C-AFF0-BED370743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798B260-29A9-4007-89BC-72827E610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91C322C-BCD8-41B0-BA19-E4C9471AA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D3D17A4-A5A5-4102-8865-56162A69A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9A507CA-68F9-4FA0-8BB7-B7FBCDD8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A86DAD2-D524-46C4-B802-F5E827DE2086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4623D2A-8120-495A-8BC3-C534DAC68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A98EE45-4458-459C-8854-735A1871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4809C6B-8F62-4D74-8F7E-BBEBDF35977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23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B80C4B-51AF-4633-BFB9-A8D748C0D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AB6C9A1-E7D9-4696-9FE9-40AD9AF08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A86DAD2-D524-46C4-B802-F5E827DE2086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A66EF1A-827B-41DB-8BF1-C96A2C1F1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0EEAE9A-1724-4572-9F93-271A637F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F4C9B6-3C54-413D-BB57-89BCB815193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718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5956C65-0A65-403D-9274-775FC0F7D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A86DAD2-D524-46C4-B802-F5E827DE2086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7CA14C9-B19E-4308-AD91-62AAA4F1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63D9A75-CC42-4609-8BDA-5B7CBCDE2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EE49731-2597-4677-B72F-25B9EC264C7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624863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90A2F1-0CEC-4534-BB06-5C70E1D07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B94EAC-9B24-4738-B7AC-1F2655D2F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A3F4C50-D301-4EF4-8970-3CC1E474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1B10B33-B0F1-4610-86AB-798279F15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A86DAD2-D524-46C4-B802-F5E827DE2086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A9DD8B4-42CB-4B1E-B02F-A30646BA3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4EDFD06-18C7-4B29-9895-890861F8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C044FCC-DC59-4E63-AD8B-FBA30751DF7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729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343CE9-ACEE-43D2-ADF4-EA9E1908F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FBD3AB5-9542-48FC-9137-3340BAFB7A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0E04244-079F-4340-9744-D14E74C9E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FAF3AD-94E5-4EAB-834B-1A3A2B88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A86DAD2-D524-46C4-B802-F5E827DE2086}" type="datetime1">
              <a:rPr lang="pl-PL" smtClean="0"/>
              <a:pPr lvl="0"/>
              <a:t>15.05.2024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AB2458A-F544-452B-978C-2F73A7F87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CE530A5-59B4-4598-B60F-47257492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1E23B0A-94C3-4B7A-8E38-ADB0CD1778B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658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3D0BCF-CA55-4EE5-B03B-40E4CDBE3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/>
          <a:p>
            <a:pPr lvl="0"/>
            <a:r>
              <a:rPr lang="pl-PL"/>
              <a:t>Kliknij, aby edytować format tekstu tytułuKliknij,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52C626C5-FAC5-4312-A4FF-17A8F714BC8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0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AA86DAD2-D524-46C4-B802-F5E827DE2086}" type="datetime1">
              <a:rPr lang="pl-PL"/>
              <a:pPr lvl="0"/>
              <a:t>2024/5/15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1B034AAC-C4D2-4981-BF8F-BB1D026D80C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479" y="6356520"/>
            <a:ext cx="41144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pl-PL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8C41C80-3DBB-42B1-8122-48F7FC0E66D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175DE967-CFF2-4C17-A1F8-125EDD5F18D8}" type="slidenum">
              <a:t>‹#›</a:t>
            </a:fld>
            <a:endParaRPr lang="pl-PL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E2BC7557-AA4D-485C-828D-56ED3FE45E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6000" b="0" i="0" u="none" strike="noStrike" kern="1200" spc="0">
          <a:ln>
            <a:noFill/>
          </a:ln>
          <a:solidFill>
            <a:srgbClr val="000000"/>
          </a:solidFill>
          <a:latin typeface="Calibri Light" pitchFamily="18"/>
          <a:ea typeface="Microsoft YaHei" pitchFamily="2"/>
          <a:cs typeface="Arial" pitchFamily="2"/>
        </a:defRPr>
      </a:lvl1pPr>
    </p:titleStyle>
    <p:bodyStyle>
      <a:lvl1pPr algn="l" rtl="0" hangingPunct="1">
        <a:lnSpc>
          <a:spcPct val="90000"/>
        </a:lnSpc>
        <a:spcBef>
          <a:spcPts val="0"/>
        </a:spcBef>
        <a:spcAft>
          <a:spcPts val="1417"/>
        </a:spcAft>
        <a:tabLst/>
        <a:defRPr lang="pl-PL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3C4D29-4AE4-42F9-8DD4-4F9F785FBA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pl-PL"/>
              <a:t>Kliknij, aby edytować format tekstu tytułuKliknij,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F0972D-9B94-4775-82C0-29B5A1127F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pl-PL"/>
              <a:t>Kliknij, aby edytować format tekstu konspektu</a:t>
            </a:r>
          </a:p>
          <a:p>
            <a:pPr lvl="1"/>
            <a:r>
              <a:rPr lang="pl-PL"/>
              <a:t>Drugi poziom konspektu</a:t>
            </a:r>
          </a:p>
          <a:p>
            <a:pPr lvl="2"/>
            <a:r>
              <a:rPr lang="pl-PL"/>
              <a:t>Trzeci poziom konspektu</a:t>
            </a:r>
          </a:p>
          <a:p>
            <a:pPr lvl="3"/>
            <a:r>
              <a:rPr lang="pl-PL"/>
              <a:t>Czwarty poziom konspektu</a:t>
            </a:r>
          </a:p>
          <a:p>
            <a:pPr lvl="4"/>
            <a:r>
              <a:rPr lang="pl-PL"/>
              <a:t>Piąty poziom konspektu</a:t>
            </a:r>
          </a:p>
          <a:p>
            <a:pPr lvl="5"/>
            <a:r>
              <a:rPr lang="pl-PL"/>
              <a:t>Szósty poziom konspektu</a:t>
            </a:r>
          </a:p>
          <a:p>
            <a:pPr lvl="6"/>
            <a:r>
              <a:rPr lang="pl-PL"/>
              <a:t>Siódmy poziom konspektu</a:t>
            </a:r>
          </a:p>
          <a:p>
            <a:pPr lvl="7"/>
            <a:r>
              <a:rPr lang="pl-PL"/>
              <a:t>Ósmy poziom konspektu</a:t>
            </a:r>
          </a:p>
          <a:p>
            <a:pPr lvl="0"/>
            <a:r>
              <a:rPr lang="pl-PL"/>
              <a:t>Dziewiąty poziom konspektuEdytuj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A87E377-6B20-4A5F-BE35-CAEC67F14B6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0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FE5CF7A-677A-48E6-8161-AD2D09BB2489}" type="datetime1">
              <a:rPr lang="pl-PL"/>
              <a:pPr lvl="0"/>
              <a:t>2024/5/15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787684-71CC-41CC-BA00-6BE74A457EA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479" y="6356520"/>
            <a:ext cx="41144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pl-PL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67D24C-0F04-4BDF-A87A-B292D4B580A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F1C8B45B-829D-4A4C-91F7-1318F45FDC16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spc="0">
          <a:ln>
            <a:noFill/>
          </a:ln>
          <a:solidFill>
            <a:srgbClr val="000000"/>
          </a:solidFill>
          <a:latin typeface="Calibri Light" pitchFamily="18"/>
          <a:ea typeface="Microsoft YaHei" pitchFamily="2"/>
          <a:cs typeface="Arial" pitchFamily="2"/>
        </a:defRPr>
      </a:lvl1pPr>
    </p:titleStyle>
    <p:bodyStyle>
      <a:lvl1pPr lvl="0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pl-PL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1pPr>
      <a:lvl2pPr lvl="1" algn="l" rtl="0" hangingPunct="1">
        <a:lnSpc>
          <a:spcPct val="90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pl-PL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2pPr>
      <a:lvl3pPr lvl="2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pl-PL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3pPr>
      <a:lvl4pPr lvl="3" algn="l" rtl="0" hangingPunct="1">
        <a:lnSpc>
          <a:spcPct val="90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pl-PL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4pPr>
      <a:lvl5pPr lvl="4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pl-PL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5pPr>
      <a:lvl6pPr lvl="5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pl-PL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6pPr>
      <a:lvl7pPr lvl="6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pl-PL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7pPr>
      <a:lvl8pPr lvl="7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pl-PL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8pPr>
      <a:lvl9pPr marL="0" marR="0" lvl="0" indent="0" algn="l" rtl="0" hangingPunct="1">
        <a:lnSpc>
          <a:spcPct val="90000"/>
        </a:lnSpc>
        <a:spcBef>
          <a:spcPts val="1001"/>
        </a:spcBef>
        <a:spcAft>
          <a:spcPts val="1417"/>
        </a:spcAft>
        <a:buSzPct val="45000"/>
        <a:buFont typeface="Arial" pitchFamily="32"/>
        <a:buChar char="•"/>
        <a:tabLst/>
        <a:defRPr lang="pl-PL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wm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jp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0181517-AD22-49E6-94DB-0D936948EAD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2195719" cy="68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DCFC1A26-98AB-4107-980C-9DA4BD476BD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2994120" cy="205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C6F5979C-A6E9-497B-B9D9-55C40FC56B1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994480" y="4220639"/>
            <a:ext cx="4533120" cy="2538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5">
            <a:extLst>
              <a:ext uri="{FF2B5EF4-FFF2-40B4-BE49-F238E27FC236}">
                <a16:creationId xmlns:a16="http://schemas.microsoft.com/office/drawing/2014/main" id="{9FA49583-473F-4643-ABEA-519DA8CD35F9}"/>
              </a:ext>
            </a:extLst>
          </p:cNvPr>
          <p:cNvSpPr/>
          <p:nvPr/>
        </p:nvSpPr>
        <p:spPr>
          <a:xfrm>
            <a:off x="3661200" y="4102200"/>
            <a:ext cx="3380400" cy="1004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l-PL" sz="6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BITWA O</a:t>
            </a: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147E3902-157A-4F21-9249-E01B1D1ED6D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706600" y="293760"/>
            <a:ext cx="3163679" cy="1899720"/>
          </a:xfrm>
          <a:prstGeom prst="rect">
            <a:avLst/>
          </a:prstGeom>
          <a:solidFill>
            <a:srgbClr val="FFFFFF"/>
          </a:solidFill>
          <a:ln w="76320">
            <a:solidFill>
              <a:srgbClr val="292929"/>
            </a:solidFill>
            <a:prstDash val="solid"/>
            <a:miter/>
          </a:ln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C750E6D0-51AA-495B-936B-FF4C94D729E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0" y="2262600"/>
            <a:ext cx="2326320" cy="232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0777B3E1-88F9-43E2-A8BB-1017883BCB8F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204440" y="68760"/>
            <a:ext cx="3105000" cy="2193480"/>
          </a:xfrm>
          <a:prstGeom prst="rect">
            <a:avLst/>
          </a:prstGeom>
          <a:noFill/>
          <a:ln w="63360">
            <a:solidFill>
              <a:srgbClr val="333333"/>
            </a:solidFill>
            <a:prstDash val="solid"/>
          </a:ln>
        </p:spPr>
      </p:pic>
      <p:pic>
        <p:nvPicPr>
          <p:cNvPr id="9" name="Obraz 9">
            <a:extLst>
              <a:ext uri="{FF2B5EF4-FFF2-40B4-BE49-F238E27FC236}">
                <a16:creationId xmlns:a16="http://schemas.microsoft.com/office/drawing/2014/main" id="{B8685EA7-F405-4CD6-96A6-A8843E2E6358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9331200" y="4742640"/>
            <a:ext cx="2860200" cy="21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>
            <a:extLst>
              <a:ext uri="{FF2B5EF4-FFF2-40B4-BE49-F238E27FC236}">
                <a16:creationId xmlns:a16="http://schemas.microsoft.com/office/drawing/2014/main" id="{B8B867C2-3319-4AFD-B46D-B4039579E23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40" y="-2880"/>
            <a:ext cx="12188159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6">
            <a:extLst>
              <a:ext uri="{FF2B5EF4-FFF2-40B4-BE49-F238E27FC236}">
                <a16:creationId xmlns:a16="http://schemas.microsoft.com/office/drawing/2014/main" id="{DBAF7B8F-8366-4581-9CF1-52D57BB6D8F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39120" y="5058720"/>
            <a:ext cx="3280320" cy="1836719"/>
          </a:xfrm>
          <a:prstGeom prst="rect">
            <a:avLst/>
          </a:prstGeom>
          <a:noFill/>
          <a:ln w="63360">
            <a:solidFill>
              <a:srgbClr val="333333"/>
            </a:solidFill>
            <a:prstDash val="solid"/>
          </a:ln>
        </p:spPr>
      </p:pic>
      <p:pic>
        <p:nvPicPr>
          <p:cNvPr id="4" name="Obraz 1">
            <a:extLst>
              <a:ext uri="{FF2B5EF4-FFF2-40B4-BE49-F238E27FC236}">
                <a16:creationId xmlns:a16="http://schemas.microsoft.com/office/drawing/2014/main" id="{23390BCB-225A-4B6B-B433-A228A0856E1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90000" y="0"/>
            <a:ext cx="4898160" cy="366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2">
            <a:extLst>
              <a:ext uri="{FF2B5EF4-FFF2-40B4-BE49-F238E27FC236}">
                <a16:creationId xmlns:a16="http://schemas.microsoft.com/office/drawing/2014/main" id="{7483A532-84E8-4DD0-B4CA-1944BBF585D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026640" y="4007520"/>
            <a:ext cx="3161880" cy="285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14">
            <a:extLst>
              <a:ext uri="{FF2B5EF4-FFF2-40B4-BE49-F238E27FC236}">
                <a16:creationId xmlns:a16="http://schemas.microsoft.com/office/drawing/2014/main" id="{610370F1-224A-4BF3-8068-8DF36891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0" y="2880"/>
            <a:ext cx="2608560" cy="342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16">
            <a:extLst>
              <a:ext uri="{FF2B5EF4-FFF2-40B4-BE49-F238E27FC236}">
                <a16:creationId xmlns:a16="http://schemas.microsoft.com/office/drawing/2014/main" id="{ABAE8FD0-B032-4F3A-AA8F-1273E11D44B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2160" y="4553279"/>
            <a:ext cx="2142720" cy="2142720"/>
          </a:xfrm>
          <a:prstGeom prst="rect">
            <a:avLst/>
          </a:prstGeom>
          <a:noFill/>
          <a:ln w="63360">
            <a:solidFill>
              <a:srgbClr val="333333"/>
            </a:solidFill>
            <a:prstDash val="solid"/>
          </a:ln>
        </p:spPr>
      </p:pic>
      <p:pic>
        <p:nvPicPr>
          <p:cNvPr id="8" name="Obraz 17">
            <a:extLst>
              <a:ext uri="{FF2B5EF4-FFF2-40B4-BE49-F238E27FC236}">
                <a16:creationId xmlns:a16="http://schemas.microsoft.com/office/drawing/2014/main" id="{A7317049-A398-40C7-B72D-390BAD4525F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5233320" y="6480"/>
            <a:ext cx="2053080" cy="366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18">
            <a:extLst>
              <a:ext uri="{FF2B5EF4-FFF2-40B4-BE49-F238E27FC236}">
                <a16:creationId xmlns:a16="http://schemas.microsoft.com/office/drawing/2014/main" id="{7D67FFCB-2750-4F8B-8C99-2BC6A429CFF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247480" y="3387600"/>
            <a:ext cx="2857320" cy="1599840"/>
          </a:xfrm>
          <a:prstGeom prst="rect">
            <a:avLst/>
          </a:prstGeom>
          <a:solidFill>
            <a:srgbClr val="EDEDED"/>
          </a:solidFill>
          <a:ln w="190440">
            <a:solidFill>
              <a:srgbClr val="FFFFFF"/>
            </a:solidFill>
            <a:prstDash val="solid"/>
            <a:miter/>
          </a:ln>
        </p:spPr>
      </p:pic>
      <p:pic>
        <p:nvPicPr>
          <p:cNvPr id="10" name="Obraz 19">
            <a:extLst>
              <a:ext uri="{FF2B5EF4-FFF2-40B4-BE49-F238E27FC236}">
                <a16:creationId xmlns:a16="http://schemas.microsoft.com/office/drawing/2014/main" id="{60449133-2065-44F1-A3D1-52D5F71DC47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 rot="933600">
            <a:off x="2691720" y="478974"/>
            <a:ext cx="2847600" cy="159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20">
            <a:extLst>
              <a:ext uri="{FF2B5EF4-FFF2-40B4-BE49-F238E27FC236}">
                <a16:creationId xmlns:a16="http://schemas.microsoft.com/office/drawing/2014/main" id="{5A6DF6AF-5BF8-4071-A042-C7A502DDA46F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6911640" y="3137400"/>
            <a:ext cx="1990440" cy="229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>
            <a:extLst>
              <a:ext uri="{FF2B5EF4-FFF2-40B4-BE49-F238E27FC236}">
                <a16:creationId xmlns:a16="http://schemas.microsoft.com/office/drawing/2014/main" id="{0A6324F4-978E-455F-A8B7-6EBCC94C2D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3480" y="1080"/>
            <a:ext cx="12124080" cy="685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E9C85805-3D4E-4C7C-8980-B15AEE7BD2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253440" y="0"/>
            <a:ext cx="4494240" cy="65807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6">
            <a:extLst>
              <a:ext uri="{FF2B5EF4-FFF2-40B4-BE49-F238E27FC236}">
                <a16:creationId xmlns:a16="http://schemas.microsoft.com/office/drawing/2014/main" id="{6D6C7B7F-82DA-4E2E-93C3-72DD1CE4800E}"/>
              </a:ext>
            </a:extLst>
          </p:cNvPr>
          <p:cNvSpPr/>
          <p:nvPr/>
        </p:nvSpPr>
        <p:spPr>
          <a:xfrm>
            <a:off x="4379040" y="192960"/>
            <a:ext cx="7214040" cy="699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l-PL" sz="4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FRANCISZEK SUCHANOWSKI</a:t>
            </a:r>
          </a:p>
        </p:txBody>
      </p:sp>
      <p:pic>
        <p:nvPicPr>
          <p:cNvPr id="5" name="Obraz 7">
            <a:extLst>
              <a:ext uri="{FF2B5EF4-FFF2-40B4-BE49-F238E27FC236}">
                <a16:creationId xmlns:a16="http://schemas.microsoft.com/office/drawing/2014/main" id="{9D64210E-ABA2-4274-AF0B-1A28AA47513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413280" y="864000"/>
            <a:ext cx="2466720" cy="1847519"/>
          </a:xfrm>
          <a:prstGeom prst="rect">
            <a:avLst/>
          </a:prstGeom>
          <a:solidFill>
            <a:srgbClr val="EDEDED"/>
          </a:solidFill>
          <a:ln w="101520">
            <a:solidFill>
              <a:srgbClr val="FDFDFD"/>
            </a:solidFill>
            <a:prstDash val="solid"/>
            <a:miter/>
          </a:ln>
        </p:spPr>
      </p:pic>
      <p:pic>
        <p:nvPicPr>
          <p:cNvPr id="6" name="Obraz 8">
            <a:extLst>
              <a:ext uri="{FF2B5EF4-FFF2-40B4-BE49-F238E27FC236}">
                <a16:creationId xmlns:a16="http://schemas.microsoft.com/office/drawing/2014/main" id="{937CC18C-1997-4E1C-A252-AF1259A465C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340200">
            <a:off x="4471582" y="4729154"/>
            <a:ext cx="2619000" cy="1742760"/>
          </a:xfrm>
          <a:prstGeom prst="rect">
            <a:avLst/>
          </a:prstGeom>
          <a:solidFill>
            <a:srgbClr val="FFFFFF"/>
          </a:solidFill>
          <a:ln w="76320">
            <a:solidFill>
              <a:srgbClr val="EAEAEA"/>
            </a:solidFill>
            <a:prstDash val="solid"/>
            <a:miter/>
          </a:ln>
        </p:spPr>
      </p:pic>
      <p:pic>
        <p:nvPicPr>
          <p:cNvPr id="7" name="Obraz 9">
            <a:extLst>
              <a:ext uri="{FF2B5EF4-FFF2-40B4-BE49-F238E27FC236}">
                <a16:creationId xmlns:a16="http://schemas.microsoft.com/office/drawing/2014/main" id="{C271973C-9C4D-4046-BD9A-12C3B217432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564080" y="879840"/>
            <a:ext cx="2619000" cy="174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id="{C52E7FFE-3EDE-4DE5-9E31-539E9A10C3C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 rot="806400">
            <a:off x="9277645" y="3298823"/>
            <a:ext cx="2847600" cy="159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11">
            <a:extLst>
              <a:ext uri="{FF2B5EF4-FFF2-40B4-BE49-F238E27FC236}">
                <a16:creationId xmlns:a16="http://schemas.microsoft.com/office/drawing/2014/main" id="{05ACEA8B-27A3-44D4-B555-436FE3EEE24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 rot="282000">
            <a:off x="6537921" y="2630389"/>
            <a:ext cx="2571480" cy="1714319"/>
          </a:xfrm>
          <a:prstGeom prst="rect">
            <a:avLst/>
          </a:prstGeom>
          <a:noFill/>
          <a:ln w="63360">
            <a:solidFill>
              <a:srgbClr val="333333"/>
            </a:solidFill>
            <a:prstDash val="solid"/>
          </a:ln>
        </p:spPr>
      </p:pic>
      <p:pic>
        <p:nvPicPr>
          <p:cNvPr id="10" name="Obraz 12">
            <a:extLst>
              <a:ext uri="{FF2B5EF4-FFF2-40B4-BE49-F238E27FC236}">
                <a16:creationId xmlns:a16="http://schemas.microsoft.com/office/drawing/2014/main" id="{A414E366-7AA2-4E7B-8778-E17F54ED7740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 rot="274800">
            <a:off x="7590299" y="4784175"/>
            <a:ext cx="2466720" cy="1847519"/>
          </a:xfrm>
          <a:prstGeom prst="rect">
            <a:avLst/>
          </a:prstGeom>
          <a:noFill/>
          <a:ln w="88920">
            <a:solidFill>
              <a:srgbClr val="000000"/>
            </a:solidFill>
            <a:prstDash val="solid"/>
            <a:miter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7AE3EA2-C0E8-4876-8D8F-E1FA1974FE0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3240"/>
            <a:ext cx="12191760" cy="6860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4">
            <a:extLst>
              <a:ext uri="{FF2B5EF4-FFF2-40B4-BE49-F238E27FC236}">
                <a16:creationId xmlns:a16="http://schemas.microsoft.com/office/drawing/2014/main" id="{6C2AA89C-086A-40D2-B5C7-8F4AB9ED3F58}"/>
              </a:ext>
            </a:extLst>
          </p:cNvPr>
          <p:cNvSpPr/>
          <p:nvPr/>
        </p:nvSpPr>
        <p:spPr>
          <a:xfrm>
            <a:off x="0" y="59040"/>
            <a:ext cx="12121560" cy="6076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7000"/>
              </a:lnSpc>
              <a:spcBef>
                <a:spcPts val="0"/>
              </a:spcBef>
              <a:spcAft>
                <a:spcPts val="799"/>
              </a:spcAft>
              <a:buNone/>
              <a:tabLst/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1.Informacje o wzgórzu i klasztorze Monte Cassino.</a:t>
            </a:r>
          </a:p>
          <a:p>
            <a:pPr marL="0" marR="0" lvl="0" indent="0" algn="l" rtl="0" hangingPunct="1">
              <a:lnSpc>
                <a:spcPct val="107000"/>
              </a:lnSpc>
              <a:spcBef>
                <a:spcPts val="0"/>
              </a:spcBef>
              <a:spcAft>
                <a:spcPts val="799"/>
              </a:spcAft>
              <a:buNone/>
              <a:tabLst/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a)W jakim kraju i gdzie dokładnie znajduje się Monte Cassino.</a:t>
            </a:r>
          </a:p>
          <a:p>
            <a:pPr marL="0" marR="0" lvl="0" indent="0" algn="l" rtl="0" hangingPunct="1">
              <a:lnSpc>
                <a:spcPct val="107000"/>
              </a:lnSpc>
              <a:spcBef>
                <a:spcPts val="0"/>
              </a:spcBef>
              <a:spcAft>
                <a:spcPts val="799"/>
              </a:spcAft>
              <a:buNone/>
              <a:tabLst/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b) pod czyją okupacją było w 1943 -44 roku.</a:t>
            </a:r>
          </a:p>
          <a:p>
            <a:pPr marL="0" marR="0" lvl="0" indent="0" algn="l" rtl="0" hangingPunct="1">
              <a:lnSpc>
                <a:spcPct val="107000"/>
              </a:lnSpc>
              <a:spcBef>
                <a:spcPts val="1199"/>
              </a:spcBef>
              <a:spcAft>
                <a:spcPts val="799"/>
              </a:spcAft>
              <a:buNone/>
              <a:tabLst/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c) co to była Linia Gustawa?</a:t>
            </a:r>
          </a:p>
          <a:p>
            <a:pPr marL="0" marR="0" lvl="0" indent="0" algn="l" rtl="0" hangingPunct="1">
              <a:lnSpc>
                <a:spcPct val="107000"/>
              </a:lnSpc>
              <a:spcBef>
                <a:spcPts val="1199"/>
              </a:spcBef>
              <a:spcAft>
                <a:spcPts val="799"/>
              </a:spcAft>
              <a:buNone/>
              <a:tabLst/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d)skąd wzięły się tam polskie oddziały i pod czyim dowództwem walczyli tam Polacy.</a:t>
            </a:r>
          </a:p>
          <a:p>
            <a:pPr marL="0" marR="0" lvl="0" indent="0" algn="l" rtl="0" hangingPunct="1">
              <a:lnSpc>
                <a:spcPct val="107000"/>
              </a:lnSpc>
              <a:spcBef>
                <a:spcPts val="1199"/>
              </a:spcBef>
              <a:spcAft>
                <a:spcPts val="799"/>
              </a:spcAft>
              <a:buNone/>
              <a:tabLst/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2.Krótki opis  bitew ,które toczyły tam wojska aliantów oraz Polacy</a:t>
            </a:r>
          </a:p>
          <a:p>
            <a:pPr marL="0" marR="0" lvl="0" indent="0" algn="l" rtl="0" hangingPunct="1">
              <a:lnSpc>
                <a:spcPct val="107000"/>
              </a:lnSpc>
              <a:spcBef>
                <a:spcPts val="1199"/>
              </a:spcBef>
              <a:spcAft>
                <a:spcPts val="799"/>
              </a:spcAft>
              <a:buNone/>
              <a:tabLst/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3.Kim był gen. Władysław Anders.</a:t>
            </a:r>
          </a:p>
          <a:p>
            <a:pPr marL="0" marR="0" lvl="0" indent="0" algn="l" rtl="0" hangingPunct="1">
              <a:lnSpc>
                <a:spcPct val="107000"/>
              </a:lnSpc>
              <a:spcBef>
                <a:spcPts val="1199"/>
              </a:spcBef>
              <a:spcAft>
                <a:spcPts val="799"/>
              </a:spcAft>
              <a:buNone/>
              <a:tabLst/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4.Kto jako pierwszy zawiesił zwycięzką flagę na ruinach klasztoru ?</a:t>
            </a:r>
          </a:p>
          <a:p>
            <a:pPr marL="0" marR="0" lvl="0" indent="0" algn="l" rtl="0" hangingPunct="1">
              <a:lnSpc>
                <a:spcPct val="107000"/>
              </a:lnSpc>
              <a:spcBef>
                <a:spcPts val="1199"/>
              </a:spcBef>
              <a:spcAft>
                <a:spcPts val="799"/>
              </a:spcAft>
              <a:buNone/>
              <a:tabLst/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5.Dlaczego zdobycie klasztoru na Monte Cassino było bardzo ważnym osiągnięciem dla przebiegu II wojny światowej?</a:t>
            </a:r>
          </a:p>
          <a:p>
            <a:pPr marL="0" marR="0" lvl="0" indent="0" algn="l" rtl="0" hangingPunct="1">
              <a:lnSpc>
                <a:spcPct val="107000"/>
              </a:lnSpc>
              <a:spcBef>
                <a:spcPts val="1199"/>
              </a:spcBef>
              <a:spcAft>
                <a:spcPts val="799"/>
              </a:spcAft>
              <a:buNone/>
              <a:tabLst/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6.Podaj nazwiska Polaków którzy swoim bohaterstwem wsławili się w tej bitwie ?</a:t>
            </a:r>
          </a:p>
          <a:p>
            <a:pPr marL="0" marR="0" lvl="0" indent="0" algn="l" rtl="0" hangingPunct="1">
              <a:lnSpc>
                <a:spcPct val="107000"/>
              </a:lnSpc>
              <a:spcBef>
                <a:spcPts val="1199"/>
              </a:spcBef>
              <a:spcAft>
                <a:spcPts val="799"/>
              </a:spcAft>
              <a:buNone/>
              <a:tabLst/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7.Jak obecnie wygląda Monte Cassino? Jaki pomnik upamiętnia wydarzenia z 1944 r.</a:t>
            </a:r>
          </a:p>
          <a:p>
            <a:pPr marL="0" marR="0" lvl="0" indent="0" algn="l" rtl="0" hangingPunct="1">
              <a:lnSpc>
                <a:spcPct val="107000"/>
              </a:lnSpc>
              <a:spcBef>
                <a:spcPts val="1199"/>
              </a:spcBef>
              <a:spcAft>
                <a:spcPts val="799"/>
              </a:spcAft>
              <a:buNone/>
              <a:tabLst/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8.Podaj nazwiska  Polaków z naszej okolicy ,którzy brali udział w tej bitwie.</a:t>
            </a:r>
          </a:p>
          <a:p>
            <a:pPr marL="0" marR="0" lvl="0" indent="0" algn="l" rtl="0" hangingPunct="1">
              <a:lnSpc>
                <a:spcPct val="107000"/>
              </a:lnSpc>
              <a:spcBef>
                <a:spcPts val="1199"/>
              </a:spcBef>
              <a:spcAft>
                <a:spcPts val="799"/>
              </a:spcAft>
              <a:buNone/>
              <a:tabLst/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9 Kim był Pan Franciszek Suchanowski pochodzący z naszej miejscowości?</a:t>
            </a:r>
          </a:p>
          <a:p>
            <a:pPr marL="0" marR="0" lvl="0" indent="0" algn="l" rtl="0" hangingPunct="1">
              <a:lnSpc>
                <a:spcPct val="107000"/>
              </a:lnSpc>
              <a:spcBef>
                <a:spcPts val="1199"/>
              </a:spcBef>
              <a:spcAft>
                <a:spcPts val="799"/>
              </a:spcAft>
              <a:buNone/>
              <a:tabLst/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 </a:t>
            </a:r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E2277761-2EF1-414E-8687-3F65E6F03FC6}"/>
              </a:ext>
            </a:extLst>
          </p:cNvPr>
          <p:cNvSpPr/>
          <p:nvPr/>
        </p:nvSpPr>
        <p:spPr>
          <a:xfrm>
            <a:off x="8003160" y="385920"/>
            <a:ext cx="4188600" cy="118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l-PL" sz="3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   Monte Cassino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l-PL" sz="3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Pytania i ciekawostki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16451F18-046E-4EB0-A1B8-5E3852079C7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65680" y="0"/>
            <a:ext cx="12191760" cy="6866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3">
            <a:extLst>
              <a:ext uri="{FF2B5EF4-FFF2-40B4-BE49-F238E27FC236}">
                <a16:creationId xmlns:a16="http://schemas.microsoft.com/office/drawing/2014/main" id="{7DA7B76A-2DAE-485B-B831-43083DFA03F4}"/>
              </a:ext>
            </a:extLst>
          </p:cNvPr>
          <p:cNvSpPr/>
          <p:nvPr/>
        </p:nvSpPr>
        <p:spPr>
          <a:xfrm>
            <a:off x="2994840" y="495000"/>
            <a:ext cx="5502960" cy="1461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l-PL" sz="3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MONTE CASSINO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l-PL" sz="3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        </a:t>
            </a:r>
            <a:r>
              <a:rPr lang="pl-PL" sz="5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1944</a:t>
            </a:r>
          </a:p>
        </p:txBody>
      </p:sp>
      <p:pic>
        <p:nvPicPr>
          <p:cNvPr id="4" name="Obraz 5">
            <a:extLst>
              <a:ext uri="{FF2B5EF4-FFF2-40B4-BE49-F238E27FC236}">
                <a16:creationId xmlns:a16="http://schemas.microsoft.com/office/drawing/2014/main" id="{E37D5F3D-0BAB-41C0-8E7B-9A5A7536834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264240" y="4922640"/>
            <a:ext cx="3569400" cy="20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id="{F7E60755-6374-40A8-903C-89C0E7803F1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568280" y="2786400"/>
            <a:ext cx="4208400" cy="2144160"/>
          </a:xfrm>
          <a:prstGeom prst="rect">
            <a:avLst/>
          </a:prstGeom>
          <a:solidFill>
            <a:srgbClr val="EDEDED"/>
          </a:solidFill>
          <a:ln w="190440">
            <a:solidFill>
              <a:srgbClr val="FFFFFF"/>
            </a:solidFill>
            <a:prstDash val="solid"/>
          </a:ln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329E7165-42F4-4653-B540-3F962826B94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130520" y="219240"/>
            <a:ext cx="4390200" cy="2361960"/>
          </a:xfrm>
          <a:prstGeom prst="rect">
            <a:avLst/>
          </a:prstGeom>
          <a:noFill/>
          <a:ln w="88920">
            <a:solidFill>
              <a:srgbClr val="000000"/>
            </a:solidFill>
            <a:prstDash val="solid"/>
            <a:miter/>
          </a:ln>
        </p:spPr>
      </p:pic>
      <p:pic>
        <p:nvPicPr>
          <p:cNvPr id="7" name="Obraz 11">
            <a:extLst>
              <a:ext uri="{FF2B5EF4-FFF2-40B4-BE49-F238E27FC236}">
                <a16:creationId xmlns:a16="http://schemas.microsoft.com/office/drawing/2014/main" id="{BD92DA68-F2BB-4833-8FCD-748717B8FDD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0" y="280080"/>
            <a:ext cx="2467080" cy="1906560"/>
          </a:xfrm>
          <a:prstGeom prst="rect">
            <a:avLst/>
          </a:prstGeom>
          <a:solidFill>
            <a:srgbClr val="EDEDED"/>
          </a:solidFill>
          <a:ln w="190440">
            <a:solidFill>
              <a:srgbClr val="FFFFFF"/>
            </a:solidFill>
            <a:prstDash val="solid"/>
            <a:miter/>
          </a:ln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284D5C12-88ED-411E-8B40-7370DC40D7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221160" y="5088960"/>
            <a:ext cx="2942640" cy="1675079"/>
          </a:xfrm>
          <a:prstGeom prst="rect">
            <a:avLst/>
          </a:prstGeom>
          <a:noFill/>
          <a:ln w="190440">
            <a:solidFill>
              <a:srgbClr val="C8C6BD"/>
            </a:solidFill>
            <a:prstDash val="solid"/>
          </a:ln>
        </p:spPr>
      </p:pic>
      <p:pic>
        <p:nvPicPr>
          <p:cNvPr id="9" name="Obraz 19">
            <a:extLst>
              <a:ext uri="{FF2B5EF4-FFF2-40B4-BE49-F238E27FC236}">
                <a16:creationId xmlns:a16="http://schemas.microsoft.com/office/drawing/2014/main" id="{F9D36D7B-6AC5-4C51-9264-11A4F41AF1BE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 rot="932400">
            <a:off x="905872" y="2357189"/>
            <a:ext cx="2456999" cy="158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20">
            <a:extLst>
              <a:ext uri="{FF2B5EF4-FFF2-40B4-BE49-F238E27FC236}">
                <a16:creationId xmlns:a16="http://schemas.microsoft.com/office/drawing/2014/main" id="{8150E4B4-522F-4B42-A6A3-2450532A285F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 rot="217800">
            <a:off x="9253952" y="4976339"/>
            <a:ext cx="1492919" cy="183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4">
            <a:extLst>
              <a:ext uri="{FF2B5EF4-FFF2-40B4-BE49-F238E27FC236}">
                <a16:creationId xmlns:a16="http://schemas.microsoft.com/office/drawing/2014/main" id="{50D9930D-0E3C-419A-8917-71F5FC873698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-172080" y="1009799"/>
            <a:ext cx="7995960" cy="599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4">
            <a:extLst>
              <a:ext uri="{FF2B5EF4-FFF2-40B4-BE49-F238E27FC236}">
                <a16:creationId xmlns:a16="http://schemas.microsoft.com/office/drawing/2014/main" id="{3C05D914-E2C1-4864-A0A4-3E3262A7F18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3">
            <a:extLst>
              <a:ext uri="{FF2B5EF4-FFF2-40B4-BE49-F238E27FC236}">
                <a16:creationId xmlns:a16="http://schemas.microsoft.com/office/drawing/2014/main" id="{F7ABD4FF-F250-453C-A8C0-BFC280D9F848}"/>
              </a:ext>
            </a:extLst>
          </p:cNvPr>
          <p:cNvSpPr/>
          <p:nvPr/>
        </p:nvSpPr>
        <p:spPr>
          <a:xfrm>
            <a:off x="3191040" y="2580840"/>
            <a:ext cx="4462560" cy="1522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l-PL" sz="4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MONTE CASSINO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l-PL" sz="4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          </a:t>
            </a:r>
            <a:r>
              <a:rPr lang="pl-PL" sz="5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2024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1AE4C7C8-9933-4788-815C-FEB24007A23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5280" y="167760"/>
            <a:ext cx="2860920" cy="2507760"/>
          </a:xfrm>
          <a:prstGeom prst="rect">
            <a:avLst/>
          </a:prstGeom>
          <a:noFill/>
          <a:ln w="63360">
            <a:solidFill>
              <a:srgbClr val="333333"/>
            </a:solidFill>
            <a:prstDash val="solid"/>
          </a:ln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BFADEEE0-3301-4A39-918C-16D0B4F0785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283800">
            <a:off x="7625407" y="224282"/>
            <a:ext cx="4026239" cy="2560680"/>
          </a:xfrm>
          <a:prstGeom prst="rect">
            <a:avLst/>
          </a:prstGeom>
          <a:solidFill>
            <a:srgbClr val="FFFFFF"/>
          </a:solidFill>
          <a:ln w="76320">
            <a:solidFill>
              <a:srgbClr val="EAEAEA"/>
            </a:solidFill>
            <a:prstDash val="solid"/>
            <a:miter/>
          </a:ln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C6056A18-4A39-44E1-80F3-673F2BEDF95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437400">
            <a:off x="9390809" y="4842628"/>
            <a:ext cx="2704680" cy="1685519"/>
          </a:xfrm>
          <a:prstGeom prst="rect">
            <a:avLst/>
          </a:prstGeom>
          <a:noFill/>
          <a:ln w="190440">
            <a:solidFill>
              <a:srgbClr val="C8C6BD"/>
            </a:solidFill>
            <a:prstDash val="solid"/>
          </a:ln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993D7E13-AD7A-4D8E-A7CF-5F751BE5283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73240" y="2832480"/>
            <a:ext cx="2885760" cy="1580760"/>
          </a:xfrm>
          <a:prstGeom prst="rect">
            <a:avLst/>
          </a:prstGeom>
          <a:solidFill>
            <a:srgbClr val="EDEDED"/>
          </a:solidFill>
          <a:ln w="190440">
            <a:solidFill>
              <a:srgbClr val="FFFFFF"/>
            </a:solidFill>
            <a:prstDash val="solid"/>
            <a:miter/>
          </a:ln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id="{205C7A2A-794E-4704-BC03-8C5C8D843C6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081200" y="3911040"/>
            <a:ext cx="1562400" cy="219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11">
            <a:extLst>
              <a:ext uri="{FF2B5EF4-FFF2-40B4-BE49-F238E27FC236}">
                <a16:creationId xmlns:a16="http://schemas.microsoft.com/office/drawing/2014/main" id="{7E34DC72-A5F7-4B16-8AAC-E0D30A0DFAC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 rot="372600">
            <a:off x="8830841" y="2866719"/>
            <a:ext cx="1314720" cy="1891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13">
            <a:extLst>
              <a:ext uri="{FF2B5EF4-FFF2-40B4-BE49-F238E27FC236}">
                <a16:creationId xmlns:a16="http://schemas.microsoft.com/office/drawing/2014/main" id="{5B134736-657A-45E4-AC41-908C4FD54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1182960" y="4569840"/>
            <a:ext cx="2161800" cy="211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2">
            <a:extLst>
              <a:ext uri="{FF2B5EF4-FFF2-40B4-BE49-F238E27FC236}">
                <a16:creationId xmlns:a16="http://schemas.microsoft.com/office/drawing/2014/main" id="{8AA226D8-DBF6-486C-912A-999D3A2130CC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 rot="316800">
            <a:off x="3291178" y="627941"/>
            <a:ext cx="3361320" cy="1752840"/>
          </a:xfrm>
          <a:prstGeom prst="rect">
            <a:avLst/>
          </a:prstGeom>
          <a:noFill/>
          <a:ln w="38160">
            <a:solidFill>
              <a:srgbClr val="000000"/>
            </a:solidFill>
            <a:prstDash val="solid"/>
            <a:miter/>
          </a:ln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id="{415F5D8D-0A4E-4E20-AA8F-B28FA5475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 rot="651600">
            <a:off x="3615757" y="4777154"/>
            <a:ext cx="3034800" cy="1699560"/>
          </a:xfrm>
          <a:prstGeom prst="rect">
            <a:avLst/>
          </a:prstGeom>
          <a:solidFill>
            <a:srgbClr val="EDEDED"/>
          </a:solidFill>
          <a:ln w="190440">
            <a:solidFill>
              <a:srgbClr val="FFFFFF"/>
            </a:solidFill>
            <a:prstDash val="solid"/>
            <a:miter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>
            <a:extLst>
              <a:ext uri="{FF2B5EF4-FFF2-40B4-BE49-F238E27FC236}">
                <a16:creationId xmlns:a16="http://schemas.microsoft.com/office/drawing/2014/main" id="{885116E0-9288-49BB-9300-12EAF9CB4EC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217700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9B877D59-266A-4A4D-8E30-0BBB6271EE1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73040" y="0"/>
            <a:ext cx="5497200" cy="399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1">
            <a:extLst>
              <a:ext uri="{FF2B5EF4-FFF2-40B4-BE49-F238E27FC236}">
                <a16:creationId xmlns:a16="http://schemas.microsoft.com/office/drawing/2014/main" id="{7E1FB8C6-60F6-4916-8F8A-740B3DDA6DC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677268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3">
            <a:extLst>
              <a:ext uri="{FF2B5EF4-FFF2-40B4-BE49-F238E27FC236}">
                <a16:creationId xmlns:a16="http://schemas.microsoft.com/office/drawing/2014/main" id="{38F5F248-29E1-4ED3-8180-651125B55E2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837119" y="4068720"/>
            <a:ext cx="5339880" cy="2788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">
            <a:extLst>
              <a:ext uri="{FF2B5EF4-FFF2-40B4-BE49-F238E27FC236}">
                <a16:creationId xmlns:a16="http://schemas.microsoft.com/office/drawing/2014/main" id="{408E5577-0D0B-4D8B-A680-A1058B21FC5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2191760" cy="685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3">
            <a:extLst>
              <a:ext uri="{FF2B5EF4-FFF2-40B4-BE49-F238E27FC236}">
                <a16:creationId xmlns:a16="http://schemas.microsoft.com/office/drawing/2014/main" id="{35712815-E3A2-4912-BEF2-C27FE677116D}"/>
              </a:ext>
            </a:extLst>
          </p:cNvPr>
          <p:cNvSpPr/>
          <p:nvPr/>
        </p:nvSpPr>
        <p:spPr>
          <a:xfrm>
            <a:off x="-95040" y="1365480"/>
            <a:ext cx="6095519" cy="543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457200" marR="0" lvl="0" indent="-228240" algn="l" rtl="0" hangingPunct="1">
              <a:lnSpc>
                <a:spcPct val="90000"/>
              </a:lnSpc>
              <a:spcBef>
                <a:spcPts val="0"/>
              </a:spcBef>
              <a:spcAft>
                <a:spcPts val="799"/>
              </a:spcAft>
              <a:buNone/>
              <a:tabLst>
                <a:tab pos="914400" algn="l"/>
              </a:tabLst>
              <a:defRPr sz="1800"/>
            </a:pPr>
            <a:r>
              <a:rPr lang="pl-PL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34"/>
                <a:ea typeface="Times New Roman" pitchFamily="1"/>
                <a:cs typeface="Times New Roman" pitchFamily="18"/>
              </a:rPr>
              <a:t> Sk</a:t>
            </a:r>
            <a:r>
              <a:rPr lang="pl-PL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ą</a:t>
            </a:r>
            <a:r>
              <a:rPr lang="pl-PL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34"/>
                <a:ea typeface="Times New Roman" pitchFamily="1"/>
                <a:cs typeface="Times New Roman" pitchFamily="18"/>
              </a:rPr>
              <a:t>d w monte Cassino wzi</a:t>
            </a:r>
            <a:r>
              <a:rPr lang="pl-PL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ęł</a:t>
            </a:r>
            <a:r>
              <a:rPr lang="pl-PL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34"/>
                <a:ea typeface="Times New Roman" pitchFamily="1"/>
                <a:cs typeface="Times New Roman" pitchFamily="18"/>
              </a:rPr>
              <a:t>y si</a:t>
            </a:r>
            <a:r>
              <a:rPr lang="pl-PL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ę</a:t>
            </a:r>
            <a:r>
              <a:rPr lang="pl-PL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34"/>
                <a:ea typeface="Times New Roman" pitchFamily="1"/>
                <a:cs typeface="Times New Roman" pitchFamily="18"/>
              </a:rPr>
              <a:t> oddziA</a:t>
            </a:r>
            <a:r>
              <a:rPr lang="pl-PL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34"/>
                <a:ea typeface="Times New Roman" pitchFamily="1"/>
                <a:cs typeface="Times New Roman" pitchFamily="18"/>
              </a:rPr>
              <a:t>y polskie?</a:t>
            </a:r>
            <a:r>
              <a:rPr lang="pl-PL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​</a:t>
            </a:r>
          </a:p>
          <a:p>
            <a:pPr marL="0" marR="0" lvl="0" indent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Arial" pitchFamily="32"/>
              <a:buChar char="•"/>
              <a:tabLst>
                <a:tab pos="457200" algn="l"/>
              </a:tabLst>
              <a:defRPr sz="1800"/>
            </a:pP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Po tym jak wojska Niemieckie wraz z wojskami radzieckimi we wrze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ś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niu 1939 r. uderzy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y na Polsk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ę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 du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ż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a cz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ęść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 armii znalaz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a si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ę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 w niewoli rosyjskiej. Wielu dobrych genera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łó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w zosta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o zabitych w Katyniu przez w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adze rosyjskie, kt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ó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re liczy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y na wsp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ół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prac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ę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 z III Rzesz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ą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. Jednak tak si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ę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 nie sta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o. 22 czerwca 1941 roku Rzesza Niemiecka zaatakowa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a Zwi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ą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zek Radziecki. 12 sierpnia 1941 roku ZSRR dokona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o Amnestii dla obywateli Polski. W ten spos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ó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b liczyli na pomoc Polak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ó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w w wojnie z Niemcami. Wojska polskie nie mia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y jednak zamiaru pomaga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ć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 Zwi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ą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zkowi Radzieckiemu. 12 sierpnia 1941 roku W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adys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aw Anders na spotkaniu ze Stalinem poruszy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 kwesti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ę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 ewakuacji cz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ęś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ci wojska polskiego do Iranu. Stalin zgodzi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 si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ę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 bez wahania na wyjazd wszystkich tych 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ż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o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nierzy polskich, dla kt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ó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rych nie wystarcza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o 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ż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ywno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ś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ci. ZSRR opu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ś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ci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o 44 tysi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ą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ce os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ó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b. Polacy utworzyli wojsko , kt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ó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re w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ę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drowa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o przez kolejne kraje, a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ż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 dotarli do W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ł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Times New Roman" pitchFamily="18"/>
              </a:rPr>
              <a:t>och. </a:t>
            </a:r>
            <a:r>
              <a:rPr lang="pl-PL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mbria" pitchFamily="18"/>
                <a:ea typeface="Times New Roman" pitchFamily="1"/>
                <a:cs typeface="Times New Roman" pitchFamily="18"/>
              </a:rPr>
              <a:t>​</a:t>
            </a:r>
          </a:p>
          <a:p>
            <a:pPr marL="0" marR="0" lvl="0" indent="0" algn="l" rtl="0" hangingPunct="1">
              <a:lnSpc>
                <a:spcPct val="107000"/>
              </a:lnSpc>
              <a:spcBef>
                <a:spcPts val="0"/>
              </a:spcBef>
              <a:spcAft>
                <a:spcPts val="799"/>
              </a:spcAft>
              <a:buNone/>
              <a:tabLst>
                <a:tab pos="457200" algn="l"/>
              </a:tabLst>
              <a:defRPr sz="1800"/>
            </a:pPr>
            <a:r>
              <a:rPr lang="pl-PL" sz="11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Calibri" pitchFamily="1"/>
                <a:cs typeface="Times New Roman" pitchFamily="18"/>
              </a:rPr>
              <a:t> 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569EA6D-13C0-466A-9027-4FDFF7F83D13}"/>
              </a:ext>
            </a:extLst>
          </p:cNvPr>
          <p:cNvSpPr/>
          <p:nvPr/>
        </p:nvSpPr>
        <p:spPr>
          <a:xfrm>
            <a:off x="6190920" y="364320"/>
            <a:ext cx="5726520" cy="36529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l-PL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Matura MT Script Capitals" pitchFamily="66"/>
                <a:ea typeface="Times New Roman" pitchFamily="1"/>
                <a:cs typeface="Times New Roman" pitchFamily="18"/>
              </a:rPr>
              <a:t>Ofiary 2 wojny </a:t>
            </a:r>
            <a:r>
              <a:rPr lang="pl-PL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Times New Roman" pitchFamily="1"/>
                <a:cs typeface="Cambria" pitchFamily="18"/>
              </a:rPr>
              <a:t>ś</a:t>
            </a:r>
            <a:r>
              <a:rPr lang="pl-PL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Matura MT Script Capitals" pitchFamily="66"/>
                <a:ea typeface="Times New Roman" pitchFamily="1"/>
                <a:cs typeface="Times New Roman" pitchFamily="18"/>
              </a:rPr>
              <a:t>wiatowej z naszego regionu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l-PL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Forte" pitchFamily="66"/>
                <a:ea typeface="Times New Roman" pitchFamily="1"/>
                <a:cs typeface="Calibri" pitchFamily="34"/>
              </a:rPr>
              <a:t>Antoni B</a:t>
            </a:r>
            <a:r>
              <a:rPr lang="pl-PL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Times New Roman" pitchFamily="1"/>
                <a:cs typeface="Cambria" pitchFamily="18"/>
              </a:rPr>
              <a:t>ą</a:t>
            </a:r>
            <a:r>
              <a:rPr lang="pl-PL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Forte" pitchFamily="66"/>
                <a:ea typeface="Times New Roman" pitchFamily="1"/>
                <a:cs typeface="Calibri" pitchFamily="34"/>
              </a:rPr>
              <a:t>k</a:t>
            </a:r>
            <a:r>
              <a:rPr lang="pl-PL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Calibri" pitchFamily="34"/>
              </a:rPr>
              <a:t> - starszy przewodnik Policji Państwowej urodzony w Karsznicach. Służył </a:t>
            </a:r>
            <a:r>
              <a:rPr lang="pl-PL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1"/>
                <a:cs typeface="Calibri" pitchFamily="34"/>
              </a:rPr>
              <a:t>Wojsku Polskiemu do 1919r. , następnie pracował w Służbie Kolejowej, z której przeszedł do policji. Od 23 III 1923r. Pełnił służbę w województwie kieleckim; w 1925r. W Kielcach. Komendant posterunku w: Bodzentynie, Piekoszowie (od 1 II 1935r.) i Dąbrowie (od 11 V 1938r.). Po napaści ZSRR na Polskę, tak jak wielu innych polskich policjantów przebywających na Wschodzie, został aresztowany i przeniesiony do obozu w Ostaszkowie. Zamordowany przez NKWD strzałem w tył głowy w Twerze (dawniej Kalini) w 1940r. Pochowany w Miednoje.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l-PL" sz="1800" b="0" i="0" u="none" strike="noStrike" kern="1200" spc="0">
              <a:ln>
                <a:noFill/>
              </a:ln>
              <a:solidFill>
                <a:srgbClr val="000000"/>
              </a:solidFill>
              <a:latin typeface="Arial" pitchFamily="34"/>
              <a:ea typeface="Calibri" pitchFamily="1"/>
              <a:cs typeface="Calibri" pitchFamily="34"/>
            </a:endParaRPr>
          </a:p>
        </p:txBody>
      </p:sp>
      <p:sp>
        <p:nvSpPr>
          <p:cNvPr id="5" name="pole tekstowe 7">
            <a:extLst>
              <a:ext uri="{FF2B5EF4-FFF2-40B4-BE49-F238E27FC236}">
                <a16:creationId xmlns:a16="http://schemas.microsoft.com/office/drawing/2014/main" id="{E105C838-F2D8-4080-9D12-B8CE68F39165}"/>
              </a:ext>
            </a:extLst>
          </p:cNvPr>
          <p:cNvSpPr/>
          <p:nvPr/>
        </p:nvSpPr>
        <p:spPr>
          <a:xfrm>
            <a:off x="6190920" y="3710520"/>
            <a:ext cx="5808240" cy="3286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l-PL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Forte" pitchFamily="66"/>
                <a:ea typeface="Times New Roman" pitchFamily="1"/>
                <a:cs typeface="Calibri" pitchFamily="34"/>
              </a:rPr>
              <a:t>Antoni Polak</a:t>
            </a:r>
            <a:r>
              <a:rPr lang="pl-PL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Calibri" pitchFamily="34"/>
              </a:rPr>
              <a:t> - </a:t>
            </a:r>
            <a:r>
              <a:rPr lang="pl-PL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1"/>
                <a:cs typeface="Calibri" pitchFamily="34"/>
              </a:rPr>
              <a:t>urodzony w Karsznicach, rolnik. Zginął 1 V 1943roku w Obozie Oświęcim w wieku 31 lat. Brak danych o okolicznościach aresztowania.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l-PL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Forte" pitchFamily="66"/>
                <a:ea typeface="Times New Roman" pitchFamily="1"/>
                <a:cs typeface="Calibri" pitchFamily="34"/>
              </a:rPr>
              <a:t>Jan Dyba </a:t>
            </a:r>
            <a:r>
              <a:rPr lang="pl-PL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Calibri" pitchFamily="34"/>
              </a:rPr>
              <a:t>- </a:t>
            </a:r>
            <a:r>
              <a:rPr lang="pl-PL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Calibri" pitchFamily="1"/>
                <a:cs typeface="Calibri" pitchFamily="34"/>
              </a:rPr>
              <a:t>rolnik z Karsznic. Urodzony w Żarczycach. Aresztowany latem 1942 roku i  przewieziony do gestapo w Kielcach pod zarzutem napisania listu do rodziny w Zagłębiu z pogróżkami pod adresem Niemców. Wywieziony do obozu w Oświęcimiu. Zginął w obozie 26 VII 1942 roku. 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l-PL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Forte" pitchFamily="66"/>
                <a:ea typeface="Times New Roman" pitchFamily="1"/>
                <a:cs typeface="Times New Roman" pitchFamily="18"/>
              </a:rPr>
              <a:t>Helena Karwacka</a:t>
            </a:r>
            <a:r>
              <a:rPr lang="pl-PL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Times New Roman" pitchFamily="1"/>
                <a:cs typeface="Calibri" pitchFamily="34"/>
              </a:rPr>
              <a:t> - była jedną z pierwszych ofiar II Wojny Światowej. Pracowała jako nauczyciel w szkole w Rembieszycach. Zginęła wraz z matką i siostrą podczas nalotu na pociąg 4 września 1939 roku w pobiżu Bochni.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pl-PL" sz="1800" b="0" i="0" u="none" strike="noStrike" kern="1200" spc="0">
              <a:ln>
                <a:noFill/>
              </a:ln>
              <a:solidFill>
                <a:srgbClr val="000000"/>
              </a:solidFill>
              <a:latin typeface="Arial" pitchFamily="34"/>
              <a:ea typeface="Times New Roman" pitchFamily="1"/>
              <a:cs typeface="Calibri" pitchFamily="34"/>
            </a:endParaRPr>
          </a:p>
        </p:txBody>
      </p:sp>
      <p:sp>
        <p:nvSpPr>
          <p:cNvPr id="6" name="pole tekstowe 7">
            <a:extLst>
              <a:ext uri="{FF2B5EF4-FFF2-40B4-BE49-F238E27FC236}">
                <a16:creationId xmlns:a16="http://schemas.microsoft.com/office/drawing/2014/main" id="{98B911A5-C94C-4795-9185-B34B00664F36}"/>
              </a:ext>
            </a:extLst>
          </p:cNvPr>
          <p:cNvSpPr/>
          <p:nvPr/>
        </p:nvSpPr>
        <p:spPr>
          <a:xfrm>
            <a:off x="343800" y="411120"/>
            <a:ext cx="4194000" cy="577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pl-PL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OPIS MONTE CASSINO.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Domyślni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myślnie 1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605</Words>
  <Application>Microsoft Office PowerPoint</Application>
  <PresentationFormat>Panoramiczny</PresentationFormat>
  <Paragraphs>39</Paragraphs>
  <Slides>8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8</vt:i4>
      </vt:variant>
    </vt:vector>
  </HeadingPairs>
  <TitlesOfParts>
    <vt:vector size="21" baseType="lpstr">
      <vt:lpstr>Microsoft YaHei</vt:lpstr>
      <vt:lpstr>Arial</vt:lpstr>
      <vt:lpstr>Calibri</vt:lpstr>
      <vt:lpstr>Calibri Light</vt:lpstr>
      <vt:lpstr>Cambria</vt:lpstr>
      <vt:lpstr>Forte</vt:lpstr>
      <vt:lpstr>Lucida Sans Unicode</vt:lpstr>
      <vt:lpstr>Matura MT Script Capitals</vt:lpstr>
      <vt:lpstr>StarSymbol</vt:lpstr>
      <vt:lpstr>Tahoma</vt:lpstr>
      <vt:lpstr>Times New Roman</vt:lpstr>
      <vt:lpstr>Domyślnie</vt:lpstr>
      <vt:lpstr>Domyślnie 1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user</cp:lastModifiedBy>
  <cp:revision>1</cp:revision>
  <dcterms:modified xsi:type="dcterms:W3CDTF">2024-05-15T09:58:27Z</dcterms:modified>
</cp:coreProperties>
</file>