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58" r:id="rId6"/>
    <p:sldId id="263" r:id="rId7"/>
    <p:sldId id="264" r:id="rId8"/>
    <p:sldId id="260" r:id="rId9"/>
    <p:sldId id="261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B673"/>
    <a:srgbClr val="1C7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 descr="Obraz zawierający Czcionka, Grafika, zieleń, logo&#10;&#10;Opis wygenerowany automatycznie">
            <a:extLst>
              <a:ext uri="{FF2B5EF4-FFF2-40B4-BE49-F238E27FC236}">
                <a16:creationId xmlns:a16="http://schemas.microsoft.com/office/drawing/2014/main" id="{A0406D4A-9F5E-0764-D11A-1A232D0326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BB266D1-70EA-6315-61D8-0116CBD22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4F524-6F80-4502-9CF9-B93BBC06CED9}" type="datetimeFigureOut">
              <a:rPr lang="pl-PL" smtClean="0"/>
              <a:t>24.09.2024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CE55A8E-6D92-FC34-C8C1-864ECADAD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F054C24-B192-CEE3-B391-4D2F706D4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0F2F-5B5E-4254-B115-332FEBB30619}" type="slidenum">
              <a:rPr lang="pl-PL" smtClean="0"/>
              <a:t>‹#›</a:t>
            </a:fld>
            <a:endParaRPr lang="pl-PL"/>
          </a:p>
        </p:txBody>
      </p:sp>
      <p:pic>
        <p:nvPicPr>
          <p:cNvPr id="10" name="Obraz 9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316C3E71-FF99-9F56-CB4F-D5FEE8DB44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4" b="12930"/>
          <a:stretch/>
        </p:blipFill>
        <p:spPr>
          <a:xfrm>
            <a:off x="6515754" y="1663337"/>
            <a:ext cx="5580452" cy="2002972"/>
          </a:xfrm>
          <a:prstGeom prst="rect">
            <a:avLst/>
          </a:prstGeom>
        </p:spPr>
      </p:pic>
      <p:sp>
        <p:nvSpPr>
          <p:cNvPr id="14" name="Tytuł 1">
            <a:extLst>
              <a:ext uri="{FF2B5EF4-FFF2-40B4-BE49-F238E27FC236}">
                <a16:creationId xmlns:a16="http://schemas.microsoft.com/office/drawing/2014/main" id="{3311285F-E29F-CA34-4442-A6B62134E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48548"/>
            <a:ext cx="5893526" cy="1325563"/>
          </a:xfrm>
        </p:spPr>
        <p:txBody>
          <a:bodyPr>
            <a:noAutofit/>
          </a:bodyPr>
          <a:lstStyle>
            <a:lvl1pPr algn="r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87902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Czcionka, Grafika, logo, tekst&#10;&#10;Opis wygenerowany automatycznie">
            <a:extLst>
              <a:ext uri="{FF2B5EF4-FFF2-40B4-BE49-F238E27FC236}">
                <a16:creationId xmlns:a16="http://schemas.microsoft.com/office/drawing/2014/main" id="{69725DD8-618D-4A23-6CB3-9EAAA611E8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09"/>
            <a:ext cx="12192000" cy="6858000"/>
          </a:xfrm>
          <a:prstGeom prst="rect">
            <a:avLst/>
          </a:prstGeom>
        </p:spPr>
      </p:pic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A748DF4-5A7F-6E5B-C6FB-3D0A761EB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368731"/>
            <a:ext cx="10515601" cy="3808232"/>
          </a:xfrm>
        </p:spPr>
        <p:txBody>
          <a:bodyPr/>
          <a:lstStyle>
            <a:lvl1pPr marL="2286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7C4C450-9DFE-3F5A-66F6-52470D47B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4F524-6F80-4502-9CF9-B93BBC06CED9}" type="datetimeFigureOut">
              <a:rPr lang="pl-PL" smtClean="0"/>
              <a:t>24.09.2024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98BC24A-5D77-F4A9-65D9-45ED1D490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" name="Obraz 9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2DDE8B93-15E5-6F01-3577-87F8F48B08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448" y="0"/>
            <a:ext cx="3434552" cy="1373433"/>
          </a:xfrm>
          <a:prstGeom prst="rect">
            <a:avLst/>
          </a:prstGeom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654EB0-143E-1D66-CC5C-E8060651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0F2F-5B5E-4254-B115-332FEBB30619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B732A319-5BD9-1E87-7B65-33DD66DCBB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088571"/>
            <a:ext cx="10515600" cy="959186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1C75B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 </a:t>
            </a:r>
          </a:p>
        </p:txBody>
      </p:sp>
    </p:spTree>
    <p:extLst>
      <p:ext uri="{BB962C8B-B14F-4D97-AF65-F5344CB8AC3E}">
        <p14:creationId xmlns:p14="http://schemas.microsoft.com/office/powerpoint/2010/main" val="233435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A748DF4-5A7F-6E5B-C6FB-3D0A761EB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8731"/>
            <a:ext cx="4360818" cy="3808232"/>
          </a:xfrm>
        </p:spPr>
        <p:txBody>
          <a:bodyPr/>
          <a:lstStyle>
            <a:lvl1pPr marL="0" indent="0">
              <a:buClr>
                <a:srgbClr val="2BB673"/>
              </a:buClr>
              <a:buFont typeface="Wingdings" panose="05000000000000000000" pitchFamily="2" charset="2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7C4C450-9DFE-3F5A-66F6-52470D47B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4F524-6F80-4502-9CF9-B93BBC06CED9}" type="datetimeFigureOut">
              <a:rPr lang="pl-PL" smtClean="0"/>
              <a:t>24.09.2024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98BC24A-5D77-F4A9-65D9-45ED1D490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" name="Obraz 9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2DDE8B93-15E5-6F01-3577-87F8F48B08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448" y="0"/>
            <a:ext cx="3434552" cy="1373433"/>
          </a:xfrm>
          <a:prstGeom prst="rect">
            <a:avLst/>
          </a:prstGeom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654EB0-143E-1D66-CC5C-E8060651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0F2F-5B5E-4254-B115-332FEBB30619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B732A319-5BD9-1E87-7B65-33DD66DCBB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088571"/>
            <a:ext cx="4360817" cy="959186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1C75B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 </a:t>
            </a: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51BEDEC3-5C01-C66F-ED3C-0C31EA92603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30191" y="2368731"/>
            <a:ext cx="4360818" cy="3808232"/>
          </a:xfrm>
        </p:spPr>
        <p:txBody>
          <a:bodyPr/>
          <a:lstStyle>
            <a:lvl1pPr marL="0" indent="0">
              <a:buClr>
                <a:srgbClr val="2BB673"/>
              </a:buClr>
              <a:buFont typeface="Wingdings" panose="05000000000000000000" pitchFamily="2" charset="2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2844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A748DF4-5A7F-6E5B-C6FB-3D0A761EB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368731"/>
            <a:ext cx="10515600" cy="3808232"/>
          </a:xfrm>
        </p:spPr>
        <p:txBody>
          <a:bodyPr/>
          <a:lstStyle>
            <a:lvl1pPr marL="0" indent="0">
              <a:buClr>
                <a:srgbClr val="2BB673"/>
              </a:buClr>
              <a:buFont typeface="Wingdings" panose="05000000000000000000" pitchFamily="2" charset="2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7C4C450-9DFE-3F5A-66F6-52470D47B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4F524-6F80-4502-9CF9-B93BBC06CED9}" type="datetimeFigureOut">
              <a:rPr lang="pl-PL" smtClean="0"/>
              <a:t>24.09.2024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98BC24A-5D77-F4A9-65D9-45ED1D490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" name="Obraz 9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2DDE8B93-15E5-6F01-3577-87F8F48B08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448" y="0"/>
            <a:ext cx="3434552" cy="1373433"/>
          </a:xfrm>
          <a:prstGeom prst="rect">
            <a:avLst/>
          </a:prstGeom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654EB0-143E-1D66-CC5C-E8060651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0F2F-5B5E-4254-B115-332FEBB30619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27415F86-D07D-2159-6B35-112F3D35EE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088571"/>
            <a:ext cx="10515600" cy="959186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1C75B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 </a:t>
            </a:r>
          </a:p>
        </p:txBody>
      </p:sp>
    </p:spTree>
    <p:extLst>
      <p:ext uri="{BB962C8B-B14F-4D97-AF65-F5344CB8AC3E}">
        <p14:creationId xmlns:p14="http://schemas.microsoft.com/office/powerpoint/2010/main" val="249232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7C4C450-9DFE-3F5A-66F6-52470D47B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4F524-6F80-4502-9CF9-B93BBC06CED9}" type="datetimeFigureOut">
              <a:rPr lang="pl-PL" smtClean="0"/>
              <a:t>24.09.2024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98BC24A-5D77-F4A9-65D9-45ED1D490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" name="Obraz 9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2DDE8B93-15E5-6F01-3577-87F8F48B08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448" y="0"/>
            <a:ext cx="3434552" cy="1373433"/>
          </a:xfrm>
          <a:prstGeom prst="rect">
            <a:avLst/>
          </a:prstGeom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654EB0-143E-1D66-CC5C-E8060651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0F2F-5B5E-4254-B115-332FEBB30619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27415F86-D07D-2159-6B35-112F3D35EE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088571"/>
            <a:ext cx="10515600" cy="959186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1C75B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 </a:t>
            </a:r>
          </a:p>
        </p:txBody>
      </p:sp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C8C9B588-8422-34A2-CEA7-2337589AB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8731"/>
            <a:ext cx="4360818" cy="3808232"/>
          </a:xfrm>
        </p:spPr>
        <p:txBody>
          <a:bodyPr/>
          <a:lstStyle>
            <a:lvl1pPr marL="0" indent="0">
              <a:buClr>
                <a:srgbClr val="2BB673"/>
              </a:buClr>
              <a:buFont typeface="Wingdings" panose="05000000000000000000" pitchFamily="2" charset="2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A7E81BDD-4C08-7DA7-1EEE-48B50C9A865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30191" y="2368731"/>
            <a:ext cx="4360818" cy="3808232"/>
          </a:xfrm>
        </p:spPr>
        <p:txBody>
          <a:bodyPr/>
          <a:lstStyle>
            <a:lvl1pPr marL="0" indent="0">
              <a:buClr>
                <a:srgbClr val="2BB673"/>
              </a:buClr>
              <a:buFont typeface="Wingdings" panose="05000000000000000000" pitchFamily="2" charset="2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87752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7C4C450-9DFE-3F5A-66F6-52470D47B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4F524-6F80-4502-9CF9-B93BBC06CED9}" type="datetimeFigureOut">
              <a:rPr lang="pl-PL" smtClean="0"/>
              <a:t>24.09.2024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98BC24A-5D77-F4A9-65D9-45ED1D490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" name="Obraz 9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2DDE8B93-15E5-6F01-3577-87F8F48B08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448" y="0"/>
            <a:ext cx="3434552" cy="1373433"/>
          </a:xfrm>
          <a:prstGeom prst="rect">
            <a:avLst/>
          </a:prstGeom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654EB0-143E-1D66-CC5C-E8060651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0F2F-5B5E-4254-B115-332FEBB30619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27415F86-D07D-2159-6B35-112F3D35EE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088571"/>
            <a:ext cx="10515600" cy="959186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1C75B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Kliknij, aby edytować styl </a:t>
            </a:r>
          </a:p>
        </p:txBody>
      </p:sp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188F3658-30DA-1E00-E2DA-33F76F440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8731"/>
            <a:ext cx="4360818" cy="3808232"/>
          </a:xfrm>
        </p:spPr>
        <p:txBody>
          <a:bodyPr/>
          <a:lstStyle>
            <a:lvl1pPr marL="0" indent="0">
              <a:buClr>
                <a:srgbClr val="2BB673"/>
              </a:buClr>
              <a:buFont typeface="Wingdings" panose="05000000000000000000" pitchFamily="2" charset="2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11" name="Obraz 10" descr="Obraz zawierający Czcionka, Grafika, tekst, zrzut ekranu&#10;&#10;Opis wygenerowany automatycznie">
            <a:extLst>
              <a:ext uri="{FF2B5EF4-FFF2-40B4-BE49-F238E27FC236}">
                <a16:creationId xmlns:a16="http://schemas.microsoft.com/office/drawing/2014/main" id="{50E2BA57-346D-EF97-06FE-00E0E63B53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95" y="4775519"/>
            <a:ext cx="6154782" cy="1194531"/>
          </a:xfrm>
          <a:prstGeom prst="rect">
            <a:avLst/>
          </a:prstGeom>
        </p:spPr>
      </p:pic>
      <p:sp>
        <p:nvSpPr>
          <p:cNvPr id="18" name="Symbol zastępczy zawartości 2">
            <a:extLst>
              <a:ext uri="{FF2B5EF4-FFF2-40B4-BE49-F238E27FC236}">
                <a16:creationId xmlns:a16="http://schemas.microsoft.com/office/drawing/2014/main" id="{A89E5142-96E0-1767-04C9-0363FA3F6BF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940833" y="2368731"/>
            <a:ext cx="1932958" cy="2547450"/>
          </a:xfrm>
        </p:spPr>
        <p:txBody>
          <a:bodyPr>
            <a:normAutofit/>
          </a:bodyPr>
          <a:lstStyle>
            <a:lvl1pPr marL="0" indent="0">
              <a:buClr>
                <a:srgbClr val="2BB673"/>
              </a:buClr>
              <a:buFont typeface="Wingdings" panose="05000000000000000000" pitchFamily="2" charset="2"/>
              <a:buNone/>
              <a:defRPr sz="1600">
                <a:solidFill>
                  <a:srgbClr val="2BB6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181060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 descr="Obraz zawierający Grafika, Czcionka, logo, biały&#10;&#10;Opis wygenerowany automatycznie">
            <a:extLst>
              <a:ext uri="{FF2B5EF4-FFF2-40B4-BE49-F238E27FC236}">
                <a16:creationId xmlns:a16="http://schemas.microsoft.com/office/drawing/2014/main" id="{A2EF7351-2DD1-DBBA-914C-85536BA140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A748DF4-5A7F-6E5B-C6FB-3D0A761EB01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3621" y="3178630"/>
            <a:ext cx="4056016" cy="2058844"/>
          </a:xfrm>
        </p:spPr>
        <p:txBody>
          <a:bodyPr>
            <a:noAutofit/>
          </a:bodyPr>
          <a:lstStyle>
            <a:lvl1pPr marL="0" indent="0">
              <a:buClr>
                <a:srgbClr val="2BB673"/>
              </a:buClr>
              <a:buFont typeface="Wingdings" panose="05000000000000000000" pitchFamily="2" charset="2"/>
              <a:buNone/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2BB67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l-PL" dirty="0"/>
              <a:t>Ministerstwo Funduszy i Polityki Regionalnej</a:t>
            </a:r>
          </a:p>
          <a:p>
            <a:pPr lvl="0"/>
            <a:r>
              <a:rPr lang="pl-PL" dirty="0" err="1"/>
              <a:t>Lorem</a:t>
            </a:r>
            <a:r>
              <a:rPr lang="pl-PL" dirty="0"/>
              <a:t> </a:t>
            </a:r>
            <a:r>
              <a:rPr lang="pl-PL" dirty="0" err="1"/>
              <a:t>Ipsum</a:t>
            </a:r>
            <a:r>
              <a:rPr lang="pl-PL" dirty="0"/>
              <a:t> </a:t>
            </a:r>
            <a:r>
              <a:rPr lang="pl-PL" dirty="0" err="1"/>
              <a:t>Dolor</a:t>
            </a:r>
            <a:r>
              <a:rPr lang="pl-PL" dirty="0"/>
              <a:t> Sit </a:t>
            </a:r>
            <a:r>
              <a:rPr lang="pl-PL" dirty="0" err="1"/>
              <a:t>Amet</a:t>
            </a:r>
            <a:endParaRPr lang="pl-PL" dirty="0"/>
          </a:p>
          <a:p>
            <a:pPr lvl="0"/>
            <a:r>
              <a:rPr lang="pl-PL" dirty="0"/>
              <a:t>Tel. +48 22 273 XX </a:t>
            </a:r>
            <a:r>
              <a:rPr lang="pl-PL" dirty="0" err="1"/>
              <a:t>XX</a:t>
            </a:r>
            <a:endParaRPr lang="pl-PL" dirty="0"/>
          </a:p>
          <a:p>
            <a:pPr lvl="0"/>
            <a:r>
              <a:rPr lang="pl-PL" dirty="0"/>
              <a:t>Email: loremipsum@mfipr.gov.pl</a:t>
            </a:r>
          </a:p>
          <a:p>
            <a:pPr lvl="0"/>
            <a:r>
              <a:rPr lang="pl-PL" dirty="0"/>
              <a:t>www.loremipsum.gov.pl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7C4C450-9DFE-3F5A-66F6-52470D47B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4F524-6F80-4502-9CF9-B93BBC06CED9}" type="datetimeFigureOut">
              <a:rPr lang="pl-PL" smtClean="0"/>
              <a:t>24.09.2024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98BC24A-5D77-F4A9-65D9-45ED1D490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" name="Obraz 9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2DDE8B93-15E5-6F01-3577-87F8F48B08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085" y="744066"/>
            <a:ext cx="6086992" cy="2434109"/>
          </a:xfrm>
          <a:prstGeom prst="rect">
            <a:avLst/>
          </a:prstGeom>
        </p:spPr>
      </p:pic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654EB0-143E-1D66-CC5C-E8060651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0F2F-5B5E-4254-B115-332FEBB30619}" type="slidenum">
              <a:rPr lang="pl-PL" smtClean="0"/>
              <a:t>‹#›</a:t>
            </a:fld>
            <a:endParaRPr lang="pl-PL"/>
          </a:p>
        </p:txBody>
      </p:sp>
      <p:pic>
        <p:nvPicPr>
          <p:cNvPr id="11" name="Obraz 10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25704430-65B5-9226-8F59-E11A5D4BC0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2" y="5281018"/>
            <a:ext cx="10546078" cy="144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538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10B041C0-11F3-09FA-9E18-1228F6AE4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055A141-344B-F76C-E450-9629DC103B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96A48E9-C8F5-2846-EDCB-2B9E86849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4F524-6F80-4502-9CF9-B93BBC06CED9}" type="datetimeFigureOut">
              <a:rPr lang="pl-PL" smtClean="0"/>
              <a:t>24.09.2024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16BE18E-4335-857F-17AA-9905F7D16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A527D5-0DE6-835F-6154-18E1DC9FF1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E0F2F-5B5E-4254-B115-332FEBB306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75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4" r:id="rId5"/>
    <p:sldLayoutId id="2147483663" r:id="rId6"/>
    <p:sldLayoutId id="2147483662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witalizacja.dolnyslask.pl/" TargetMode="External"/><Relationship Id="rId2" Type="http://schemas.openxmlformats.org/officeDocument/2006/relationships/hyperlink" Target="mailto:rewitalizacja@dolnyslask.pl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fotopolska.eu/Wroclaw/b311400,Promenada_Olawska.html?f=1318306-foto" TargetMode="External"/><Relationship Id="rId4" Type="http://schemas.openxmlformats.org/officeDocument/2006/relationships/hyperlink" Target="https://zbierajsie.pl/wroclaw-bulwar-nad-olawa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wroclaw.com/wiadomosci,nadodrzanski-ogrod-spoleczny-8211-nowe-zielone-miejsce-dla-mieszkancow-na-mapie-wroclawia-foto,wia5-3266-25791.html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50BA6A-9471-E260-B954-3D82A70D3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62" y="3769744"/>
            <a:ext cx="5209164" cy="2958860"/>
          </a:xfrm>
        </p:spPr>
        <p:txBody>
          <a:bodyPr/>
          <a:lstStyle/>
          <a:p>
            <a:r>
              <a:rPr lang="pl-PL" sz="4400" dirty="0">
                <a:solidFill>
                  <a:schemeClr val="tx1"/>
                </a:solidFill>
                <a:latin typeface="+mn-lt"/>
              </a:rPr>
              <a:t>Dolnośląska </a:t>
            </a:r>
            <a:r>
              <a:rPr lang="pl-PL" sz="4400" dirty="0" err="1">
                <a:solidFill>
                  <a:schemeClr val="tx1"/>
                </a:solidFill>
                <a:latin typeface="+mn-lt"/>
              </a:rPr>
              <a:t>OdNowa</a:t>
            </a:r>
            <a:r>
              <a:rPr lang="pl-PL" sz="4400" dirty="0">
                <a:solidFill>
                  <a:schemeClr val="tx1"/>
                </a:solidFill>
                <a:latin typeface="+mn-lt"/>
              </a:rPr>
              <a:t> oczami juniorów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DB0EA03-8B99-D21E-E633-63A0B6895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18" y="171809"/>
            <a:ext cx="3374193" cy="123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2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41598675-895A-2821-A307-5DB028BE1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8731"/>
            <a:ext cx="7779590" cy="1556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1" dirty="0">
                <a:latin typeface="+mn-lt"/>
              </a:rPr>
              <a:t>Temat konkursu: </a:t>
            </a:r>
            <a:r>
              <a:rPr lang="pl-PL" sz="2400" dirty="0">
                <a:latin typeface="+mn-lt"/>
              </a:rPr>
              <a:t>przedstawienie obiektów, przestrzeni bądź wydarzeń, które wpisują się w proces rewitalizacji lub są społecznie pożądane i mogłyby wpłynąć pozytywnie na sytuację mieszkańców gminy.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84E0C152-998E-67C7-E813-26C0D94E5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400" dirty="0">
                <a:solidFill>
                  <a:schemeClr val="tx1"/>
                </a:solidFill>
                <a:latin typeface="+mn-lt"/>
              </a:rPr>
              <a:t>Cel konkursu: </a:t>
            </a:r>
            <a:r>
              <a:rPr lang="pl-PL" sz="2400" b="0" dirty="0">
                <a:solidFill>
                  <a:schemeClr val="tx1"/>
                </a:solidFill>
                <a:latin typeface="+mn-lt"/>
              </a:rPr>
              <a:t>promocja procesów rewitalizacji wśród uczniów szkół podstawowych klas VII – VIII zamieszkałych w gminach województwa dolnośląskiego.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7D80922C-64E1-B9F3-A376-A6DD66E2FF8E}"/>
              </a:ext>
            </a:extLst>
          </p:cNvPr>
          <p:cNvSpPr txBox="1"/>
          <p:nvPr/>
        </p:nvSpPr>
        <p:spPr>
          <a:xfrm>
            <a:off x="905774" y="4245993"/>
            <a:ext cx="69097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cs typeface="Arial" panose="020B0604020202020204" pitchFamily="34" charset="0"/>
              </a:rPr>
              <a:t>Uczestnicy konkursu: </a:t>
            </a:r>
            <a:r>
              <a:rPr lang="pl-PL" sz="2400" dirty="0">
                <a:cs typeface="Arial" panose="020B0604020202020204" pitchFamily="34" charset="0"/>
              </a:rPr>
              <a:t>uczniowie klas VII-VIII szkół podstawowych mieszkające i uczęszczające do szkół na terenie województwa dolnośląskiego.</a:t>
            </a:r>
          </a:p>
        </p:txBody>
      </p:sp>
    </p:spTree>
    <p:extLst>
      <p:ext uri="{BB962C8B-B14F-4D97-AF65-F5344CB8AC3E}">
        <p14:creationId xmlns:p14="http://schemas.microsoft.com/office/powerpoint/2010/main" val="1417498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B82DD9-E142-C1DF-91F6-247F5551D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4693"/>
            <a:ext cx="10515600" cy="959186"/>
          </a:xfrm>
        </p:spPr>
        <p:txBody>
          <a:bodyPr>
            <a:normAutofit/>
          </a:bodyPr>
          <a:lstStyle/>
          <a:p>
            <a:r>
              <a:rPr lang="pl-PL" sz="3600" dirty="0">
                <a:latin typeface="+mn-lt"/>
              </a:rPr>
              <a:t>2 kategorie tematyczne konkursu: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918AF6-D04E-99E2-CD75-31ECC28FA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9093"/>
            <a:ext cx="10669438" cy="1409639"/>
          </a:xfrm>
        </p:spPr>
        <p:txBody>
          <a:bodyPr/>
          <a:lstStyle/>
          <a:p>
            <a:r>
              <a:rPr lang="pl-PL" dirty="0">
                <a:latin typeface="+mn-lt"/>
              </a:rPr>
              <a:t>1. </a:t>
            </a:r>
            <a:r>
              <a:rPr lang="pl-PL" b="1" dirty="0">
                <a:latin typeface="+mn-lt"/>
              </a:rPr>
              <a:t>obiekty/przestrzenie</a:t>
            </a:r>
            <a:r>
              <a:rPr lang="pl-PL" dirty="0">
                <a:latin typeface="+mn-lt"/>
              </a:rPr>
              <a:t>, które uległy zmianie bądź powinny ulec przekształceniu w wyniku rewitalizacji (tj. w jaki sposób miejsce należy przekształcić, do czego może być wykorzystywane);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F71942B-C11A-CF59-C592-14AC34238D5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2895567"/>
            <a:ext cx="10169106" cy="1409639"/>
          </a:xfrm>
        </p:spPr>
        <p:txBody>
          <a:bodyPr>
            <a:noAutofit/>
          </a:bodyPr>
          <a:lstStyle/>
          <a:p>
            <a:r>
              <a:rPr lang="pl-PL" dirty="0">
                <a:latin typeface="+mn-lt"/>
              </a:rPr>
              <a:t>2. </a:t>
            </a:r>
            <a:r>
              <a:rPr lang="pl-PL" b="1" dirty="0">
                <a:latin typeface="+mn-lt"/>
              </a:rPr>
              <a:t>wydarzenia społeczne</a:t>
            </a:r>
            <a:r>
              <a:rPr lang="pl-PL" dirty="0">
                <a:latin typeface="+mn-lt"/>
              </a:rPr>
              <a:t>, które się odbyły bądź istnieje potrzeba ich organizacji (np. wydarzenia kulturalne, warsztaty, spotkania itp.).</a:t>
            </a:r>
          </a:p>
        </p:txBody>
      </p:sp>
      <p:pic>
        <p:nvPicPr>
          <p:cNvPr id="6" name="Grafika 5" descr="Miasto z wypełnieniem pełnym">
            <a:extLst>
              <a:ext uri="{FF2B5EF4-FFF2-40B4-BE49-F238E27FC236}">
                <a16:creationId xmlns:a16="http://schemas.microsoft.com/office/drawing/2014/main" id="{FE4CF833-262D-00E6-E872-2AE3A89216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4331" y="4001393"/>
            <a:ext cx="1840301" cy="1840301"/>
          </a:xfrm>
          <a:prstGeom prst="rect">
            <a:avLst/>
          </a:prstGeom>
        </p:spPr>
      </p:pic>
      <p:pic>
        <p:nvPicPr>
          <p:cNvPr id="8" name="Grafika 7" descr="Taniec z wypełnieniem pełnym">
            <a:extLst>
              <a:ext uri="{FF2B5EF4-FFF2-40B4-BE49-F238E27FC236}">
                <a16:creationId xmlns:a16="http://schemas.microsoft.com/office/drawing/2014/main" id="{2C5FA401-B4D7-AC5B-9653-C545FA1828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49595">
            <a:off x="5704935" y="4691236"/>
            <a:ext cx="935967" cy="935967"/>
          </a:xfrm>
          <a:prstGeom prst="rect">
            <a:avLst/>
          </a:prstGeom>
        </p:spPr>
      </p:pic>
      <p:pic>
        <p:nvPicPr>
          <p:cNvPr id="10" name="Grafika 9" descr="Teatr z wypełnieniem pełnym">
            <a:extLst>
              <a:ext uri="{FF2B5EF4-FFF2-40B4-BE49-F238E27FC236}">
                <a16:creationId xmlns:a16="http://schemas.microsoft.com/office/drawing/2014/main" id="{FDEEA62A-52C9-8B01-7D2C-D019EBFE2B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497793" y="4564507"/>
            <a:ext cx="914400" cy="914400"/>
          </a:xfrm>
          <a:prstGeom prst="rect">
            <a:avLst/>
          </a:prstGeom>
        </p:spPr>
      </p:pic>
      <p:pic>
        <p:nvPicPr>
          <p:cNvPr id="12" name="Grafika 11" descr="Grupa z wypełnieniem pełnym">
            <a:extLst>
              <a:ext uri="{FF2B5EF4-FFF2-40B4-BE49-F238E27FC236}">
                <a16:creationId xmlns:a16="http://schemas.microsoft.com/office/drawing/2014/main" id="{3A64A939-A42F-93E7-4F75-215D20C03D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84257" y="456450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22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BA3D6D-4623-69D5-0864-534BA62C0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+mn-lt"/>
              </a:rPr>
              <a:t>Formy prac: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355AAB3-81C7-0467-7A4F-ABB0E714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047757"/>
            <a:ext cx="7865853" cy="1767635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>
                <a:latin typeface="+mn-lt"/>
              </a:rPr>
              <a:t>rysunek,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>
                <a:latin typeface="+mn-lt"/>
              </a:rPr>
              <a:t>kolaż w formie płaskiej,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>
                <a:latin typeface="+mn-lt"/>
              </a:rPr>
              <a:t>zdjęcie,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>
                <a:latin typeface="+mn-lt"/>
              </a:rPr>
              <a:t>film (do 2 minut),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dirty="0">
                <a:latin typeface="+mn-lt"/>
              </a:rPr>
              <a:t>grafika.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5C9452D-50E0-4E3B-2D5F-F12F4AC5F4C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198" y="4457339"/>
            <a:ext cx="9918941" cy="1589777"/>
          </a:xfrm>
        </p:spPr>
        <p:txBody>
          <a:bodyPr>
            <a:normAutofit fontScale="92500"/>
          </a:bodyPr>
          <a:lstStyle/>
          <a:p>
            <a:r>
              <a:rPr lang="pl-PL" sz="2400" b="1" dirty="0">
                <a:latin typeface="+mn-lt"/>
              </a:rPr>
              <a:t>Uwaga! </a:t>
            </a:r>
            <a:r>
              <a:rPr lang="pl-PL" sz="2400" dirty="0">
                <a:latin typeface="+mn-lt"/>
              </a:rPr>
              <a:t>Prace należy opatrzeć opisem wizji stanu obiektu/przestrzeni przed zmianami lub po zmianie w pliku </a:t>
            </a:r>
            <a:r>
              <a:rPr lang="pl-PL" sz="2400" dirty="0" err="1">
                <a:latin typeface="+mn-lt"/>
              </a:rPr>
              <a:t>word</a:t>
            </a:r>
            <a:r>
              <a:rPr lang="pl-PL" sz="2400" dirty="0">
                <a:latin typeface="+mn-lt"/>
              </a:rPr>
              <a:t> lub na pracy (np. w formie dymków). Należy określić sposób przeznaczenia obiektu/przestrzeni, czy planowanych wydarzeń społecznych.</a:t>
            </a:r>
          </a:p>
          <a:p>
            <a:r>
              <a:rPr lang="pl-PL" sz="2400" dirty="0">
                <a:latin typeface="+mn-lt"/>
              </a:rPr>
              <a:t>W przypadku filmów – należy uwzględnić komentarz w formie nagrania dźwiękowego.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638C612-7D51-2A95-B269-692A90A55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83BA5E5-E731-6112-DA2D-409AFA432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42B264A6-B7CD-D75B-85CC-B666B165A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636" y="1400772"/>
            <a:ext cx="3093570" cy="290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129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3AF2B23-496F-A22A-9C9E-0BA23D8FF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933" y="843908"/>
            <a:ext cx="10410645" cy="1589514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Prace można przygotować indywidualnie lub w grupie (do 3 osób).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W przypadku prac plastycznych należy przekazać ich odwzorowanie cyfrowe (np. skan).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Prace przekazują macierzyste szkoły uczestników.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Jedna szkoła może zgłosić po jednej pracy w ramach każdej kategorii.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E9870E3C-53D4-FE06-585F-77145A8B7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456"/>
            <a:ext cx="4360817" cy="981532"/>
          </a:xfrm>
        </p:spPr>
        <p:txBody>
          <a:bodyPr>
            <a:normAutofit/>
          </a:bodyPr>
          <a:lstStyle/>
          <a:p>
            <a:r>
              <a:rPr lang="pl-PL" dirty="0">
                <a:latin typeface="+mn-lt"/>
              </a:rPr>
              <a:t>Zasady konkursu: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DF3F628-E282-9D39-8A2B-37B5F7A39C2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2353759"/>
            <a:ext cx="10781581" cy="569343"/>
          </a:xfrm>
        </p:spPr>
        <p:txBody>
          <a:bodyPr/>
          <a:lstStyle/>
          <a:p>
            <a:r>
              <a:rPr lang="pl-PL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Termin nadsyłania prac:</a:t>
            </a:r>
            <a:r>
              <a:rPr lang="pl-PL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r>
              <a:rPr lang="pl-PL" b="1" dirty="0">
                <a:latin typeface="+mn-lt"/>
              </a:rPr>
              <a:t>20 września – 7 października 2024 r.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DF536524-5D46-C268-0E3A-97F4C707073E}"/>
              </a:ext>
            </a:extLst>
          </p:cNvPr>
          <p:cNvSpPr txBox="1"/>
          <p:nvPr/>
        </p:nvSpPr>
        <p:spPr>
          <a:xfrm>
            <a:off x="838200" y="2833985"/>
            <a:ext cx="104106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200" dirty="0"/>
              <a:t>Prace należy wysłać drogą elektroniczną na adres:</a:t>
            </a:r>
          </a:p>
          <a:p>
            <a:r>
              <a:rPr lang="pl-PL" sz="2200" dirty="0">
                <a:hlinkClick r:id="rId2"/>
              </a:rPr>
              <a:t>rewitalizacja@dolnyslask.pl</a:t>
            </a:r>
            <a:r>
              <a:rPr lang="pl-PL" sz="2200" dirty="0"/>
              <a:t>  z dopiskiem </a:t>
            </a:r>
            <a:r>
              <a:rPr lang="pl-PL" sz="2200" b="1" dirty="0">
                <a:solidFill>
                  <a:schemeClr val="accent5">
                    <a:lumMod val="75000"/>
                  </a:schemeClr>
                </a:solidFill>
              </a:rPr>
              <a:t>„Konkurs – rewitalizacja juniorzy”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191D5F9-B783-432D-5C33-8AFFE93E92B0}"/>
              </a:ext>
            </a:extLst>
          </p:cNvPr>
          <p:cNvSpPr txBox="1"/>
          <p:nvPr/>
        </p:nvSpPr>
        <p:spPr>
          <a:xfrm>
            <a:off x="838200" y="5644760"/>
            <a:ext cx="9608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Ogłoszenie wyników nastąpi </a:t>
            </a:r>
            <a:r>
              <a:rPr lang="pl-PL" b="1" dirty="0"/>
              <a:t>do 15 listopada 2024 roku </a:t>
            </a:r>
            <a:r>
              <a:rPr lang="pl-PL" dirty="0"/>
              <a:t>na stronie: </a:t>
            </a:r>
            <a:r>
              <a:rPr lang="pl-PL" dirty="0">
                <a:hlinkClick r:id="rId3"/>
              </a:rPr>
              <a:t>www.rewitalizacja.dolnyslask.pl</a:t>
            </a:r>
            <a:r>
              <a:rPr lang="pl-PL" dirty="0"/>
              <a:t> 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1D699300-D3FA-6A66-BB31-F967DFC9C252}"/>
              </a:ext>
            </a:extLst>
          </p:cNvPr>
          <p:cNvSpPr txBox="1"/>
          <p:nvPr/>
        </p:nvSpPr>
        <p:spPr>
          <a:xfrm>
            <a:off x="838200" y="3603426"/>
            <a:ext cx="97032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 mailu koniecznie napisać: 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l-PL" dirty="0"/>
              <a:t>tytuł pracy,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l-PL" dirty="0"/>
              <a:t>liczbę osób, które wykonały pracę,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l-PL" dirty="0"/>
              <a:t>kategorię,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l-PL" dirty="0"/>
              <a:t>dane podmiotu zgłaszającego prace (nazwa, adres siedziby, dane kontaktowe – telefon e-mail).</a:t>
            </a:r>
          </a:p>
        </p:txBody>
      </p: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9CF88F86-7487-41EC-AE22-99DEA03CDEB5}"/>
              </a:ext>
            </a:extLst>
          </p:cNvPr>
          <p:cNvCxnSpPr>
            <a:cxnSpLocks/>
          </p:cNvCxnSpPr>
          <p:nvPr/>
        </p:nvCxnSpPr>
        <p:spPr>
          <a:xfrm>
            <a:off x="4482142" y="2794958"/>
            <a:ext cx="5141343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rgbClr val="C00000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pole tekstowe 7">
            <a:extLst>
              <a:ext uri="{FF2B5EF4-FFF2-40B4-BE49-F238E27FC236}">
                <a16:creationId xmlns:a16="http://schemas.microsoft.com/office/drawing/2014/main" id="{183D9615-9787-3657-24EF-F88D47D28647}"/>
              </a:ext>
            </a:extLst>
          </p:cNvPr>
          <p:cNvSpPr txBox="1"/>
          <p:nvPr/>
        </p:nvSpPr>
        <p:spPr>
          <a:xfrm>
            <a:off x="1078304" y="5190432"/>
            <a:ext cx="9368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Proszę nie zapomnieć dołączyć do wiadomości pracy ucznia w postaci załącznika </a:t>
            </a:r>
          </a:p>
        </p:txBody>
      </p:sp>
      <p:pic>
        <p:nvPicPr>
          <p:cNvPr id="10" name="Grafika 9" descr="Kontur szeroko uśmiechniętej twarzy z wypełnieniem pełnym">
            <a:extLst>
              <a:ext uri="{FF2B5EF4-FFF2-40B4-BE49-F238E27FC236}">
                <a16:creationId xmlns:a16="http://schemas.microsoft.com/office/drawing/2014/main" id="{12F66FE8-60DA-F72F-511C-939F73BF42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04817" y="5141264"/>
            <a:ext cx="426609" cy="42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38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0DD95C23-28B7-9EF7-1A5B-DE114DD2D0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46" y="2635631"/>
            <a:ext cx="4360863" cy="3274432"/>
          </a:xfr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381C52D8-2C3C-FC4F-E5D6-52C1F7E86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673" y="369146"/>
            <a:ext cx="2112034" cy="589854"/>
          </a:xfrm>
        </p:spPr>
        <p:txBody>
          <a:bodyPr>
            <a:normAutofit/>
          </a:bodyPr>
          <a:lstStyle/>
          <a:p>
            <a:r>
              <a:rPr lang="pl-PL" sz="2400" dirty="0">
                <a:latin typeface="+mn-lt"/>
              </a:rPr>
              <a:t>Przykłady:</a:t>
            </a:r>
          </a:p>
        </p:txBody>
      </p:sp>
      <p:pic>
        <p:nvPicPr>
          <p:cNvPr id="10" name="Symbol zastępczy zawartości 9">
            <a:extLst>
              <a:ext uri="{FF2B5EF4-FFF2-40B4-BE49-F238E27FC236}">
                <a16:creationId xmlns:a16="http://schemas.microsoft.com/office/drawing/2014/main" id="{37FE0FB8-6ECE-6B38-B135-748173A250C5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58" y="2635632"/>
            <a:ext cx="4259098" cy="3194324"/>
          </a:xfr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BBF7DB0E-3508-35D8-C329-F5D97704EA1B}"/>
              </a:ext>
            </a:extLst>
          </p:cNvPr>
          <p:cNvSpPr txBox="1"/>
          <p:nvPr/>
        </p:nvSpPr>
        <p:spPr>
          <a:xfrm>
            <a:off x="3693545" y="840187"/>
            <a:ext cx="3761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Wodny plac zabaw we Wrocławiu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DCB29CE8-80FA-E8E0-1AF4-19C93C5E5AE3}"/>
              </a:ext>
            </a:extLst>
          </p:cNvPr>
          <p:cNvSpPr txBox="1"/>
          <p:nvPr/>
        </p:nvSpPr>
        <p:spPr>
          <a:xfrm>
            <a:off x="6617898" y="6050005"/>
            <a:ext cx="42945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/>
              <a:t>Źródło: </a:t>
            </a:r>
            <a:r>
              <a:rPr lang="pl-PL" sz="1050" dirty="0">
                <a:hlinkClick r:id="rId4"/>
              </a:rPr>
              <a:t>https://zbierajsie.pl/wroclaw-bulwar-nad-olawa/</a:t>
            </a:r>
            <a:r>
              <a:rPr lang="pl-PL" sz="1050" dirty="0"/>
              <a:t> z dn. 11.09.2024 r.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D813100-2571-E818-AC35-F69264F2BC3D}"/>
              </a:ext>
            </a:extLst>
          </p:cNvPr>
          <p:cNvSpPr txBox="1"/>
          <p:nvPr/>
        </p:nvSpPr>
        <p:spPr>
          <a:xfrm>
            <a:off x="474453" y="5992297"/>
            <a:ext cx="50996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/>
              <a:t>Źródło: </a:t>
            </a:r>
            <a:r>
              <a:rPr lang="pl-PL" sz="1050" dirty="0">
                <a:hlinkClick r:id="rId5"/>
              </a:rPr>
              <a:t>https://fotopolska.eu/Wroclaw/b311400,Promenada_Olawska.html?f=1318306-foto</a:t>
            </a:r>
            <a:r>
              <a:rPr lang="pl-PL" sz="1050" dirty="0"/>
              <a:t> z dn. 11.09.2024 r.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B497335-2544-F1E2-F169-96255CBFC29D}"/>
              </a:ext>
            </a:extLst>
          </p:cNvPr>
          <p:cNvSpPr txBox="1"/>
          <p:nvPr/>
        </p:nvSpPr>
        <p:spPr>
          <a:xfrm>
            <a:off x="966158" y="1290689"/>
            <a:ext cx="4442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                                   Przed: </a:t>
            </a:r>
          </a:p>
          <a:p>
            <a:r>
              <a:rPr lang="pl-PL" dirty="0"/>
              <a:t>zaniedbana, nieuporządkowana, zaśmiecona przestrzeń, która służyła głównie za parking, czy niesprzątany wybieg dla psów  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DDA4A3D-7C33-C346-FE5D-21B20E71AAAC}"/>
              </a:ext>
            </a:extLst>
          </p:cNvPr>
          <p:cNvSpPr txBox="1"/>
          <p:nvPr/>
        </p:nvSpPr>
        <p:spPr>
          <a:xfrm>
            <a:off x="6296118" y="1158687"/>
            <a:ext cx="4628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                                       </a:t>
            </a:r>
            <a:r>
              <a:rPr lang="pl-PL" b="1" dirty="0"/>
              <a:t>Po:</a:t>
            </a:r>
          </a:p>
          <a:p>
            <a:r>
              <a:rPr lang="pl-PL" dirty="0"/>
              <a:t>uporządkowana i zadbana przestrzeń oddana do dyspozycji mieszkańców -  miejsce spotkań, spędzania wolnego czasu zarówno tych najmłodszych i starszych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18730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64197EF8-7D6E-E6CD-998F-A2BACBF335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54" y="2154901"/>
            <a:ext cx="4360863" cy="2907242"/>
          </a:xfrm>
        </p:spPr>
      </p:pic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AC738BE-DB6C-17F2-88A6-60FEED46E5A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5188" y="2411864"/>
            <a:ext cx="5379370" cy="1944476"/>
          </a:xfrm>
        </p:spPr>
        <p:txBody>
          <a:bodyPr>
            <a:normAutofit fontScale="77500" lnSpcReduction="20000"/>
          </a:bodyPr>
          <a:lstStyle/>
          <a:p>
            <a:r>
              <a:rPr lang="pl-PL" sz="3100" b="1" dirty="0">
                <a:latin typeface="+mn-lt"/>
              </a:rPr>
              <a:t>Wspólne zakładanie ogrodu społecznego na Nadodrzu we Wrocławiu:</a:t>
            </a:r>
          </a:p>
          <a:p>
            <a:r>
              <a:rPr lang="pl-PL" dirty="0">
                <a:latin typeface="+mn-lt"/>
              </a:rPr>
              <a:t>wydarzenie skierowane do lokalnej społeczności w różnych grupach wiekowych, wspomaga ich integrację, współpracę, a także stanowi praktyczną lekcję o przyrodzie i ekologii - w szczególności dla najmłodszych</a:t>
            </a:r>
          </a:p>
          <a:p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61673E2D-7CB4-5F5A-9007-1BF8CCE43EDE}"/>
              </a:ext>
            </a:extLst>
          </p:cNvPr>
          <p:cNvSpPr txBox="1"/>
          <p:nvPr/>
        </p:nvSpPr>
        <p:spPr>
          <a:xfrm>
            <a:off x="838153" y="5169287"/>
            <a:ext cx="436086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/>
              <a:t>Źródło: </a:t>
            </a:r>
            <a:r>
              <a:rPr lang="pl-PL" sz="1050" dirty="0">
                <a:hlinkClick r:id="rId3"/>
              </a:rPr>
              <a:t>https://www.tuwroclaw.com/wiadomosci,nadodrzanski-ogrod-spoleczny-8211-nowe-zielone-miejsce-dla-mieszkancow-na-mapie-wroclawia-foto,wia5-3266-25791.html</a:t>
            </a:r>
            <a:r>
              <a:rPr lang="pl-PL" sz="1050" dirty="0"/>
              <a:t> z dn. 11.09.2024 r.</a:t>
            </a:r>
          </a:p>
        </p:txBody>
      </p:sp>
    </p:spTree>
    <p:extLst>
      <p:ext uri="{BB962C8B-B14F-4D97-AF65-F5344CB8AC3E}">
        <p14:creationId xmlns:p14="http://schemas.microsoft.com/office/powerpoint/2010/main" val="2085523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AE1BB7-4699-2EEB-96CD-A9286C843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838" y="5746258"/>
            <a:ext cx="10515600" cy="959186"/>
          </a:xfrm>
        </p:spPr>
        <p:txBody>
          <a:bodyPr>
            <a:normAutofit/>
          </a:bodyPr>
          <a:lstStyle/>
          <a:p>
            <a:r>
              <a:rPr lang="pl-PL" sz="2000" b="0" dirty="0">
                <a:solidFill>
                  <a:schemeClr val="tx1"/>
                </a:solidFill>
                <a:latin typeface="+mn-lt"/>
              </a:rPr>
              <a:t>Organizatorem konkursu jest Urząd Marszałkowski Województwa Dolnośląskiego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7925695-052B-02B1-9775-67EAB1A2C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594" y="4154399"/>
            <a:ext cx="10816087" cy="1030076"/>
          </a:xfrm>
        </p:spPr>
        <p:txBody>
          <a:bodyPr>
            <a:normAutofit/>
          </a:bodyPr>
          <a:lstStyle/>
          <a:p>
            <a:r>
              <a:rPr lang="pl-PL" sz="2100" i="1" dirty="0">
                <a:latin typeface="+mn-lt"/>
              </a:rPr>
              <a:t>Konkurs jest przygotowany w ramach projektu pn. „Dolnośląska </a:t>
            </a:r>
            <a:r>
              <a:rPr lang="pl-PL" sz="2100" i="1" dirty="0" err="1">
                <a:latin typeface="+mn-lt"/>
              </a:rPr>
              <a:t>OdNowa</a:t>
            </a:r>
            <a:r>
              <a:rPr lang="pl-PL" sz="2100" i="1" dirty="0">
                <a:latin typeface="+mn-lt"/>
              </a:rPr>
              <a:t>. Regiony Rewitalizacji” finansowanego ze środków programu Pomoc Techniczna dla Funduszy Europejskich 2021 - 2027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AB35947-0B91-A010-9D35-EFC99DB5BC6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15838" y="508958"/>
            <a:ext cx="10220864" cy="2920041"/>
          </a:xfrm>
        </p:spPr>
        <p:txBody>
          <a:bodyPr>
            <a:noAutofit/>
          </a:bodyPr>
          <a:lstStyle/>
          <a:p>
            <a:r>
              <a:rPr lang="pl-PL" sz="2200" b="1" dirty="0">
                <a:latin typeface="+mn-lt"/>
              </a:rPr>
              <a:t>Nagrody: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200" dirty="0">
                <a:solidFill>
                  <a:schemeClr val="tx1"/>
                </a:solidFill>
                <a:latin typeface="+mn-lt"/>
              </a:rPr>
              <a:t>Autorzy prac , które zdobędą w każdej kategorii miejsca 1-3 otrzymają upominki rzeczowe (np. smartwatche).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200" dirty="0">
                <a:solidFill>
                  <a:schemeClr val="tx1"/>
                </a:solidFill>
                <a:latin typeface="+mn-lt"/>
              </a:rPr>
              <a:t>Przewiduje się możliwość przyznania nagrody wyróżnienia.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200" dirty="0">
                <a:solidFill>
                  <a:schemeClr val="tx1"/>
                </a:solidFill>
                <a:latin typeface="+mn-lt"/>
              </a:rPr>
              <a:t>Zaproszenie na lekcję wiedzy o społeczeństwie z przedstawicielami Zarządu oraz Sejmiku Województwa Dolnośląskiego dla klas, które  zajmą 1. miejsce (w każdej kategorii).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200" dirty="0">
                <a:solidFill>
                  <a:schemeClr val="tx1"/>
                </a:solidFill>
                <a:latin typeface="+mn-lt"/>
              </a:rPr>
              <a:t>Wręczenie nagród odbędzie się podczas uroczystej gali organizowanej we Wrocławiu</a:t>
            </a:r>
          </a:p>
        </p:txBody>
      </p:sp>
    </p:spTree>
    <p:extLst>
      <p:ext uri="{BB962C8B-B14F-4D97-AF65-F5344CB8AC3E}">
        <p14:creationId xmlns:p14="http://schemas.microsoft.com/office/powerpoint/2010/main" val="728785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2">
            <a:extLst>
              <a:ext uri="{FF2B5EF4-FFF2-40B4-BE49-F238E27FC236}">
                <a16:creationId xmlns:a16="http://schemas.microsoft.com/office/drawing/2014/main" id="{A1F9ABA4-CD35-DBA2-51F0-661A5F41D3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6665" y="2975578"/>
            <a:ext cx="4147036" cy="1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95363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601</Words>
  <Application>Microsoft Office PowerPoint</Application>
  <PresentationFormat>Panoramiczny</PresentationFormat>
  <Paragraphs>48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Motyw pakietu Office</vt:lpstr>
      <vt:lpstr>Dolnośląska OdNowa oczami juniorów</vt:lpstr>
      <vt:lpstr>Cel konkursu: promocja procesów rewitalizacji wśród uczniów szkół podstawowych klas VII – VIII zamieszkałych w gminach województwa dolnośląskiego.</vt:lpstr>
      <vt:lpstr>2 kategorie tematyczne konkursu:</vt:lpstr>
      <vt:lpstr>Formy prac:</vt:lpstr>
      <vt:lpstr>Zasady konkursu:</vt:lpstr>
      <vt:lpstr>Przykłady:</vt:lpstr>
      <vt:lpstr>Prezentacja programu PowerPoint</vt:lpstr>
      <vt:lpstr>Organizatorem konkursu jest Urząd Marszałkowski Województwa Dolnośląskiego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Sylweriusz Dmochowski</dc:creator>
  <cp:lastModifiedBy>Anna Pawlus</cp:lastModifiedBy>
  <cp:revision>22</cp:revision>
  <dcterms:created xsi:type="dcterms:W3CDTF">2024-01-04T09:14:42Z</dcterms:created>
  <dcterms:modified xsi:type="dcterms:W3CDTF">2024-09-24T08:18:42Z</dcterms:modified>
</cp:coreProperties>
</file>