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2413FF-CCE4-4A40-8A83-1EDFB20B2D3B}" v="297" dt="2021-04-29T11:58:14.876"/>
    <p1510:client id="{D838BFC5-C227-8219-24BE-DB3896440F02}" v="240" dt="2021-04-30T12:50:06.1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0" d="100"/>
          <a:sy n="70" d="100"/>
        </p:scale>
        <p:origin x="3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xmlns="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78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xmlns="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68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91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59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xmlns="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674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xmlns="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055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xmlns="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765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xmlns="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4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xmlns="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86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95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xmlns="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7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xmlns="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037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2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3" r:id="rId1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pl.wikipedia.org/wiki/Barwy_Polski" TargetMode="External"/><Relationship Id="rId3" Type="http://schemas.openxmlformats.org/officeDocument/2006/relationships/hyperlink" Target="https://pl.wikipedia.org/wiki/Ustawa_o_godle,_barwach_i_hymnie_Rzeczypospolitej_Polskiej_oraz_o_piecz%C4%99ciach_pa%C5%84stwowych" TargetMode="External"/><Relationship Id="rId7" Type="http://schemas.openxmlformats.org/officeDocument/2006/relationships/hyperlink" Target="https://pl.wikipedia.org/wiki/God%C5%82o_Polski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pl.wikipedia.org/wiki/Flaga" TargetMode="External"/><Relationship Id="rId5" Type="http://schemas.openxmlformats.org/officeDocument/2006/relationships/hyperlink" Target="https://pl.wikipedia.org/wiki/Polska" TargetMode="External"/><Relationship Id="rId4" Type="http://schemas.openxmlformats.org/officeDocument/2006/relationships/hyperlink" Target="https://pl.wikipedia.org/wiki/Flaga_Polski#cite_note-6" TargetMode="External"/><Relationship Id="rId9" Type="http://schemas.openxmlformats.org/officeDocument/2006/relationships/hyperlink" Target="https://pl.wikipedia.org/wiki/Dzie%C5%84_Flagi_Rzeczypospolitej_Polskiej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l.wikipedia.org/wiki/3_maja" TargetMode="External"/><Relationship Id="rId7" Type="http://schemas.openxmlformats.org/officeDocument/2006/relationships/hyperlink" Target="https://pl.wikipedia.org/w/index.php?title=Orze%C5%82_bia%C5%82y_(heraldyka)&amp;action=edit&amp;redlink=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pl.wikipedia.org/wiki/Korona_Kr%C3%B3lestwa_Polskiego" TargetMode="External"/><Relationship Id="rId5" Type="http://schemas.openxmlformats.org/officeDocument/2006/relationships/hyperlink" Target="https://pl.wikipedia.org/wiki/Heraldyka" TargetMode="External"/><Relationship Id="rId4" Type="http://schemas.openxmlformats.org/officeDocument/2006/relationships/hyperlink" Target="https://pl.wikipedia.org/wiki/Konstytucja_3_maja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pl.wikipedia.org/wiki/Jan_D%C5%82ugosz" TargetMode="External"/><Relationship Id="rId13" Type="http://schemas.openxmlformats.org/officeDocument/2006/relationships/hyperlink" Target="https://pl.wikipedia.org/wiki/Blazonowanie" TargetMode="External"/><Relationship Id="rId18" Type="http://schemas.openxmlformats.org/officeDocument/2006/relationships/hyperlink" Target="https://pl.wikipedia.org/wiki/Tarcza_sercowa" TargetMode="External"/><Relationship Id="rId26" Type="http://schemas.openxmlformats.org/officeDocument/2006/relationships/hyperlink" Target="https://pl.wikipedia.org/wiki/Powstanie_listopadowe" TargetMode="External"/><Relationship Id="rId3" Type="http://schemas.openxmlformats.org/officeDocument/2006/relationships/hyperlink" Target="https://pl.wikipedia.org/wiki/Kwas_karminowy" TargetMode="External"/><Relationship Id="rId21" Type="http://schemas.openxmlformats.org/officeDocument/2006/relationships/hyperlink" Target="https://pl.wikipedia.org/wiki/%C5%BBupan_(ubranie)" TargetMode="External"/><Relationship Id="rId7" Type="http://schemas.openxmlformats.org/officeDocument/2006/relationships/hyperlink" Target="https://pl.wikipedia.org/wiki/Korona_Kr%C3%B3lestwa_Polskiego" TargetMode="External"/><Relationship Id="rId12" Type="http://schemas.openxmlformats.org/officeDocument/2006/relationships/hyperlink" Target="https://pl.wikipedia.org/wiki/Herb_Rzeczypospolitej_Obojga_Narod%C3%B3w" TargetMode="External"/><Relationship Id="rId17" Type="http://schemas.openxmlformats.org/officeDocument/2006/relationships/hyperlink" Target="https://pl.wikipedia.org/wiki/Herb_Litwy" TargetMode="External"/><Relationship Id="rId25" Type="http://schemas.openxmlformats.org/officeDocument/2006/relationships/hyperlink" Target="https://pl.wikipedia.org/wiki/Napoleon_Bonaparte" TargetMode="External"/><Relationship Id="rId2" Type="http://schemas.openxmlformats.org/officeDocument/2006/relationships/hyperlink" Target="https://pl.wikipedia.org/wiki/Karmazyn" TargetMode="External"/><Relationship Id="rId16" Type="http://schemas.openxmlformats.org/officeDocument/2006/relationships/hyperlink" Target="https://pl.wikipedia.org/wiki/Pogo%C5%84_(herb)" TargetMode="External"/><Relationship Id="rId20" Type="http://schemas.openxmlformats.org/officeDocument/2006/relationships/hyperlink" Target="https://pl.wikipedia.org/wiki/Kontusz" TargetMode="External"/><Relationship Id="rId29" Type="http://schemas.openxmlformats.org/officeDocument/2006/relationships/hyperlink" Target="https://pl.wikipedia.org/wiki/Konstytucja_3_maj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l.wikipedia.org/wiki/Szlachta_w_Polsce" TargetMode="External"/><Relationship Id="rId11" Type="http://schemas.openxmlformats.org/officeDocument/2006/relationships/hyperlink" Target="https://pl.wikipedia.org/wiki/Rzeczpospolita_Obojga_Narod%C3%B3w" TargetMode="External"/><Relationship Id="rId24" Type="http://schemas.openxmlformats.org/officeDocument/2006/relationships/hyperlink" Target="https://pl.wikipedia.org/wiki/Kawaleria_Narodowa" TargetMode="External"/><Relationship Id="rId5" Type="http://schemas.openxmlformats.org/officeDocument/2006/relationships/hyperlink" Target="https://pl.wikipedia.org/wiki/Magnateria_polska" TargetMode="External"/><Relationship Id="rId15" Type="http://schemas.openxmlformats.org/officeDocument/2006/relationships/hyperlink" Target="https://pl.wikipedia.org/wiki/Korona_(atrybut)" TargetMode="External"/><Relationship Id="rId23" Type="http://schemas.openxmlformats.org/officeDocument/2006/relationships/hyperlink" Target="https://pl.wikipedia.org/wiki/Kopia_(bro%C5%84)" TargetMode="External"/><Relationship Id="rId28" Type="http://schemas.openxmlformats.org/officeDocument/2006/relationships/hyperlink" Target="https://pl.wikipedia.org/wiki/3_maja" TargetMode="External"/><Relationship Id="rId10" Type="http://schemas.openxmlformats.org/officeDocument/2006/relationships/hyperlink" Target="https://pl.wikipedia.org/wiki/Flaga_Polski#cite_note-ISHP-2" TargetMode="External"/><Relationship Id="rId19" Type="http://schemas.openxmlformats.org/officeDocument/2006/relationships/hyperlink" Target="https://pl.wikipedia.org/wiki/Micha%C5%82_Kazimierz_Radziwi%C5%82%C5%82_Rybe%C5%84ko" TargetMode="External"/><Relationship Id="rId31" Type="http://schemas.openxmlformats.org/officeDocument/2006/relationships/hyperlink" Target="https://pl.wikipedia.org/w/index.php?title=Orze%C5%82_bia%C5%82y_(heraldyka)&amp;action=edit&amp;redlink=1" TargetMode="External"/><Relationship Id="rId4" Type="http://schemas.openxmlformats.org/officeDocument/2006/relationships/hyperlink" Target="https://pl.wikipedia.org/wiki/Czerwiec_polski" TargetMode="External"/><Relationship Id="rId9" Type="http://schemas.openxmlformats.org/officeDocument/2006/relationships/hyperlink" Target="https://pl.wikipedia.org/wiki/Bitwa_pod_Grunwaldem" TargetMode="External"/><Relationship Id="rId14" Type="http://schemas.openxmlformats.org/officeDocument/2006/relationships/hyperlink" Target="https://pl.wikipedia.org/wiki/Orze%C5%82_(symbol)" TargetMode="External"/><Relationship Id="rId22" Type="http://schemas.openxmlformats.org/officeDocument/2006/relationships/hyperlink" Target="https://pl.wikipedia.org/wiki/Jan_Klemens_Branicki_(hetman)" TargetMode="External"/><Relationship Id="rId27" Type="http://schemas.openxmlformats.org/officeDocument/2006/relationships/hyperlink" Target="https://pl.wikipedia.org/wiki/Flaga_Polski#cite_note-kresy-8" TargetMode="External"/><Relationship Id="rId30" Type="http://schemas.openxmlformats.org/officeDocument/2006/relationships/hyperlink" Target="https://pl.wikipedia.org/wiki/Heraldyka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l.wikipedia.org/wiki/Flaga_Polski#cite_note-BW19-28" TargetMode="External"/><Relationship Id="rId2" Type="http://schemas.openxmlformats.org/officeDocument/2006/relationships/hyperlink" Target="https://pl.wikipedia.org/wiki/Bandera_wojenn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l.wikipedia.org/wiki/Flaga_Polski#cite_note-BW93-5" TargetMode="External"/><Relationship Id="rId5" Type="http://schemas.openxmlformats.org/officeDocument/2006/relationships/hyperlink" Target="https://pl.wikipedia.org/wiki/Si%C5%82y_Zbrojne_Rzeczypospolitej_Polskiej" TargetMode="External"/><Relationship Id="rId4" Type="http://schemas.openxmlformats.org/officeDocument/2006/relationships/hyperlink" Target="https://pl.wikipedia.org/wiki/Flaga_Polski#cite_note-BW27-29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pl.wikipedia.org/wiki/Flaga_Polski#cite_note-24" TargetMode="External"/><Relationship Id="rId3" Type="http://schemas.openxmlformats.org/officeDocument/2006/relationships/hyperlink" Target="https://pl.wikipedia.org/wiki/Flaga_Polski#cite_note-FPG19-22" TargetMode="External"/><Relationship Id="rId7" Type="http://schemas.openxmlformats.org/officeDocument/2006/relationships/hyperlink" Target="https://pl.wikipedia.org/wiki/Pomoc:Przypisy" TargetMode="External"/><Relationship Id="rId12" Type="http://schemas.openxmlformats.org/officeDocument/2006/relationships/hyperlink" Target="https://pl.wikipedia.org/wiki/Flaga_Polski#cite_note-FPG80-2-27" TargetMode="External"/><Relationship Id="rId2" Type="http://schemas.openxmlformats.org/officeDocument/2006/relationships/hyperlink" Target="https://pl.wikipedia.org/wiki/God%C5%82o_Polsk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l.wikipedia.org/wiki/Mi%C4%99dzynarodowy_kod_sygna%C5%82owy" TargetMode="External"/><Relationship Id="rId11" Type="http://schemas.openxmlformats.org/officeDocument/2006/relationships/hyperlink" Target="https://pl.wikipedia.org/wiki/Flaga_Polski#cite_note-FPG90-26" TargetMode="External"/><Relationship Id="rId5" Type="http://schemas.openxmlformats.org/officeDocument/2006/relationships/hyperlink" Target="https://pl.wikipedia.org/wiki/Flaga_Polski#cite_note-FPG27-23" TargetMode="External"/><Relationship Id="rId10" Type="http://schemas.openxmlformats.org/officeDocument/2006/relationships/hyperlink" Target="https://pl.wikipedia.org/wiki/Flaga_Polski#cite_note-FPG80-1-25" TargetMode="External"/><Relationship Id="rId4" Type="http://schemas.openxmlformats.org/officeDocument/2006/relationships/hyperlink" Target="https://pl.wikipedia.org/wiki/Bandera" TargetMode="External"/><Relationship Id="rId9" Type="http://schemas.openxmlformats.org/officeDocument/2006/relationships/hyperlink" Target="https://pl.wikipedia.org/wiki/Flaga_Polski#cite_note-FPG55-4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xmlns="" id="{D47766EE-4192-4B2D-A5A0-F60F9A5F74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 descr="Etapy abstrakcyjne na jasnym zielonym tle jasnopastelowy">
            <a:extLst>
              <a:ext uri="{FF2B5EF4-FFF2-40B4-BE49-F238E27FC236}">
                <a16:creationId xmlns:a16="http://schemas.microsoft.com/office/drawing/2014/main" xmlns="" id="{F72DD8C5-0D9C-43DB-B925-A4C1253CA1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1321" r="-2" b="3678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8" name="Graphic 1">
            <a:extLst>
              <a:ext uri="{FF2B5EF4-FFF2-40B4-BE49-F238E27FC236}">
                <a16:creationId xmlns:a16="http://schemas.microsoft.com/office/drawing/2014/main" xmlns="" id="{D6705569-F545-4F47-A260-A9202826EA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bg1">
              <a:alpha val="89000"/>
            </a:schemeClr>
          </a:solidFill>
          <a:ln w="32707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25473" y="2040677"/>
            <a:ext cx="5541054" cy="1545567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Historia </a:t>
            </a:r>
            <a:r>
              <a:rPr lang="pl-PL" dirty="0" smtClean="0"/>
              <a:t>flagi </a:t>
            </a:r>
            <a:r>
              <a:rPr lang="pl-PL" dirty="0" smtClean="0"/>
              <a:t>państwa polskiego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880419" y="4300833"/>
            <a:ext cx="4431162" cy="119187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pl-PL" dirty="0"/>
              <a:t>Amelia kowal</a:t>
            </a:r>
          </a:p>
        </p:txBody>
      </p:sp>
    </p:spTree>
    <p:extLst>
      <p:ext uri="{BB962C8B-B14F-4D97-AF65-F5344CB8AC3E}">
        <p14:creationId xmlns:p14="http://schemas.microsoft.com/office/powerpoint/2010/main" val="6503171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B22A47E-97B9-44BA-9774-0B8A1B380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Trochę o kolorach Polski</a:t>
            </a:r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F48CC75A-14EB-44B3-8DD4-EBF56DA78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707" y="2220448"/>
            <a:ext cx="11475929" cy="3659479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pl-PL" dirty="0">
                <a:ea typeface="+mn-lt"/>
                <a:cs typeface="+mn-lt"/>
              </a:rPr>
              <a:t> </a:t>
            </a:r>
            <a:br>
              <a:rPr lang="pl-PL" dirty="0">
                <a:ea typeface="+mn-lt"/>
                <a:cs typeface="+mn-lt"/>
              </a:rPr>
            </a:br>
            <a:r>
              <a:rPr lang="pl-PL" dirty="0">
                <a:ea typeface="+mn-lt"/>
                <a:cs typeface="+mn-lt"/>
              </a:rPr>
              <a:t>W charakterze barw narodowych biały i czerwony pojawiły się po raz pierwszy w 1792 r. podczas obchodów pierwszej rocznicy uchwalenia Konstytucji 3 maja. Damy wystąpiły w białych sukniach przepasanych czerwonymi szarfami, a panowie nałożyli biało-czerwone szarfy. Obradujący w czasie powstania listopadowego Sejm Królestwa Polskiego w dniu 7 lutego 1831 r. uznał biel i czerwień za barwy narodowe. Biało-czerwonymi kolorami witano w Niemczech żołnierzy powstania listopadowego, udających się na emigrację. Biało-czerwone kokardy przypinali uczestnicy walk o niepodległość. Żołnierze powstania styczniowego 1863 r. zakładali biało-czerwone opaski. Pierwszą manifestacją, w czasie której niesiono biało-czerwone flagi, był pochód w Warszawie w 1916 r. z okazji 125. rocznicy uchwalenia Konstytucji 3 maja.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028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832F7AC-A24D-45C6-A6D2-8536B52FA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Ciąg dalszy o kolorach Polski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3180B02C-6492-4A86-8B64-7A2657568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pl-PL" dirty="0">
                <a:ea typeface="+mn-lt"/>
                <a:cs typeface="+mn-lt"/>
              </a:rPr>
              <a:t>Po odzyskaniu niepodległości Sejm Ustawodawczy w dniu 1 sierpnia 1919 r. uchwalił ustawę o godłach i barwach narodowych, w której napisano: Za barwy Rzeczypospolitej Polskiej uznaje się kolory biały i czerwony, w podłużnych   pasach, równoległych, z których górny ˗ biały, dolny zaś ˗ czerwony. </a:t>
            </a:r>
            <a:br>
              <a:rPr lang="pl-PL" dirty="0">
                <a:ea typeface="+mn-lt"/>
                <a:cs typeface="+mn-lt"/>
              </a:rPr>
            </a:br>
            <a:r>
              <a:rPr lang="pl-PL" dirty="0">
                <a:ea typeface="+mn-lt"/>
                <a:cs typeface="+mn-lt"/>
              </a:rPr>
              <a:t>Po dwudziestu latach wolności polska flaga zniknęła z przestrzeni publicznej. W czasie niemieckiej okupacji za prezentowanie symboli narodowych groziła surowa kara. Pomimo to notowano liczne przypadki obchodzenia zakazanych świąt narodowych przy użyciu polskiej flagi. W czasie powstania warszawskiego specjalnie oznaczona biało-czerwona opaska, założona na prawe ramię, zastępowała polski mundur.  </a:t>
            </a:r>
            <a:br>
              <a:rPr lang="pl-PL" dirty="0">
                <a:ea typeface="+mn-lt"/>
                <a:cs typeface="+mn-lt"/>
              </a:rPr>
            </a:br>
            <a:r>
              <a:rPr lang="pl-PL" dirty="0">
                <a:ea typeface="+mn-lt"/>
                <a:cs typeface="+mn-lt"/>
              </a:rPr>
              <a:t>Dzisiaj możemy bez ograniczeń cieszyć się polską flagą. Pamiętajmy, że należy się jej szacunek. Nie powinna być szarpana wiatrem, moczona deszczem. Dbajmy o to, żeby zawsze była czysta. Biało-czerwona.</a:t>
            </a:r>
            <a:endParaRPr lang="pl-PL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3974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: Shape 31">
            <a:extLst>
              <a:ext uri="{FF2B5EF4-FFF2-40B4-BE49-F238E27FC236}">
                <a16:creationId xmlns:a16="http://schemas.microsoft.com/office/drawing/2014/main" xmlns="" id="{13B7BB51-92B8-4089-8DAB-1202A4D1C6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xmlns="" id="{9720C8A5-6B45-4E4F-BA80-8A14A9F5B3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xmlns="" id="{C89ECBDA-51E6-4484-8F25-E777102F7D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xmlns="" id="{EA2AEA56-4902-4CC1-A43B-1AC27C88CB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56749" y="720952"/>
            <a:ext cx="6959544" cy="5545704"/>
          </a:xfrm>
          <a:custGeom>
            <a:avLst/>
            <a:gdLst>
              <a:gd name="connsiteX0" fmla="*/ 839883 w 5283866"/>
              <a:gd name="connsiteY0" fmla="*/ 18 h 4210442"/>
              <a:gd name="connsiteX1" fmla="*/ 875727 w 5283866"/>
              <a:gd name="connsiteY1" fmla="*/ 6050 h 4210442"/>
              <a:gd name="connsiteX2" fmla="*/ 1624617 w 5283866"/>
              <a:gd name="connsiteY2" fmla="*/ 99799 h 4210442"/>
              <a:gd name="connsiteX3" fmla="*/ 2328012 w 5283866"/>
              <a:gd name="connsiteY3" fmla="*/ 148051 h 4210442"/>
              <a:gd name="connsiteX4" fmla="*/ 3177820 w 5283866"/>
              <a:gd name="connsiteY4" fmla="*/ 228566 h 4210442"/>
              <a:gd name="connsiteX5" fmla="*/ 3770646 w 5283866"/>
              <a:gd name="connsiteY5" fmla="*/ 252831 h 4210442"/>
              <a:gd name="connsiteX6" fmla="*/ 3800149 w 5283866"/>
              <a:gd name="connsiteY6" fmla="*/ 251727 h 4210442"/>
              <a:gd name="connsiteX7" fmla="*/ 4102076 w 5283866"/>
              <a:gd name="connsiteY7" fmla="*/ 288400 h 4210442"/>
              <a:gd name="connsiteX8" fmla="*/ 3904377 w 5283866"/>
              <a:gd name="connsiteY8" fmla="*/ 446120 h 4210442"/>
              <a:gd name="connsiteX9" fmla="*/ 4188933 w 5283866"/>
              <a:gd name="connsiteY9" fmla="*/ 520843 h 4210442"/>
              <a:gd name="connsiteX10" fmla="*/ 4465492 w 5283866"/>
              <a:gd name="connsiteY10" fmla="*/ 626449 h 4210442"/>
              <a:gd name="connsiteX11" fmla="*/ 4517606 w 5283866"/>
              <a:gd name="connsiteY11" fmla="*/ 670015 h 4210442"/>
              <a:gd name="connsiteX12" fmla="*/ 4948576 w 5283866"/>
              <a:gd name="connsiteY12" fmla="*/ 954847 h 4210442"/>
              <a:gd name="connsiteX13" fmla="*/ 4866132 w 5283866"/>
              <a:gd name="connsiteY13" fmla="*/ 1015233 h 4210442"/>
              <a:gd name="connsiteX14" fmla="*/ 5019164 w 5283866"/>
              <a:gd name="connsiteY14" fmla="*/ 1087474 h 4210442"/>
              <a:gd name="connsiteX15" fmla="*/ 5053630 w 5283866"/>
              <a:gd name="connsiteY15" fmla="*/ 1117806 h 4210442"/>
              <a:gd name="connsiteX16" fmla="*/ 5024404 w 5283866"/>
              <a:gd name="connsiteY16" fmla="*/ 1154202 h 4210442"/>
              <a:gd name="connsiteX17" fmla="*/ 4960984 w 5283866"/>
              <a:gd name="connsiteY17" fmla="*/ 1179569 h 4210442"/>
              <a:gd name="connsiteX18" fmla="*/ 4876887 w 5283866"/>
              <a:gd name="connsiteY18" fmla="*/ 1243814 h 4210442"/>
              <a:gd name="connsiteX19" fmla="*/ 4880195 w 5283866"/>
              <a:gd name="connsiteY19" fmla="*/ 1293998 h 4210442"/>
              <a:gd name="connsiteX20" fmla="*/ 4930104 w 5283866"/>
              <a:gd name="connsiteY20" fmla="*/ 1384991 h 4210442"/>
              <a:gd name="connsiteX21" fmla="*/ 4855103 w 5283866"/>
              <a:gd name="connsiteY21" fmla="*/ 1480119 h 4210442"/>
              <a:gd name="connsiteX22" fmla="*/ 4816500 w 5283866"/>
              <a:gd name="connsiteY22" fmla="*/ 1508242 h 4210442"/>
              <a:gd name="connsiteX23" fmla="*/ 4890949 w 5283866"/>
              <a:gd name="connsiteY23" fmla="*/ 1517893 h 4210442"/>
              <a:gd name="connsiteX24" fmla="*/ 4916868 w 5283866"/>
              <a:gd name="connsiteY24" fmla="*/ 1557599 h 4210442"/>
              <a:gd name="connsiteX25" fmla="*/ 4928448 w 5283866"/>
              <a:gd name="connsiteY25" fmla="*/ 1577453 h 4210442"/>
              <a:gd name="connsiteX26" fmla="*/ 4998760 w 5283866"/>
              <a:gd name="connsiteY26" fmla="*/ 1701809 h 4210442"/>
              <a:gd name="connsiteX27" fmla="*/ 4986903 w 5283866"/>
              <a:gd name="connsiteY27" fmla="*/ 1736550 h 4210442"/>
              <a:gd name="connsiteX28" fmla="*/ 4869716 w 5283866"/>
              <a:gd name="connsiteY28" fmla="*/ 1904472 h 4210442"/>
              <a:gd name="connsiteX29" fmla="*/ 4994348 w 5283866"/>
              <a:gd name="connsiteY29" fmla="*/ 1951346 h 4210442"/>
              <a:gd name="connsiteX30" fmla="*/ 5001792 w 5283866"/>
              <a:gd name="connsiteY30" fmla="*/ 2030756 h 4210442"/>
              <a:gd name="connsiteX31" fmla="*/ 5065212 w 5283866"/>
              <a:gd name="connsiteY31" fmla="*/ 2119543 h 4210442"/>
              <a:gd name="connsiteX32" fmla="*/ 5204732 w 5283866"/>
              <a:gd name="connsiteY32" fmla="*/ 2244450 h 4210442"/>
              <a:gd name="connsiteX33" fmla="*/ 5283866 w 5283866"/>
              <a:gd name="connsiteY33" fmla="*/ 2328272 h 4210442"/>
              <a:gd name="connsiteX34" fmla="*/ 5147380 w 5283866"/>
              <a:gd name="connsiteY34" fmla="*/ 2350606 h 4210442"/>
              <a:gd name="connsiteX35" fmla="*/ 5126148 w 5283866"/>
              <a:gd name="connsiteY35" fmla="*/ 2363566 h 4210442"/>
              <a:gd name="connsiteX36" fmla="*/ 5142417 w 5283866"/>
              <a:gd name="connsiteY36" fmla="*/ 2407682 h 4210442"/>
              <a:gd name="connsiteX37" fmla="*/ 5164200 w 5283866"/>
              <a:gd name="connsiteY37" fmla="*/ 2451526 h 4210442"/>
              <a:gd name="connsiteX38" fmla="*/ 5149034 w 5283866"/>
              <a:gd name="connsiteY38" fmla="*/ 2485992 h 4210442"/>
              <a:gd name="connsiteX39" fmla="*/ 5042601 w 5283866"/>
              <a:gd name="connsiteY39" fmla="*/ 2635164 h 4210442"/>
              <a:gd name="connsiteX40" fmla="*/ 4955194 w 5283866"/>
              <a:gd name="connsiteY40" fmla="*/ 2694445 h 4210442"/>
              <a:gd name="connsiteX41" fmla="*/ 4756116 w 5283866"/>
              <a:gd name="connsiteY41" fmla="*/ 2963836 h 4210442"/>
              <a:gd name="connsiteX42" fmla="*/ 4693523 w 5283866"/>
              <a:gd name="connsiteY42" fmla="*/ 3051244 h 4210442"/>
              <a:gd name="connsiteX43" fmla="*/ 4739848 w 5283866"/>
              <a:gd name="connsiteY43" fmla="*/ 3082125 h 4210442"/>
              <a:gd name="connsiteX44" fmla="*/ 4651060 w 5283866"/>
              <a:gd name="connsiteY44" fmla="*/ 3173670 h 4210442"/>
              <a:gd name="connsiteX45" fmla="*/ 4546556 w 5283866"/>
              <a:gd name="connsiteY45" fmla="*/ 3275413 h 4210442"/>
              <a:gd name="connsiteX46" fmla="*/ 4519261 w 5283866"/>
              <a:gd name="connsiteY46" fmla="*/ 3302437 h 4210442"/>
              <a:gd name="connsiteX47" fmla="*/ 2364961 w 5283866"/>
              <a:gd name="connsiteY47" fmla="*/ 4209597 h 4210442"/>
              <a:gd name="connsiteX48" fmla="*/ 1796951 w 5283866"/>
              <a:gd name="connsiteY48" fmla="*/ 4075867 h 4210442"/>
              <a:gd name="connsiteX49" fmla="*/ 1572227 w 5283866"/>
              <a:gd name="connsiteY49" fmla="*/ 3971917 h 4210442"/>
              <a:gd name="connsiteX50" fmla="*/ 1284364 w 5283866"/>
              <a:gd name="connsiteY50" fmla="*/ 3805097 h 4210442"/>
              <a:gd name="connsiteX51" fmla="*/ 976645 w 5283866"/>
              <a:gd name="connsiteY51" fmla="*/ 3670815 h 4210442"/>
              <a:gd name="connsiteX52" fmla="*/ 871866 w 5283866"/>
              <a:gd name="connsiteY52" fmla="*/ 3547839 h 4210442"/>
              <a:gd name="connsiteX53" fmla="*/ 835195 w 5283866"/>
              <a:gd name="connsiteY53" fmla="*/ 3513373 h 4210442"/>
              <a:gd name="connsiteX54" fmla="*/ 743375 w 5283866"/>
              <a:gd name="connsiteY54" fmla="*/ 3468427 h 4210442"/>
              <a:gd name="connsiteX55" fmla="*/ 583175 w 5283866"/>
              <a:gd name="connsiteY55" fmla="*/ 3371370 h 4210442"/>
              <a:gd name="connsiteX56" fmla="*/ 641906 w 5283866"/>
              <a:gd name="connsiteY56" fmla="*/ 3349311 h 4210442"/>
              <a:gd name="connsiteX57" fmla="*/ 810930 w 5283866"/>
              <a:gd name="connsiteY57" fmla="*/ 3408042 h 4210442"/>
              <a:gd name="connsiteX58" fmla="*/ 933908 w 5283866"/>
              <a:gd name="connsiteY58" fmla="*/ 3423758 h 4210442"/>
              <a:gd name="connsiteX59" fmla="*/ 760747 w 5283866"/>
              <a:gd name="connsiteY59" fmla="*/ 3321187 h 4210442"/>
              <a:gd name="connsiteX60" fmla="*/ 593101 w 5283866"/>
              <a:gd name="connsiteY60" fmla="*/ 3187731 h 4210442"/>
              <a:gd name="connsiteX61" fmla="*/ 722419 w 5283866"/>
              <a:gd name="connsiteY61" fmla="*/ 3213374 h 4210442"/>
              <a:gd name="connsiteX62" fmla="*/ 727934 w 5283866"/>
              <a:gd name="connsiteY62" fmla="*/ 3195451 h 4210442"/>
              <a:gd name="connsiteX63" fmla="*/ 615987 w 5283866"/>
              <a:gd name="connsiteY63" fmla="*/ 3036630 h 4210442"/>
              <a:gd name="connsiteX64" fmla="*/ 560564 w 5283866"/>
              <a:gd name="connsiteY64" fmla="*/ 2972660 h 4210442"/>
              <a:gd name="connsiteX65" fmla="*/ 311302 w 5283866"/>
              <a:gd name="connsiteY65" fmla="*/ 2779924 h 4210442"/>
              <a:gd name="connsiteX66" fmla="*/ 547882 w 5283866"/>
              <a:gd name="connsiteY66" fmla="*/ 2865952 h 4210442"/>
              <a:gd name="connsiteX67" fmla="*/ 303582 w 5283866"/>
              <a:gd name="connsiteY67" fmla="*/ 2678453 h 4210442"/>
              <a:gd name="connsiteX68" fmla="*/ 185016 w 5283866"/>
              <a:gd name="connsiteY68" fmla="*/ 2609244 h 4210442"/>
              <a:gd name="connsiteX69" fmla="*/ 154963 w 5283866"/>
              <a:gd name="connsiteY69" fmla="*/ 2568435 h 4210442"/>
              <a:gd name="connsiteX70" fmla="*/ 207627 w 5283866"/>
              <a:gd name="connsiteY70" fmla="*/ 2559612 h 4210442"/>
              <a:gd name="connsiteX71" fmla="*/ 369207 w 5283866"/>
              <a:gd name="connsiteY71" fmla="*/ 2575330 h 4210442"/>
              <a:gd name="connsiteX72" fmla="*/ 169852 w 5283866"/>
              <a:gd name="connsiteY72" fmla="*/ 2449319 h 4210442"/>
              <a:gd name="connsiteX73" fmla="*/ 319299 w 5283866"/>
              <a:gd name="connsiteY73" fmla="*/ 2468619 h 4210442"/>
              <a:gd name="connsiteX74" fmla="*/ 362313 w 5283866"/>
              <a:gd name="connsiteY74" fmla="*/ 2418988 h 4210442"/>
              <a:gd name="connsiteX75" fmla="*/ 431798 w 5283866"/>
              <a:gd name="connsiteY75" fmla="*/ 2338750 h 4210442"/>
              <a:gd name="connsiteX76" fmla="*/ 479775 w 5283866"/>
              <a:gd name="connsiteY76" fmla="*/ 2294082 h 4210442"/>
              <a:gd name="connsiteX77" fmla="*/ 499903 w 5283866"/>
              <a:gd name="connsiteY77" fmla="*/ 2153458 h 4210442"/>
              <a:gd name="connsiteX78" fmla="*/ 458544 w 5283866"/>
              <a:gd name="connsiteY78" fmla="*/ 1999599 h 4210442"/>
              <a:gd name="connsiteX79" fmla="*/ 346596 w 5283866"/>
              <a:gd name="connsiteY79" fmla="*/ 1921843 h 4210442"/>
              <a:gd name="connsiteX80" fmla="*/ 378857 w 5283866"/>
              <a:gd name="connsiteY80" fmla="*/ 1834435 h 4210442"/>
              <a:gd name="connsiteX81" fmla="*/ 617091 w 5283866"/>
              <a:gd name="connsiteY81" fmla="*/ 1887376 h 4210442"/>
              <a:gd name="connsiteX82" fmla="*/ 260568 w 5283866"/>
              <a:gd name="connsiteY82" fmla="*/ 1679198 h 4210442"/>
              <a:gd name="connsiteX83" fmla="*/ 320402 w 5283866"/>
              <a:gd name="connsiteY83" fmla="*/ 1668720 h 4210442"/>
              <a:gd name="connsiteX84" fmla="*/ 317920 w 5283866"/>
              <a:gd name="connsiteY84" fmla="*/ 1652452 h 4210442"/>
              <a:gd name="connsiteX85" fmla="*/ 321779 w 5283866"/>
              <a:gd name="connsiteY85" fmla="*/ 1552359 h 4210442"/>
              <a:gd name="connsiteX86" fmla="*/ 331707 w 5283866"/>
              <a:gd name="connsiteY86" fmla="*/ 1506313 h 4210442"/>
              <a:gd name="connsiteX87" fmla="*/ 315990 w 5283866"/>
              <a:gd name="connsiteY87" fmla="*/ 1453371 h 4210442"/>
              <a:gd name="connsiteX88" fmla="*/ 583450 w 5283866"/>
              <a:gd name="connsiteY88" fmla="*/ 1474052 h 4210442"/>
              <a:gd name="connsiteX89" fmla="*/ 699809 w 5283866"/>
              <a:gd name="connsiteY89" fmla="*/ 1461919 h 4210442"/>
              <a:gd name="connsiteX90" fmla="*/ 902750 w 5283866"/>
              <a:gd name="connsiteY90" fmla="*/ 1458612 h 4210442"/>
              <a:gd name="connsiteX91" fmla="*/ 996774 w 5283866"/>
              <a:gd name="connsiteY91" fmla="*/ 1468814 h 4210442"/>
              <a:gd name="connsiteX92" fmla="*/ 1077012 w 5283866"/>
              <a:gd name="connsiteY92" fmla="*/ 1455578 h 4210442"/>
              <a:gd name="connsiteX93" fmla="*/ 1000083 w 5283866"/>
              <a:gd name="connsiteY93" fmla="*/ 1393262 h 4210442"/>
              <a:gd name="connsiteX94" fmla="*/ 891720 w 5283866"/>
              <a:gd name="connsiteY94" fmla="*/ 1394089 h 4210442"/>
              <a:gd name="connsiteX95" fmla="*/ 814515 w 5283866"/>
              <a:gd name="connsiteY95" fmla="*/ 1353557 h 4210442"/>
              <a:gd name="connsiteX96" fmla="*/ 740895 w 5283866"/>
              <a:gd name="connsiteY96" fmla="*/ 1280211 h 4210442"/>
              <a:gd name="connsiteX97" fmla="*/ 481154 w 5283866"/>
              <a:gd name="connsiteY97" fmla="*/ 1163301 h 4210442"/>
              <a:gd name="connsiteX98" fmla="*/ 433728 w 5283866"/>
              <a:gd name="connsiteY98" fmla="*/ 1118909 h 4210442"/>
              <a:gd name="connsiteX99" fmla="*/ 1176276 w 5283866"/>
              <a:gd name="connsiteY99" fmla="*/ 1288484 h 4210442"/>
              <a:gd name="connsiteX100" fmla="*/ 946867 w 5283866"/>
              <a:gd name="connsiteY100" fmla="*/ 1217344 h 4210442"/>
              <a:gd name="connsiteX101" fmla="*/ 1102104 w 5283866"/>
              <a:gd name="connsiteY101" fmla="*/ 1230304 h 4210442"/>
              <a:gd name="connsiteX102" fmla="*/ 1188133 w 5283866"/>
              <a:gd name="connsiteY102" fmla="*/ 1182603 h 4210442"/>
              <a:gd name="connsiteX103" fmla="*/ 1187030 w 5283866"/>
              <a:gd name="connsiteY103" fmla="*/ 1169092 h 4210442"/>
              <a:gd name="connsiteX104" fmla="*/ 1123887 w 5283866"/>
              <a:gd name="connsiteY104" fmla="*/ 1124698 h 4210442"/>
              <a:gd name="connsiteX105" fmla="*/ 1086938 w 5283866"/>
              <a:gd name="connsiteY105" fmla="*/ 1096023 h 4210442"/>
              <a:gd name="connsiteX106" fmla="*/ 985744 w 5283866"/>
              <a:gd name="connsiteY106" fmla="*/ 992622 h 4210442"/>
              <a:gd name="connsiteX107" fmla="*/ 1057987 w 5283866"/>
              <a:gd name="connsiteY107" fmla="*/ 981594 h 4210442"/>
              <a:gd name="connsiteX108" fmla="*/ 1084733 w 5283866"/>
              <a:gd name="connsiteY108" fmla="*/ 960086 h 4210442"/>
              <a:gd name="connsiteX109" fmla="*/ 1064605 w 5283866"/>
              <a:gd name="connsiteY109" fmla="*/ 929756 h 4210442"/>
              <a:gd name="connsiteX110" fmla="*/ 840985 w 5283866"/>
              <a:gd name="connsiteY110" fmla="*/ 836558 h 4210442"/>
              <a:gd name="connsiteX111" fmla="*/ 823615 w 5283866"/>
              <a:gd name="connsiteY111" fmla="*/ 764315 h 4210442"/>
              <a:gd name="connsiteX112" fmla="*/ 865526 w 5283866"/>
              <a:gd name="connsiteY112" fmla="*/ 753562 h 4210442"/>
              <a:gd name="connsiteX113" fmla="*/ 914331 w 5283866"/>
              <a:gd name="connsiteY113" fmla="*/ 758525 h 4210442"/>
              <a:gd name="connsiteX114" fmla="*/ 875452 w 5283866"/>
              <a:gd name="connsiteY114" fmla="*/ 701724 h 4210442"/>
              <a:gd name="connsiteX115" fmla="*/ 717181 w 5283866"/>
              <a:gd name="connsiteY115" fmla="*/ 644371 h 4210442"/>
              <a:gd name="connsiteX116" fmla="*/ 755783 w 5283866"/>
              <a:gd name="connsiteY116" fmla="*/ 591707 h 4210442"/>
              <a:gd name="connsiteX117" fmla="*/ 0 w 5283866"/>
              <a:gd name="connsiteY117" fmla="*/ 352370 h 4210442"/>
              <a:gd name="connsiteX118" fmla="*/ 135937 w 5283866"/>
              <a:gd name="connsiteY118" fmla="*/ 349889 h 4210442"/>
              <a:gd name="connsiteX119" fmla="*/ 421595 w 5283866"/>
              <a:gd name="connsiteY119" fmla="*/ 385458 h 4210442"/>
              <a:gd name="connsiteX120" fmla="*/ 564424 w 5283866"/>
              <a:gd name="connsiteY120" fmla="*/ 379393 h 4210442"/>
              <a:gd name="connsiteX121" fmla="*/ 698432 w 5283866"/>
              <a:gd name="connsiteY121" fmla="*/ 398694 h 4210442"/>
              <a:gd name="connsiteX122" fmla="*/ 815067 w 5283866"/>
              <a:gd name="connsiteY122" fmla="*/ 398694 h 4210442"/>
              <a:gd name="connsiteX123" fmla="*/ 705876 w 5283866"/>
              <a:gd name="connsiteY123" fmla="*/ 370568 h 4210442"/>
              <a:gd name="connsiteX124" fmla="*/ 775360 w 5283866"/>
              <a:gd name="connsiteY124" fmla="*/ 345477 h 4210442"/>
              <a:gd name="connsiteX125" fmla="*/ 787493 w 5283866"/>
              <a:gd name="connsiteY125" fmla="*/ 315146 h 4210442"/>
              <a:gd name="connsiteX126" fmla="*/ 819202 w 5283866"/>
              <a:gd name="connsiteY126" fmla="*/ 291709 h 4210442"/>
              <a:gd name="connsiteX127" fmla="*/ 998705 w 5283866"/>
              <a:gd name="connsiteY127" fmla="*/ 303291 h 4210442"/>
              <a:gd name="connsiteX128" fmla="*/ 880139 w 5283866"/>
              <a:gd name="connsiteY128" fmla="*/ 206783 h 4210442"/>
              <a:gd name="connsiteX129" fmla="*/ 804037 w 5283866"/>
              <a:gd name="connsiteY129" fmla="*/ 190790 h 4210442"/>
              <a:gd name="connsiteX130" fmla="*/ 786666 w 5283866"/>
              <a:gd name="connsiteY130" fmla="*/ 149707 h 4210442"/>
              <a:gd name="connsiteX131" fmla="*/ 821960 w 5283866"/>
              <a:gd name="connsiteY131" fmla="*/ 140884 h 4210442"/>
              <a:gd name="connsiteX132" fmla="*/ 997325 w 5283866"/>
              <a:gd name="connsiteY132" fmla="*/ 174800 h 4210442"/>
              <a:gd name="connsiteX133" fmla="*/ 1026829 w 5283866"/>
              <a:gd name="connsiteY133" fmla="*/ 161287 h 4210442"/>
              <a:gd name="connsiteX134" fmla="*/ 696777 w 5283866"/>
              <a:gd name="connsiteY134" fmla="*/ 73604 h 4210442"/>
              <a:gd name="connsiteX135" fmla="*/ 701741 w 5283866"/>
              <a:gd name="connsiteY135" fmla="*/ 50444 h 4210442"/>
              <a:gd name="connsiteX136" fmla="*/ 992362 w 5283866"/>
              <a:gd name="connsiteY136" fmla="*/ 86289 h 4210442"/>
              <a:gd name="connsiteX137" fmla="*/ 806519 w 5283866"/>
              <a:gd name="connsiteY137" fmla="*/ 18183 h 4210442"/>
              <a:gd name="connsiteX138" fmla="*/ 839883 w 5283866"/>
              <a:gd name="connsiteY138" fmla="*/ 18 h 4210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5283866" h="4210442">
                <a:moveTo>
                  <a:pt x="839883" y="18"/>
                </a:moveTo>
                <a:cubicBezTo>
                  <a:pt x="851945" y="328"/>
                  <a:pt x="864423" y="4671"/>
                  <a:pt x="875727" y="6050"/>
                </a:cubicBezTo>
                <a:cubicBezTo>
                  <a:pt x="1125267" y="36932"/>
                  <a:pt x="1374804" y="70296"/>
                  <a:pt x="1624617" y="99799"/>
                </a:cubicBezTo>
                <a:cubicBezTo>
                  <a:pt x="1858164" y="127373"/>
                  <a:pt x="2093363" y="133714"/>
                  <a:pt x="2328012" y="148051"/>
                </a:cubicBezTo>
                <a:cubicBezTo>
                  <a:pt x="2612016" y="165424"/>
                  <a:pt x="2895470" y="189965"/>
                  <a:pt x="3177820" y="228566"/>
                </a:cubicBezTo>
                <a:cubicBezTo>
                  <a:pt x="3373866" y="255590"/>
                  <a:pt x="3571843" y="274338"/>
                  <a:pt x="3770646" y="252831"/>
                </a:cubicBezTo>
                <a:cubicBezTo>
                  <a:pt x="3780572" y="251727"/>
                  <a:pt x="3791878" y="248144"/>
                  <a:pt x="3800149" y="251727"/>
                </a:cubicBezTo>
                <a:cubicBezTo>
                  <a:pt x="3896658" y="291986"/>
                  <a:pt x="4001986" y="263033"/>
                  <a:pt x="4102076" y="288400"/>
                </a:cubicBezTo>
                <a:cubicBezTo>
                  <a:pt x="4076434" y="386286"/>
                  <a:pt x="3966416" y="378289"/>
                  <a:pt x="3904377" y="446120"/>
                </a:cubicBezTo>
                <a:cubicBezTo>
                  <a:pt x="4005570" y="473141"/>
                  <a:pt x="4096562" y="500439"/>
                  <a:pt x="4188933" y="520843"/>
                </a:cubicBezTo>
                <a:cubicBezTo>
                  <a:pt x="4286818" y="542350"/>
                  <a:pt x="4369813" y="600531"/>
                  <a:pt x="4465492" y="626449"/>
                </a:cubicBezTo>
                <a:cubicBezTo>
                  <a:pt x="4485897" y="631964"/>
                  <a:pt x="4510437" y="651264"/>
                  <a:pt x="4517606" y="670015"/>
                </a:cubicBezTo>
                <a:cubicBezTo>
                  <a:pt x="4540768" y="730677"/>
                  <a:pt x="5003171" y="900804"/>
                  <a:pt x="4948576" y="954847"/>
                </a:cubicBezTo>
                <a:cubicBezTo>
                  <a:pt x="4925966" y="977182"/>
                  <a:pt x="4896738" y="993174"/>
                  <a:pt x="4866132" y="1015233"/>
                </a:cubicBezTo>
                <a:cubicBezTo>
                  <a:pt x="4912180" y="1056869"/>
                  <a:pt x="4964017" y="1075067"/>
                  <a:pt x="5019164" y="1087474"/>
                </a:cubicBezTo>
                <a:cubicBezTo>
                  <a:pt x="5035708" y="1091335"/>
                  <a:pt x="5051977" y="1099055"/>
                  <a:pt x="5053630" y="1117806"/>
                </a:cubicBezTo>
                <a:cubicBezTo>
                  <a:pt x="5055284" y="1137382"/>
                  <a:pt x="5038464" y="1145101"/>
                  <a:pt x="5024404" y="1154202"/>
                </a:cubicBezTo>
                <a:cubicBezTo>
                  <a:pt x="5004826" y="1166885"/>
                  <a:pt x="4985800" y="1177916"/>
                  <a:pt x="4960984" y="1179569"/>
                </a:cubicBezTo>
                <a:cubicBezTo>
                  <a:pt x="4920176" y="1182051"/>
                  <a:pt x="4900600" y="1217344"/>
                  <a:pt x="4876887" y="1243814"/>
                </a:cubicBezTo>
                <a:cubicBezTo>
                  <a:pt x="4863652" y="1258705"/>
                  <a:pt x="4857034" y="1288759"/>
                  <a:pt x="4880195" y="1293998"/>
                </a:cubicBezTo>
                <a:cubicBezTo>
                  <a:pt x="4935892" y="1306682"/>
                  <a:pt x="4931480" y="1343355"/>
                  <a:pt x="4930104" y="1384991"/>
                </a:cubicBezTo>
                <a:cubicBezTo>
                  <a:pt x="4928173" y="1436553"/>
                  <a:pt x="4895360" y="1460265"/>
                  <a:pt x="4855103" y="1480119"/>
                </a:cubicBezTo>
                <a:cubicBezTo>
                  <a:pt x="4841316" y="1487011"/>
                  <a:pt x="4821740" y="1486735"/>
                  <a:pt x="4816500" y="1508242"/>
                </a:cubicBezTo>
                <a:cubicBezTo>
                  <a:pt x="4839110" y="1528648"/>
                  <a:pt x="4866684" y="1512103"/>
                  <a:pt x="4890949" y="1517893"/>
                </a:cubicBezTo>
                <a:cubicBezTo>
                  <a:pt x="4911077" y="1522581"/>
                  <a:pt x="4944441" y="1520100"/>
                  <a:pt x="4916868" y="1557599"/>
                </a:cubicBezTo>
                <a:cubicBezTo>
                  <a:pt x="4908870" y="1568352"/>
                  <a:pt x="4918245" y="1576625"/>
                  <a:pt x="4928448" y="1577453"/>
                </a:cubicBezTo>
                <a:cubicBezTo>
                  <a:pt x="5010066" y="1586000"/>
                  <a:pt x="4972566" y="1661827"/>
                  <a:pt x="4998760" y="1701809"/>
                </a:cubicBezTo>
                <a:cubicBezTo>
                  <a:pt x="5005928" y="1712836"/>
                  <a:pt x="4998208" y="1731862"/>
                  <a:pt x="4986903" y="1736550"/>
                </a:cubicBezTo>
                <a:cubicBezTo>
                  <a:pt x="4914660" y="1767432"/>
                  <a:pt x="4904735" y="1841053"/>
                  <a:pt x="4869716" y="1904472"/>
                </a:cubicBezTo>
                <a:cubicBezTo>
                  <a:pt x="4907768" y="1929562"/>
                  <a:pt x="4953264" y="1935077"/>
                  <a:pt x="4994348" y="1951346"/>
                </a:cubicBezTo>
                <a:cubicBezTo>
                  <a:pt x="5037087" y="1968441"/>
                  <a:pt x="5037087" y="1981125"/>
                  <a:pt x="5001792" y="2030756"/>
                </a:cubicBezTo>
                <a:cubicBezTo>
                  <a:pt x="5093611" y="2041511"/>
                  <a:pt x="5093611" y="2041511"/>
                  <a:pt x="5065212" y="2119543"/>
                </a:cubicBezTo>
                <a:cubicBezTo>
                  <a:pt x="5142142" y="2126712"/>
                  <a:pt x="5192876" y="2163660"/>
                  <a:pt x="5204732" y="2244450"/>
                </a:cubicBezTo>
                <a:cubicBezTo>
                  <a:pt x="5210523" y="2283604"/>
                  <a:pt x="5245265" y="2302077"/>
                  <a:pt x="5283866" y="2328272"/>
                </a:cubicBezTo>
                <a:cubicBezTo>
                  <a:pt x="5235890" y="2353641"/>
                  <a:pt x="5203354" y="2406580"/>
                  <a:pt x="5147380" y="2350606"/>
                </a:cubicBezTo>
                <a:cubicBezTo>
                  <a:pt x="5126976" y="2330203"/>
                  <a:pt x="5128904" y="2356121"/>
                  <a:pt x="5126148" y="2363566"/>
                </a:cubicBezTo>
                <a:cubicBezTo>
                  <a:pt x="5119532" y="2381764"/>
                  <a:pt x="5133316" y="2393897"/>
                  <a:pt x="5142417" y="2407682"/>
                </a:cubicBezTo>
                <a:cubicBezTo>
                  <a:pt x="5151240" y="2421470"/>
                  <a:pt x="5161718" y="2436083"/>
                  <a:pt x="5164200" y="2451526"/>
                </a:cubicBezTo>
                <a:cubicBezTo>
                  <a:pt x="5165852" y="2462279"/>
                  <a:pt x="5157858" y="2477994"/>
                  <a:pt x="5149034" y="2485992"/>
                </a:cubicBezTo>
                <a:cubicBezTo>
                  <a:pt x="5102710" y="2528178"/>
                  <a:pt x="5130284" y="2623031"/>
                  <a:pt x="5042601" y="2635164"/>
                </a:cubicBezTo>
                <a:cubicBezTo>
                  <a:pt x="5003171" y="2640677"/>
                  <a:pt x="4984146" y="2675420"/>
                  <a:pt x="4955194" y="2694445"/>
                </a:cubicBezTo>
                <a:cubicBezTo>
                  <a:pt x="4854552" y="2760897"/>
                  <a:pt x="4787272" y="2846375"/>
                  <a:pt x="4756116" y="2963836"/>
                </a:cubicBezTo>
                <a:cubicBezTo>
                  <a:pt x="4747568" y="2996372"/>
                  <a:pt x="4714754" y="3022569"/>
                  <a:pt x="4693523" y="3051244"/>
                </a:cubicBezTo>
                <a:cubicBezTo>
                  <a:pt x="4703726" y="3072199"/>
                  <a:pt x="4759424" y="3026979"/>
                  <a:pt x="4739848" y="3082125"/>
                </a:cubicBezTo>
                <a:cubicBezTo>
                  <a:pt x="4724958" y="3123486"/>
                  <a:pt x="4686906" y="3149129"/>
                  <a:pt x="4651060" y="3173670"/>
                </a:cubicBezTo>
                <a:cubicBezTo>
                  <a:pt x="4610252" y="3201518"/>
                  <a:pt x="4565032" y="3223852"/>
                  <a:pt x="4546556" y="3275413"/>
                </a:cubicBezTo>
                <a:cubicBezTo>
                  <a:pt x="4542697" y="3286444"/>
                  <a:pt x="4530288" y="3298024"/>
                  <a:pt x="4519261" y="3302437"/>
                </a:cubicBezTo>
                <a:cubicBezTo>
                  <a:pt x="3944081" y="4209875"/>
                  <a:pt x="2528194" y="4215939"/>
                  <a:pt x="2364961" y="4209597"/>
                </a:cubicBezTo>
                <a:cubicBezTo>
                  <a:pt x="2167260" y="4201602"/>
                  <a:pt x="1980313" y="4145627"/>
                  <a:pt x="1796951" y="4075867"/>
                </a:cubicBezTo>
                <a:cubicBezTo>
                  <a:pt x="1719469" y="4046365"/>
                  <a:pt x="1647505" y="4004453"/>
                  <a:pt x="1572227" y="3971917"/>
                </a:cubicBezTo>
                <a:cubicBezTo>
                  <a:pt x="1468277" y="3926971"/>
                  <a:pt x="1388040" y="3841219"/>
                  <a:pt x="1284364" y="3805097"/>
                </a:cubicBezTo>
                <a:cubicBezTo>
                  <a:pt x="1177655" y="3767873"/>
                  <a:pt x="1086388" y="3699767"/>
                  <a:pt x="976645" y="3670815"/>
                </a:cubicBezTo>
                <a:cubicBezTo>
                  <a:pt x="918742" y="3655375"/>
                  <a:pt x="862768" y="3627527"/>
                  <a:pt x="871866" y="3547839"/>
                </a:cubicBezTo>
                <a:cubicBezTo>
                  <a:pt x="874349" y="3525228"/>
                  <a:pt x="859184" y="3506755"/>
                  <a:pt x="835195" y="3513373"/>
                </a:cubicBezTo>
                <a:cubicBezTo>
                  <a:pt x="789424" y="3525780"/>
                  <a:pt x="768744" y="3492967"/>
                  <a:pt x="743375" y="3468427"/>
                </a:cubicBezTo>
                <a:cubicBezTo>
                  <a:pt x="698156" y="3424863"/>
                  <a:pt x="655142" y="3378540"/>
                  <a:pt x="583175" y="3371370"/>
                </a:cubicBezTo>
                <a:cubicBezTo>
                  <a:pt x="596961" y="3337178"/>
                  <a:pt x="620399" y="3342142"/>
                  <a:pt x="641906" y="3349311"/>
                </a:cubicBezTo>
                <a:cubicBezTo>
                  <a:pt x="698432" y="3368062"/>
                  <a:pt x="754405" y="3389293"/>
                  <a:pt x="810930" y="3408042"/>
                </a:cubicBezTo>
                <a:cubicBezTo>
                  <a:pt x="847878" y="3420175"/>
                  <a:pt x="884551" y="3437271"/>
                  <a:pt x="933908" y="3423758"/>
                </a:cubicBezTo>
                <a:cubicBezTo>
                  <a:pt x="891445" y="3354826"/>
                  <a:pt x="819202" y="3342418"/>
                  <a:pt x="760747" y="3321187"/>
                </a:cubicBezTo>
                <a:cubicBezTo>
                  <a:pt x="687678" y="3294441"/>
                  <a:pt x="644664" y="3243980"/>
                  <a:pt x="593101" y="3187731"/>
                </a:cubicBezTo>
                <a:cubicBezTo>
                  <a:pt x="646869" y="3174220"/>
                  <a:pt x="680233" y="3215581"/>
                  <a:pt x="722419" y="3213374"/>
                </a:cubicBezTo>
                <a:cubicBezTo>
                  <a:pt x="724627" y="3206207"/>
                  <a:pt x="728486" y="3195729"/>
                  <a:pt x="727934" y="3195451"/>
                </a:cubicBezTo>
                <a:cubicBezTo>
                  <a:pt x="659002" y="3164570"/>
                  <a:pt x="626741" y="3106666"/>
                  <a:pt x="615987" y="3036630"/>
                </a:cubicBezTo>
                <a:cubicBezTo>
                  <a:pt x="610473" y="3000510"/>
                  <a:pt x="585381" y="2989205"/>
                  <a:pt x="560564" y="2972660"/>
                </a:cubicBezTo>
                <a:cubicBezTo>
                  <a:pt x="473984" y="2913930"/>
                  <a:pt x="382441" y="2860713"/>
                  <a:pt x="311302" y="2779924"/>
                </a:cubicBezTo>
                <a:cubicBezTo>
                  <a:pt x="393471" y="2790677"/>
                  <a:pt x="459371" y="2843341"/>
                  <a:pt x="547882" y="2865952"/>
                </a:cubicBezTo>
                <a:cubicBezTo>
                  <a:pt x="477570" y="2777166"/>
                  <a:pt x="386577" y="2732222"/>
                  <a:pt x="303582" y="2678453"/>
                </a:cubicBezTo>
                <a:cubicBezTo>
                  <a:pt x="265806" y="2653913"/>
                  <a:pt x="230790" y="2622479"/>
                  <a:pt x="185016" y="2609244"/>
                </a:cubicBezTo>
                <a:cubicBezTo>
                  <a:pt x="168748" y="2604556"/>
                  <a:pt x="142002" y="2594630"/>
                  <a:pt x="154963" y="2568435"/>
                </a:cubicBezTo>
                <a:cubicBezTo>
                  <a:pt x="165990" y="2546654"/>
                  <a:pt x="187773" y="2553269"/>
                  <a:pt x="207627" y="2559612"/>
                </a:cubicBezTo>
                <a:cubicBezTo>
                  <a:pt x="255328" y="2575330"/>
                  <a:pt x="304685" y="2575604"/>
                  <a:pt x="369207" y="2575330"/>
                </a:cubicBezTo>
                <a:cubicBezTo>
                  <a:pt x="315163" y="2503363"/>
                  <a:pt x="216174" y="2524871"/>
                  <a:pt x="169852" y="2449319"/>
                </a:cubicBezTo>
                <a:cubicBezTo>
                  <a:pt x="227755" y="2436083"/>
                  <a:pt x="272424" y="2463381"/>
                  <a:pt x="319299" y="2468619"/>
                </a:cubicBezTo>
                <a:cubicBezTo>
                  <a:pt x="361761" y="2473307"/>
                  <a:pt x="372239" y="2460624"/>
                  <a:pt x="362313" y="2418988"/>
                </a:cubicBezTo>
                <a:cubicBezTo>
                  <a:pt x="346873" y="2354190"/>
                  <a:pt x="370034" y="2321102"/>
                  <a:pt x="431798" y="2338750"/>
                </a:cubicBezTo>
                <a:cubicBezTo>
                  <a:pt x="489149" y="2355293"/>
                  <a:pt x="495215" y="2331030"/>
                  <a:pt x="479775" y="2294082"/>
                </a:cubicBezTo>
                <a:cubicBezTo>
                  <a:pt x="457716" y="2240315"/>
                  <a:pt x="482807" y="2198678"/>
                  <a:pt x="499903" y="2153458"/>
                </a:cubicBezTo>
                <a:cubicBezTo>
                  <a:pt x="526099" y="2084525"/>
                  <a:pt x="515069" y="2050885"/>
                  <a:pt x="458544" y="1999599"/>
                </a:cubicBezTo>
                <a:cubicBezTo>
                  <a:pt x="426835" y="1970921"/>
                  <a:pt x="392645" y="1946658"/>
                  <a:pt x="346596" y="1921843"/>
                </a:cubicBezTo>
                <a:cubicBezTo>
                  <a:pt x="452753" y="1908331"/>
                  <a:pt x="341358" y="1862836"/>
                  <a:pt x="378857" y="1834435"/>
                </a:cubicBezTo>
                <a:cubicBezTo>
                  <a:pt x="453856" y="1822854"/>
                  <a:pt x="515069" y="1913294"/>
                  <a:pt x="617091" y="1887376"/>
                </a:cubicBezTo>
                <a:cubicBezTo>
                  <a:pt x="491080" y="1809066"/>
                  <a:pt x="351835" y="1783423"/>
                  <a:pt x="260568" y="1679198"/>
                </a:cubicBezTo>
                <a:cubicBezTo>
                  <a:pt x="281523" y="1655484"/>
                  <a:pt x="302479" y="1677543"/>
                  <a:pt x="320402" y="1668720"/>
                </a:cubicBezTo>
                <a:cubicBezTo>
                  <a:pt x="319850" y="1663205"/>
                  <a:pt x="321230" y="1654932"/>
                  <a:pt x="317920" y="1652452"/>
                </a:cubicBezTo>
                <a:cubicBezTo>
                  <a:pt x="249815" y="1595650"/>
                  <a:pt x="248711" y="1594273"/>
                  <a:pt x="321779" y="1552359"/>
                </a:cubicBezTo>
                <a:cubicBezTo>
                  <a:pt x="347424" y="1537746"/>
                  <a:pt x="345218" y="1524786"/>
                  <a:pt x="331707" y="1506313"/>
                </a:cubicBezTo>
                <a:cubicBezTo>
                  <a:pt x="322055" y="1493353"/>
                  <a:pt x="310475" y="1481772"/>
                  <a:pt x="315990" y="1453371"/>
                </a:cubicBezTo>
                <a:cubicBezTo>
                  <a:pt x="355971" y="1489769"/>
                  <a:pt x="549259" y="1477912"/>
                  <a:pt x="583450" y="1474052"/>
                </a:cubicBezTo>
                <a:cubicBezTo>
                  <a:pt x="621777" y="1469917"/>
                  <a:pt x="659553" y="1452269"/>
                  <a:pt x="699809" y="1461919"/>
                </a:cubicBezTo>
                <a:cubicBezTo>
                  <a:pt x="732070" y="1469641"/>
                  <a:pt x="881516" y="1544364"/>
                  <a:pt x="902750" y="1458612"/>
                </a:cubicBezTo>
                <a:cubicBezTo>
                  <a:pt x="903853" y="1454475"/>
                  <a:pt x="964237" y="1464127"/>
                  <a:pt x="996774" y="1468814"/>
                </a:cubicBezTo>
                <a:cubicBezTo>
                  <a:pt x="1025451" y="1472674"/>
                  <a:pt x="1057712" y="1489769"/>
                  <a:pt x="1077012" y="1455578"/>
                </a:cubicBezTo>
                <a:cubicBezTo>
                  <a:pt x="1088317" y="1435450"/>
                  <a:pt x="1041719" y="1396571"/>
                  <a:pt x="1000083" y="1393262"/>
                </a:cubicBezTo>
                <a:cubicBezTo>
                  <a:pt x="963961" y="1390229"/>
                  <a:pt x="926186" y="1385817"/>
                  <a:pt x="891720" y="1394089"/>
                </a:cubicBezTo>
                <a:cubicBezTo>
                  <a:pt x="849258" y="1404017"/>
                  <a:pt x="826372" y="1388024"/>
                  <a:pt x="814515" y="1353557"/>
                </a:cubicBezTo>
                <a:cubicBezTo>
                  <a:pt x="801280" y="1315506"/>
                  <a:pt x="775911" y="1297858"/>
                  <a:pt x="740895" y="1280211"/>
                </a:cubicBezTo>
                <a:cubicBezTo>
                  <a:pt x="655967" y="1237474"/>
                  <a:pt x="574352" y="1188118"/>
                  <a:pt x="481154" y="1163301"/>
                </a:cubicBezTo>
                <a:cubicBezTo>
                  <a:pt x="462679" y="1158337"/>
                  <a:pt x="442276" y="1151719"/>
                  <a:pt x="433728" y="1118909"/>
                </a:cubicBezTo>
                <a:cubicBezTo>
                  <a:pt x="686023" y="1167987"/>
                  <a:pt x="915984" y="1295929"/>
                  <a:pt x="1176276" y="1288484"/>
                </a:cubicBezTo>
                <a:cubicBezTo>
                  <a:pt x="1105137" y="1247950"/>
                  <a:pt x="1022694" y="1245745"/>
                  <a:pt x="946867" y="1217344"/>
                </a:cubicBezTo>
                <a:cubicBezTo>
                  <a:pt x="1000635" y="1196113"/>
                  <a:pt x="1051094" y="1218172"/>
                  <a:pt x="1102104" y="1230304"/>
                </a:cubicBezTo>
                <a:cubicBezTo>
                  <a:pt x="1144843" y="1240230"/>
                  <a:pt x="1183446" y="1241885"/>
                  <a:pt x="1188133" y="1182603"/>
                </a:cubicBezTo>
                <a:cubicBezTo>
                  <a:pt x="1186478" y="1178742"/>
                  <a:pt x="1186754" y="1173780"/>
                  <a:pt x="1187030" y="1169092"/>
                </a:cubicBezTo>
                <a:cubicBezTo>
                  <a:pt x="1172690" y="1144552"/>
                  <a:pt x="1150358" y="1131868"/>
                  <a:pt x="1123887" y="1124698"/>
                </a:cubicBezTo>
                <a:cubicBezTo>
                  <a:pt x="1107894" y="1120286"/>
                  <a:pt x="1086663" y="1113668"/>
                  <a:pt x="1086938" y="1096023"/>
                </a:cubicBezTo>
                <a:cubicBezTo>
                  <a:pt x="1087765" y="1030674"/>
                  <a:pt x="1036756" y="1011647"/>
                  <a:pt x="985744" y="992622"/>
                </a:cubicBezTo>
                <a:cubicBezTo>
                  <a:pt x="1014145" y="960086"/>
                  <a:pt x="1036479" y="984074"/>
                  <a:pt x="1057987" y="981594"/>
                </a:cubicBezTo>
                <a:cubicBezTo>
                  <a:pt x="1072049" y="979939"/>
                  <a:pt x="1084733" y="976906"/>
                  <a:pt x="1084733" y="960086"/>
                </a:cubicBezTo>
                <a:cubicBezTo>
                  <a:pt x="1085008" y="946023"/>
                  <a:pt x="1078390" y="930030"/>
                  <a:pt x="1064605" y="929756"/>
                </a:cubicBezTo>
                <a:cubicBezTo>
                  <a:pt x="978300" y="927273"/>
                  <a:pt x="930599" y="836833"/>
                  <a:pt x="840985" y="836558"/>
                </a:cubicBezTo>
                <a:cubicBezTo>
                  <a:pt x="787493" y="836558"/>
                  <a:pt x="868834" y="785547"/>
                  <a:pt x="823615" y="764315"/>
                </a:cubicBezTo>
                <a:cubicBezTo>
                  <a:pt x="813687" y="759628"/>
                  <a:pt x="849533" y="752460"/>
                  <a:pt x="865526" y="753562"/>
                </a:cubicBezTo>
                <a:cubicBezTo>
                  <a:pt x="881242" y="754665"/>
                  <a:pt x="895304" y="768175"/>
                  <a:pt x="914331" y="758525"/>
                </a:cubicBezTo>
                <a:cubicBezTo>
                  <a:pt x="924808" y="724059"/>
                  <a:pt x="897787" y="711375"/>
                  <a:pt x="875452" y="701724"/>
                </a:cubicBezTo>
                <a:cubicBezTo>
                  <a:pt x="823889" y="679390"/>
                  <a:pt x="773706" y="652369"/>
                  <a:pt x="717181" y="644371"/>
                </a:cubicBezTo>
                <a:cubicBezTo>
                  <a:pt x="697053" y="641614"/>
                  <a:pt x="746133" y="604666"/>
                  <a:pt x="755783" y="591707"/>
                </a:cubicBezTo>
                <a:cubicBezTo>
                  <a:pt x="528304" y="455496"/>
                  <a:pt x="254778" y="462388"/>
                  <a:pt x="0" y="352370"/>
                </a:cubicBezTo>
                <a:cubicBezTo>
                  <a:pt x="56250" y="330864"/>
                  <a:pt x="97610" y="346580"/>
                  <a:pt x="135937" y="349889"/>
                </a:cubicBezTo>
                <a:cubicBezTo>
                  <a:pt x="231615" y="358160"/>
                  <a:pt x="326193" y="375256"/>
                  <a:pt x="421595" y="385458"/>
                </a:cubicBezTo>
                <a:cubicBezTo>
                  <a:pt x="468469" y="390421"/>
                  <a:pt x="512035" y="409172"/>
                  <a:pt x="564424" y="379393"/>
                </a:cubicBezTo>
                <a:cubicBezTo>
                  <a:pt x="599443" y="359540"/>
                  <a:pt x="655418" y="381046"/>
                  <a:pt x="698432" y="398694"/>
                </a:cubicBezTo>
                <a:cubicBezTo>
                  <a:pt x="734000" y="413307"/>
                  <a:pt x="767916" y="417167"/>
                  <a:pt x="815067" y="398694"/>
                </a:cubicBezTo>
                <a:cubicBezTo>
                  <a:pt x="772328" y="387389"/>
                  <a:pt x="739515" y="377463"/>
                  <a:pt x="705876" y="370568"/>
                </a:cubicBezTo>
                <a:cubicBezTo>
                  <a:pt x="679130" y="365055"/>
                  <a:pt x="742825" y="342719"/>
                  <a:pt x="775360" y="345477"/>
                </a:cubicBezTo>
                <a:cubicBezTo>
                  <a:pt x="820857" y="349337"/>
                  <a:pt x="795214" y="335000"/>
                  <a:pt x="787493" y="315146"/>
                </a:cubicBezTo>
                <a:cubicBezTo>
                  <a:pt x="779221" y="293915"/>
                  <a:pt x="803761" y="287298"/>
                  <a:pt x="819202" y="291709"/>
                </a:cubicBezTo>
                <a:cubicBezTo>
                  <a:pt x="878484" y="309081"/>
                  <a:pt x="937491" y="278474"/>
                  <a:pt x="998705" y="303291"/>
                </a:cubicBezTo>
                <a:cubicBezTo>
                  <a:pt x="983263" y="242077"/>
                  <a:pt x="949899" y="215331"/>
                  <a:pt x="880139" y="206783"/>
                </a:cubicBezTo>
                <a:cubicBezTo>
                  <a:pt x="853944" y="203475"/>
                  <a:pt x="826647" y="208438"/>
                  <a:pt x="804037" y="190790"/>
                </a:cubicBezTo>
                <a:cubicBezTo>
                  <a:pt x="791076" y="180590"/>
                  <a:pt x="776463" y="168457"/>
                  <a:pt x="786666" y="149707"/>
                </a:cubicBezTo>
                <a:cubicBezTo>
                  <a:pt x="793834" y="136471"/>
                  <a:pt x="809276" y="136471"/>
                  <a:pt x="821960" y="140884"/>
                </a:cubicBezTo>
                <a:cubicBezTo>
                  <a:pt x="878761" y="160461"/>
                  <a:pt x="938043" y="167630"/>
                  <a:pt x="997325" y="174800"/>
                </a:cubicBezTo>
                <a:cubicBezTo>
                  <a:pt x="1006426" y="175902"/>
                  <a:pt x="1016626" y="179487"/>
                  <a:pt x="1026829" y="161287"/>
                </a:cubicBezTo>
                <a:cubicBezTo>
                  <a:pt x="915984" y="131783"/>
                  <a:pt x="810655" y="89872"/>
                  <a:pt x="696777" y="73604"/>
                </a:cubicBezTo>
                <a:cubicBezTo>
                  <a:pt x="698432" y="65884"/>
                  <a:pt x="700086" y="58164"/>
                  <a:pt x="701741" y="50444"/>
                </a:cubicBezTo>
                <a:cubicBezTo>
                  <a:pt x="790801" y="61471"/>
                  <a:pt x="879864" y="72501"/>
                  <a:pt x="992362" y="86289"/>
                </a:cubicBezTo>
                <a:cubicBezTo>
                  <a:pt x="923153" y="42446"/>
                  <a:pt x="857805" y="57060"/>
                  <a:pt x="806519" y="18183"/>
                </a:cubicBezTo>
                <a:cubicBezTo>
                  <a:pt x="816170" y="3431"/>
                  <a:pt x="827820" y="-292"/>
                  <a:pt x="839883" y="1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4FDC19D-926B-46B8-BD28-8DB03FD76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79" y="1472030"/>
            <a:ext cx="3978442" cy="16319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i="1"/>
              <a:t>Flaga Polski</a:t>
            </a:r>
          </a:p>
        </p:txBody>
      </p:sp>
      <p:pic>
        <p:nvPicPr>
          <p:cNvPr id="5" name="Obraz 5" descr="Obraz zawierający flaga, łóżko, poduszka, pomarańczowy&#10;&#10;Opis wygenerowany automatycznie">
            <a:extLst>
              <a:ext uri="{FF2B5EF4-FFF2-40B4-BE49-F238E27FC236}">
                <a16:creationId xmlns:a16="http://schemas.microsoft.com/office/drawing/2014/main" xmlns="" id="{904006B2-0056-42DE-8503-D74F86B3E8F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38338" y="1422345"/>
            <a:ext cx="4015954" cy="4015954"/>
          </a:xfrm>
          <a:prstGeom prst="rect">
            <a:avLst/>
          </a:prstGeom>
        </p:spPr>
      </p:pic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D41CFB21-E0BD-4719-B65A-7786F2FC0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5179" y="3243151"/>
            <a:ext cx="3978442" cy="241971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900"/>
              <a:t>Ustawa stanowi, że barwami Rzeczypospolitej </a:t>
            </a:r>
            <a:r>
              <a:rPr lang="en-US" sz="1900" b="1"/>
              <a:t>Polskiej</a:t>
            </a:r>
            <a:r>
              <a:rPr lang="en-US" sz="1900"/>
              <a:t> są kolory biały i czerwony, ułożone w dwóch poziomych, równoległych pasach tej samej szerokości, z których górny jest koloru białego, a dolny koloru czerwonego.</a:t>
            </a:r>
          </a:p>
        </p:txBody>
      </p:sp>
    </p:spTree>
    <p:extLst>
      <p:ext uri="{BB962C8B-B14F-4D97-AF65-F5344CB8AC3E}">
        <p14:creationId xmlns:p14="http://schemas.microsoft.com/office/powerpoint/2010/main" val="226524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42F3571-52C1-4EAD-A248-E30BD9528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Flaga Państwowa</a:t>
            </a:r>
          </a:p>
        </p:txBody>
      </p:sp>
      <p:pic>
        <p:nvPicPr>
          <p:cNvPr id="5" name="Obraz 5">
            <a:extLst>
              <a:ext uri="{FF2B5EF4-FFF2-40B4-BE49-F238E27FC236}">
                <a16:creationId xmlns:a16="http://schemas.microsoft.com/office/drawing/2014/main" xmlns="" id="{64F8E25D-5C20-4363-91A3-96C9007502C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42976" y="2816634"/>
            <a:ext cx="4427166" cy="2373160"/>
          </a:xfrm>
        </p:spPr>
      </p:pic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B73C86AE-13F9-431D-8C39-DDFB76AAE8A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55000" lnSpcReduction="20000"/>
          </a:bodyPr>
          <a:lstStyle/>
          <a:p>
            <a:r>
              <a:rPr lang="pl-PL" dirty="0">
                <a:ea typeface="+mn-lt"/>
                <a:cs typeface="+mn-lt"/>
              </a:rPr>
              <a:t>Według </a:t>
            </a:r>
            <a:r>
              <a:rPr lang="pl-PL" dirty="0">
                <a:ea typeface="+mn-lt"/>
                <a:cs typeface="+mn-lt"/>
                <a:hlinkClick r:id="rId3"/>
              </a:rPr>
              <a:t>ustawy z dnia 31 stycznia 1980 r. o godle, barwach i hymnie Rzeczypospolitej Polskiej oraz o pieczęciach państwowych</a:t>
            </a:r>
            <a:r>
              <a:rPr lang="pl-PL" baseline="30000" dirty="0">
                <a:ea typeface="+mn-lt"/>
                <a:cs typeface="+mn-lt"/>
                <a:hlinkClick r:id="rId4"/>
              </a:rPr>
              <a:t>[5]</a:t>
            </a:r>
            <a:r>
              <a:rPr lang="pl-PL" dirty="0">
                <a:ea typeface="+mn-lt"/>
                <a:cs typeface="+mn-lt"/>
              </a:rPr>
              <a:t> jest nią prostokątny płat tkaniny o barwach </a:t>
            </a:r>
            <a:r>
              <a:rPr lang="pl-PL" dirty="0">
                <a:ea typeface="+mn-lt"/>
                <a:cs typeface="+mn-lt"/>
                <a:hlinkClick r:id="rId5"/>
              </a:rPr>
              <a:t>Rzeczypospolitej Polskiej</a:t>
            </a:r>
            <a:r>
              <a:rPr lang="pl-PL" dirty="0">
                <a:ea typeface="+mn-lt"/>
                <a:cs typeface="+mn-lt"/>
              </a:rPr>
              <a:t> i proporcji 5:8, umieszczony na maszcie. Zgodnie z art. 6 ust. 2 ustawy, za </a:t>
            </a:r>
            <a:r>
              <a:rPr lang="pl-PL" dirty="0">
                <a:ea typeface="+mn-lt"/>
                <a:cs typeface="+mn-lt"/>
                <a:hlinkClick r:id="rId6"/>
              </a:rPr>
              <a:t>flagę</a:t>
            </a:r>
            <a:r>
              <a:rPr lang="pl-PL" dirty="0">
                <a:ea typeface="+mn-lt"/>
                <a:cs typeface="+mn-lt"/>
              </a:rPr>
              <a:t> Polski uważany jest także wariant z </a:t>
            </a:r>
            <a:r>
              <a:rPr lang="pl-PL" dirty="0">
                <a:ea typeface="+mn-lt"/>
                <a:cs typeface="+mn-lt"/>
                <a:hlinkClick r:id="rId7"/>
              </a:rPr>
              <a:t>godłem Polski</a:t>
            </a:r>
            <a:r>
              <a:rPr lang="pl-PL" dirty="0">
                <a:ea typeface="+mn-lt"/>
                <a:cs typeface="+mn-lt"/>
              </a:rPr>
              <a:t>, umieszczonym pośrodku białego pasa.</a:t>
            </a:r>
            <a:endParaRPr lang="pl-PL" dirty="0"/>
          </a:p>
          <a:p>
            <a:r>
              <a:rPr lang="pl-PL" dirty="0">
                <a:ea typeface="+mn-lt"/>
                <a:cs typeface="+mn-lt"/>
                <a:hlinkClick r:id="rId8"/>
              </a:rPr>
              <a:t>Barwy Rzeczypospolitej Polskiej</a:t>
            </a:r>
            <a:r>
              <a:rPr lang="pl-PL" dirty="0">
                <a:ea typeface="+mn-lt"/>
                <a:cs typeface="+mn-lt"/>
              </a:rPr>
              <a:t> stanowią składniki flagi państwowej Rzeczypospolitej Polskiej. Ustawa stanowi, że barwami Rzeczypospolitej Polskiej są kolory biały i czerwony, ułożone w dwóch poziomych, równoległych pasach tej samej szerokości, z których górny jest koloru białego, a dolny koloru czerwonego.</a:t>
            </a:r>
            <a:endParaRPr lang="pl-PL" dirty="0"/>
          </a:p>
          <a:p>
            <a:r>
              <a:rPr lang="pl-PL" dirty="0">
                <a:ea typeface="+mn-lt"/>
                <a:cs typeface="+mn-lt"/>
              </a:rPr>
              <a:t>Od 2004 roku 2 maja jest w Polsce oficjalnie obchodzony jako </a:t>
            </a:r>
            <a:r>
              <a:rPr lang="pl-PL" dirty="0">
                <a:ea typeface="+mn-lt"/>
                <a:cs typeface="+mn-lt"/>
                <a:hlinkClick r:id="rId9"/>
              </a:rPr>
              <a:t>Dzień Flagi Rzeczypospolitej Polskiej</a:t>
            </a:r>
            <a:endParaRPr lang="pl-PL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02178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F169EE4-95D4-46D5-87E1-1394EDBA0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Znaczenie heraldyczne barw polskiej flagi</a:t>
            </a:r>
          </a:p>
        </p:txBody>
      </p:sp>
      <p:pic>
        <p:nvPicPr>
          <p:cNvPr id="5" name="Obraz 5" descr="Obraz zawierający flaga, łóżko, poduszka, pomarańczowy&#10;&#10;Opis wygenerowany automatycznie">
            <a:extLst>
              <a:ext uri="{FF2B5EF4-FFF2-40B4-BE49-F238E27FC236}">
                <a16:creationId xmlns:a16="http://schemas.microsoft.com/office/drawing/2014/main" xmlns="" id="{DBA7C378-8187-4308-AEAA-1B9E81E477D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86258" y="1934788"/>
            <a:ext cx="4731836" cy="3646247"/>
          </a:xfrm>
        </p:spPr>
      </p:pic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BAD22EA5-1B65-4278-8EA1-67BEFA26B99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pl-PL" dirty="0">
                <a:ea typeface="+mn-lt"/>
                <a:cs typeface="+mn-lt"/>
              </a:rPr>
              <a:t>Barwy biała i czerwona zostały uznane za narodowe po raz pierwszy </a:t>
            </a:r>
            <a:r>
              <a:rPr lang="pl-PL" dirty="0">
                <a:ea typeface="+mn-lt"/>
                <a:cs typeface="+mn-lt"/>
                <a:hlinkClick r:id="rId3"/>
              </a:rPr>
              <a:t>3 maja</a:t>
            </a:r>
            <a:r>
              <a:rPr lang="pl-PL" dirty="0">
                <a:ea typeface="+mn-lt"/>
                <a:cs typeface="+mn-lt"/>
              </a:rPr>
              <a:t> 1792. Podczas obchodów pierwszej rocznicy uchwalenia </a:t>
            </a:r>
            <a:r>
              <a:rPr lang="pl-PL" i="1" dirty="0">
                <a:ea typeface="+mn-lt"/>
                <a:cs typeface="+mn-lt"/>
                <a:hlinkClick r:id="rId4"/>
              </a:rPr>
              <a:t>Ustawy Rządowej</a:t>
            </a:r>
            <a:r>
              <a:rPr lang="pl-PL" dirty="0">
                <a:ea typeface="+mn-lt"/>
                <a:cs typeface="+mn-lt"/>
              </a:rPr>
              <a:t> damy wystąpiły wówczas w białych sukniach przepasanych czerwoną wstęgą, a panowie nałożyli na siebie szarfy biało-czerwone. Nawiązano tą manifestacją do </a:t>
            </a:r>
            <a:r>
              <a:rPr lang="pl-PL" dirty="0">
                <a:ea typeface="+mn-lt"/>
                <a:cs typeface="+mn-lt"/>
                <a:hlinkClick r:id="rId5"/>
              </a:rPr>
              <a:t>heraldyki</a:t>
            </a:r>
            <a:r>
              <a:rPr lang="pl-PL" dirty="0">
                <a:ea typeface="+mn-lt"/>
                <a:cs typeface="+mn-lt"/>
              </a:rPr>
              <a:t> </a:t>
            </a:r>
            <a:r>
              <a:rPr lang="pl-PL" dirty="0">
                <a:ea typeface="+mn-lt"/>
                <a:cs typeface="+mn-lt"/>
                <a:hlinkClick r:id="rId6"/>
              </a:rPr>
              <a:t>Królestwa Polskiego</a:t>
            </a:r>
            <a:r>
              <a:rPr lang="pl-PL" dirty="0">
                <a:ea typeface="+mn-lt"/>
                <a:cs typeface="+mn-lt"/>
              </a:rPr>
              <a:t> – </a:t>
            </a:r>
            <a:r>
              <a:rPr lang="pl-PL" dirty="0">
                <a:ea typeface="+mn-lt"/>
                <a:cs typeface="+mn-lt"/>
                <a:hlinkClick r:id="rId7"/>
              </a:rPr>
              <a:t>białego orła</a:t>
            </a:r>
            <a:r>
              <a:rPr lang="pl-PL" dirty="0">
                <a:ea typeface="+mn-lt"/>
                <a:cs typeface="+mn-lt"/>
              </a:rPr>
              <a:t> na czerwonej tarczy herbowej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93405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0C82142-8C82-423E-9257-2518E0020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Historia 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1D10B020-6C58-4808-B60C-EEEF697A4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501" y="2178694"/>
            <a:ext cx="10515600" cy="4264903"/>
          </a:xfrm>
        </p:spPr>
        <p:txBody>
          <a:bodyPr vert="horz" lIns="91440" tIns="45720" rIns="91440" bIns="45720" rtlCol="0" anchor="t">
            <a:normAutofit fontScale="40000" lnSpcReduction="20000"/>
          </a:bodyPr>
          <a:lstStyle/>
          <a:p>
            <a:r>
              <a:rPr lang="pl-PL" dirty="0">
                <a:ea typeface="+mn-lt"/>
                <a:cs typeface="+mn-lt"/>
              </a:rPr>
              <a:t>Pierwotnie polską barwą narodową był </a:t>
            </a:r>
            <a:r>
              <a:rPr lang="pl-PL" dirty="0">
                <a:ea typeface="+mn-lt"/>
                <a:cs typeface="+mn-lt"/>
                <a:hlinkClick r:id="rId2"/>
              </a:rPr>
              <a:t>karmazyn</a:t>
            </a:r>
            <a:r>
              <a:rPr lang="pl-PL" dirty="0">
                <a:ea typeface="+mn-lt"/>
                <a:cs typeface="+mn-lt"/>
              </a:rPr>
              <a:t>, stanowiący symbol dostojeństwa i bogactwa, a zarazem uważany za najszlachetniejszy z kolorów. Z uwagi na cenę barwnika – </a:t>
            </a:r>
            <a:r>
              <a:rPr lang="pl-PL" dirty="0">
                <a:ea typeface="+mn-lt"/>
                <a:cs typeface="+mn-lt"/>
                <a:hlinkClick r:id="rId3"/>
              </a:rPr>
              <a:t>koszenili</a:t>
            </a:r>
            <a:r>
              <a:rPr lang="pl-PL" dirty="0">
                <a:ea typeface="+mn-lt"/>
                <a:cs typeface="+mn-lt"/>
              </a:rPr>
              <a:t> uzyskiwanej z larw </a:t>
            </a:r>
            <a:r>
              <a:rPr lang="pl-PL" dirty="0">
                <a:ea typeface="+mn-lt"/>
                <a:cs typeface="+mn-lt"/>
                <a:hlinkClick r:id="rId4"/>
              </a:rPr>
              <a:t>czerwca polskiego</a:t>
            </a:r>
            <a:r>
              <a:rPr lang="pl-PL" dirty="0">
                <a:ea typeface="+mn-lt"/>
                <a:cs typeface="+mn-lt"/>
              </a:rPr>
              <a:t>, mało kto mógł sobie na niego pozwolić, dlatego też był on wykorzystywany jedynie przez </a:t>
            </a:r>
            <a:r>
              <a:rPr lang="pl-PL" dirty="0">
                <a:ea typeface="+mn-lt"/>
                <a:cs typeface="+mn-lt"/>
                <a:hlinkClick r:id="rId5"/>
              </a:rPr>
              <a:t>najbogatszą</a:t>
            </a:r>
            <a:r>
              <a:rPr lang="pl-PL" dirty="0">
                <a:ea typeface="+mn-lt"/>
                <a:cs typeface="+mn-lt"/>
              </a:rPr>
              <a:t> </a:t>
            </a:r>
            <a:r>
              <a:rPr lang="pl-PL" dirty="0">
                <a:ea typeface="+mn-lt"/>
                <a:cs typeface="+mn-lt"/>
                <a:hlinkClick r:id="rId6"/>
              </a:rPr>
              <a:t>szlachtę</a:t>
            </a:r>
            <a:r>
              <a:rPr lang="pl-PL" dirty="0">
                <a:ea typeface="+mn-lt"/>
                <a:cs typeface="+mn-lt"/>
              </a:rPr>
              <a:t> i dostojników państwowych. Na pierwszych flagach i sztandarach reprezentujących </a:t>
            </a:r>
            <a:r>
              <a:rPr lang="pl-PL" dirty="0">
                <a:ea typeface="+mn-lt"/>
                <a:cs typeface="+mn-lt"/>
                <a:hlinkClick r:id="rId7"/>
              </a:rPr>
              <a:t>Królestwo Polskie</a:t>
            </a:r>
            <a:r>
              <a:rPr lang="pl-PL" dirty="0">
                <a:ea typeface="+mn-lt"/>
                <a:cs typeface="+mn-lt"/>
              </a:rPr>
              <a:t> widniał biały orzeł w koronie na czerwonym tle. </a:t>
            </a:r>
            <a:r>
              <a:rPr lang="pl-PL" dirty="0">
                <a:ea typeface="+mn-lt"/>
                <a:cs typeface="+mn-lt"/>
                <a:hlinkClick r:id="rId8"/>
              </a:rPr>
              <a:t>Jan Długosz</a:t>
            </a:r>
            <a:r>
              <a:rPr lang="pl-PL" dirty="0">
                <a:ea typeface="+mn-lt"/>
                <a:cs typeface="+mn-lt"/>
              </a:rPr>
              <a:t> opisując przygotowania do </a:t>
            </a:r>
            <a:r>
              <a:rPr lang="pl-PL" dirty="0">
                <a:ea typeface="+mn-lt"/>
                <a:cs typeface="+mn-lt"/>
                <a:hlinkClick r:id="rId9"/>
              </a:rPr>
              <a:t>bitwy pod Grunwaldem</a:t>
            </a:r>
            <a:r>
              <a:rPr lang="pl-PL" dirty="0">
                <a:ea typeface="+mn-lt"/>
                <a:cs typeface="+mn-lt"/>
              </a:rPr>
              <a:t> pisze o „chorągwi wielkiej, na której wyszyty był misternie orzeł biały z </a:t>
            </a:r>
            <a:r>
              <a:rPr lang="pl-PL" dirty="0" err="1">
                <a:ea typeface="+mn-lt"/>
                <a:cs typeface="+mn-lt"/>
              </a:rPr>
              <a:t>rozciągnionemi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skrzydły</a:t>
            </a:r>
            <a:r>
              <a:rPr lang="pl-PL" dirty="0">
                <a:ea typeface="+mn-lt"/>
                <a:cs typeface="+mn-lt"/>
              </a:rPr>
              <a:t>, dziobem rozwartym i z koroną na głowie, jako herb i godło całego Królestwa Polskiego”</a:t>
            </a:r>
            <a:r>
              <a:rPr lang="pl-PL" baseline="30000" dirty="0">
                <a:ea typeface="+mn-lt"/>
                <a:cs typeface="+mn-lt"/>
                <a:hlinkClick r:id="rId10"/>
              </a:rPr>
              <a:t>[1]</a:t>
            </a:r>
            <a:r>
              <a:rPr lang="pl-PL" dirty="0">
                <a:ea typeface="+mn-lt"/>
                <a:cs typeface="+mn-lt"/>
              </a:rPr>
              <a:t>.</a:t>
            </a:r>
            <a:endParaRPr lang="pl-PL" dirty="0"/>
          </a:p>
          <a:p>
            <a:r>
              <a:rPr lang="pl-PL" dirty="0">
                <a:ea typeface="+mn-lt"/>
                <a:cs typeface="+mn-lt"/>
              </a:rPr>
              <a:t>Barwami królewskimi </a:t>
            </a:r>
            <a:r>
              <a:rPr lang="pl-PL" dirty="0">
                <a:ea typeface="+mn-lt"/>
                <a:cs typeface="+mn-lt"/>
                <a:hlinkClick r:id="rId11"/>
              </a:rPr>
              <a:t>Rzeczypospolitej Obojga Narodów</a:t>
            </a:r>
            <a:r>
              <a:rPr lang="pl-PL" dirty="0">
                <a:ea typeface="+mn-lt"/>
                <a:cs typeface="+mn-lt"/>
              </a:rPr>
              <a:t> był sztandar złożony z trzech pasów: dwóch czerwonych umieszczonych w dole i na górze oraz oddzielającym go pasie białym, na których umieszczano zwykle czterodzielny </a:t>
            </a:r>
            <a:r>
              <a:rPr lang="pl-PL" dirty="0">
                <a:ea typeface="+mn-lt"/>
                <a:cs typeface="+mn-lt"/>
                <a:hlinkClick r:id="rId12"/>
              </a:rPr>
              <a:t>Herb Rzeczypospolitej Obojga Narodów</a:t>
            </a:r>
            <a:r>
              <a:rPr lang="pl-PL" dirty="0">
                <a:ea typeface="+mn-lt"/>
                <a:cs typeface="+mn-lt"/>
              </a:rPr>
              <a:t> o czerwonym tle zawierający dwa </a:t>
            </a:r>
            <a:r>
              <a:rPr lang="pl-PL" dirty="0">
                <a:ea typeface="+mn-lt"/>
                <a:cs typeface="+mn-lt"/>
                <a:hlinkClick r:id="rId13"/>
              </a:rPr>
              <a:t>pola</a:t>
            </a:r>
            <a:r>
              <a:rPr lang="pl-PL" dirty="0">
                <a:ea typeface="+mn-lt"/>
                <a:cs typeface="+mn-lt"/>
              </a:rPr>
              <a:t> przedstawiające białego </a:t>
            </a:r>
            <a:r>
              <a:rPr lang="pl-PL" dirty="0">
                <a:ea typeface="+mn-lt"/>
                <a:cs typeface="+mn-lt"/>
                <a:hlinkClick r:id="rId14"/>
              </a:rPr>
              <a:t>Orła</a:t>
            </a:r>
            <a:r>
              <a:rPr lang="pl-PL" dirty="0">
                <a:ea typeface="+mn-lt"/>
                <a:cs typeface="+mn-lt"/>
              </a:rPr>
              <a:t> w </a:t>
            </a:r>
            <a:r>
              <a:rPr lang="pl-PL" dirty="0">
                <a:ea typeface="+mn-lt"/>
                <a:cs typeface="+mn-lt"/>
                <a:hlinkClick r:id="rId15"/>
              </a:rPr>
              <a:t>koronie</a:t>
            </a:r>
            <a:r>
              <a:rPr lang="pl-PL" dirty="0">
                <a:ea typeface="+mn-lt"/>
                <a:cs typeface="+mn-lt"/>
              </a:rPr>
              <a:t>, czyli symbol Korony i dwa z wizerunkiem </a:t>
            </a:r>
            <a:r>
              <a:rPr lang="pl-PL" dirty="0">
                <a:ea typeface="+mn-lt"/>
                <a:cs typeface="+mn-lt"/>
                <a:hlinkClick r:id="rId16"/>
              </a:rPr>
              <a:t>Pogoni</a:t>
            </a:r>
            <a:r>
              <a:rPr lang="pl-PL" dirty="0">
                <a:ea typeface="+mn-lt"/>
                <a:cs typeface="+mn-lt"/>
              </a:rPr>
              <a:t> – </a:t>
            </a:r>
            <a:r>
              <a:rPr lang="pl-PL" dirty="0">
                <a:ea typeface="+mn-lt"/>
                <a:cs typeface="+mn-lt"/>
                <a:hlinkClick r:id="rId17"/>
              </a:rPr>
              <a:t>herbu Litwy</a:t>
            </a:r>
            <a:r>
              <a:rPr lang="pl-PL" dirty="0">
                <a:ea typeface="+mn-lt"/>
                <a:cs typeface="+mn-lt"/>
              </a:rPr>
              <a:t>. Na </a:t>
            </a:r>
            <a:r>
              <a:rPr lang="pl-PL" dirty="0">
                <a:ea typeface="+mn-lt"/>
                <a:cs typeface="+mn-lt"/>
                <a:hlinkClick r:id="rId18"/>
              </a:rPr>
              <a:t>tarczy sercowej</a:t>
            </a:r>
            <a:r>
              <a:rPr lang="pl-PL" dirty="0">
                <a:ea typeface="+mn-lt"/>
                <a:cs typeface="+mn-lt"/>
              </a:rPr>
              <a:t> znajdował się najczęściej herb rodowy aktualnie panującego monarchy.</a:t>
            </a:r>
            <a:endParaRPr lang="pl-PL" dirty="0"/>
          </a:p>
          <a:p>
            <a:r>
              <a:rPr lang="pl-PL" dirty="0">
                <a:ea typeface="+mn-lt"/>
                <a:cs typeface="+mn-lt"/>
              </a:rPr>
              <a:t>W okresie przedrozbiorowym silna była także tradycja uznająca za barwy narodowe trzy kolory: biały, karmazynowy i granatowy. Tradycja barw karmazynowej i granatowej wywodzi się od strojów żołnierzy kawalerii, w których to formacjach służyli w większości szlachcice (tzw. wojska narodowego autoramentu). Chociaż już w XVI wieku próbowano unifikować stroje poszczególnych oddziałów, jezdni w Polsce aż do XVIII wieku nie nosili mundurów. W początkach XVIII wieku jednolite stroje pojawiły się w pierwszych oddziałach prywatnych, a w połowie wieku w oddziałach królewskich. W roku 1746 hetman wielki litewski </a:t>
            </a:r>
            <a:r>
              <a:rPr lang="pl-PL" dirty="0">
                <a:ea typeface="+mn-lt"/>
                <a:cs typeface="+mn-lt"/>
                <a:hlinkClick r:id="rId19"/>
              </a:rPr>
              <a:t>Michał Kazimierz Radziwiłł</a:t>
            </a:r>
            <a:r>
              <a:rPr lang="pl-PL" dirty="0">
                <a:ea typeface="+mn-lt"/>
                <a:cs typeface="+mn-lt"/>
              </a:rPr>
              <a:t> wprowadził regulaminowy ubiór dla wszystkich husarzy i pancernych litewskich. Husaria nosić miała </a:t>
            </a:r>
            <a:r>
              <a:rPr lang="pl-PL" dirty="0">
                <a:ea typeface="+mn-lt"/>
                <a:cs typeface="+mn-lt"/>
                <a:hlinkClick r:id="rId20"/>
              </a:rPr>
              <a:t>kontusze</a:t>
            </a:r>
            <a:r>
              <a:rPr lang="pl-PL" dirty="0">
                <a:ea typeface="+mn-lt"/>
                <a:cs typeface="+mn-lt"/>
              </a:rPr>
              <a:t> koloru karmazynowego i żupany granatowego, a pancerni kontusze koloru granatowego i </a:t>
            </a:r>
            <a:r>
              <a:rPr lang="pl-PL" dirty="0">
                <a:ea typeface="+mn-lt"/>
                <a:cs typeface="+mn-lt"/>
                <a:hlinkClick r:id="rId21"/>
              </a:rPr>
              <a:t>żupany</a:t>
            </a:r>
            <a:r>
              <a:rPr lang="pl-PL" dirty="0">
                <a:ea typeface="+mn-lt"/>
                <a:cs typeface="+mn-lt"/>
              </a:rPr>
              <a:t> koloru karmazynowego. Wkrótce potem żołnierze koronni zaczęli z własnej inicjatywy nosić mundury, które dodawały im prestiżu wśród obywateli i ułatwiały rozpoznanie w tłumie. Usankcjonowaniem zwyczaju noszenia munduru w wojsku koronnym (husarii) był uniwersał hetmana </a:t>
            </a:r>
            <a:r>
              <a:rPr lang="pl-PL" dirty="0">
                <a:ea typeface="+mn-lt"/>
                <a:cs typeface="+mn-lt"/>
                <a:hlinkClick r:id="rId22"/>
              </a:rPr>
              <a:t>Jana Klemensa Branickiego</a:t>
            </a:r>
            <a:r>
              <a:rPr lang="pl-PL" dirty="0">
                <a:ea typeface="+mn-lt"/>
                <a:cs typeface="+mn-lt"/>
              </a:rPr>
              <a:t> z 1763 roku. Pochodzenie bieli jako jednego z kolorów narodowych pochodzi zaś od </a:t>
            </a:r>
            <a:r>
              <a:rPr lang="pl-PL" dirty="0">
                <a:ea typeface="+mn-lt"/>
                <a:cs typeface="+mn-lt"/>
                <a:hlinkClick r:id="rId23"/>
              </a:rPr>
              <a:t>kopii</a:t>
            </a:r>
            <a:r>
              <a:rPr lang="pl-PL" dirty="0">
                <a:ea typeface="+mn-lt"/>
                <a:cs typeface="+mn-lt"/>
              </a:rPr>
              <a:t> i proporców jazdy, które zdobiono chorągiewkami czerwono-białymi lub </a:t>
            </a:r>
            <a:r>
              <a:rPr lang="pl-PL" dirty="0" err="1">
                <a:ea typeface="+mn-lt"/>
                <a:cs typeface="+mn-lt"/>
              </a:rPr>
              <a:t>karmazynowo-granatowymi</a:t>
            </a:r>
            <a:r>
              <a:rPr lang="pl-PL" dirty="0">
                <a:ea typeface="+mn-lt"/>
                <a:cs typeface="+mn-lt"/>
              </a:rPr>
              <a:t>. W roku 1775 powstała </a:t>
            </a:r>
            <a:r>
              <a:rPr lang="pl-PL" dirty="0">
                <a:ea typeface="+mn-lt"/>
                <a:cs typeface="+mn-lt"/>
                <a:hlinkClick r:id="rId24"/>
              </a:rPr>
              <a:t>Kawaleria Narodowa</a:t>
            </a:r>
            <a:r>
              <a:rPr lang="pl-PL" dirty="0">
                <a:ea typeface="+mn-lt"/>
                <a:cs typeface="+mn-lt"/>
              </a:rPr>
              <a:t>, której mundury określono na </a:t>
            </a:r>
            <a:r>
              <a:rPr lang="pl-PL" dirty="0" err="1">
                <a:ea typeface="+mn-lt"/>
                <a:cs typeface="+mn-lt"/>
              </a:rPr>
              <a:t>granatowo-karmazynowo-białe</a:t>
            </a:r>
            <a:r>
              <a:rPr lang="pl-PL" dirty="0">
                <a:ea typeface="+mn-lt"/>
                <a:cs typeface="+mn-lt"/>
              </a:rPr>
              <a:t>. Po upadku państwa tradycja kolorystyczna nie zanikła. W 1807 roku sformowano pierwszy pułk lekkokonny dla gwardii </a:t>
            </a:r>
            <a:r>
              <a:rPr lang="pl-PL" dirty="0">
                <a:ea typeface="+mn-lt"/>
                <a:cs typeface="+mn-lt"/>
                <a:hlinkClick r:id="rId25"/>
              </a:rPr>
              <a:t>Napoleona Bonaparte</a:t>
            </a:r>
            <a:r>
              <a:rPr lang="pl-PL" dirty="0">
                <a:ea typeface="+mn-lt"/>
                <a:cs typeface="+mn-lt"/>
              </a:rPr>
              <a:t> i utrzymano w nim mundury w barwach narodowych. Trójkolorowe kokardy pojawiły się także w pierwszych dniach </a:t>
            </a:r>
            <a:r>
              <a:rPr lang="pl-PL" dirty="0">
                <a:ea typeface="+mn-lt"/>
                <a:cs typeface="+mn-lt"/>
                <a:hlinkClick r:id="rId26"/>
              </a:rPr>
              <a:t>powstania listopadowego</a:t>
            </a:r>
            <a:r>
              <a:rPr lang="pl-PL" baseline="30000" dirty="0">
                <a:ea typeface="+mn-lt"/>
                <a:cs typeface="+mn-lt"/>
                <a:hlinkClick r:id="rId27"/>
              </a:rPr>
              <a:t>[7]</a:t>
            </a:r>
            <a:r>
              <a:rPr lang="pl-PL" dirty="0">
                <a:ea typeface="+mn-lt"/>
                <a:cs typeface="+mn-lt"/>
              </a:rPr>
              <a:t>.</a:t>
            </a:r>
            <a:endParaRPr lang="pl-PL" dirty="0"/>
          </a:p>
          <a:p>
            <a:r>
              <a:rPr lang="pl-PL" dirty="0">
                <a:ea typeface="+mn-lt"/>
                <a:cs typeface="+mn-lt"/>
              </a:rPr>
              <a:t>Barwy biała i czerwona zostały uznane za narodowe po raz pierwszy </a:t>
            </a:r>
            <a:r>
              <a:rPr lang="pl-PL" dirty="0">
                <a:ea typeface="+mn-lt"/>
                <a:cs typeface="+mn-lt"/>
                <a:hlinkClick r:id="rId28"/>
              </a:rPr>
              <a:t>3 maja</a:t>
            </a:r>
            <a:r>
              <a:rPr lang="pl-PL" dirty="0">
                <a:ea typeface="+mn-lt"/>
                <a:cs typeface="+mn-lt"/>
              </a:rPr>
              <a:t> 1792. Podczas obchodów pierwszej rocznicy uchwalenia </a:t>
            </a:r>
            <a:r>
              <a:rPr lang="pl-PL" i="1" dirty="0">
                <a:ea typeface="+mn-lt"/>
                <a:cs typeface="+mn-lt"/>
                <a:hlinkClick r:id="rId29"/>
              </a:rPr>
              <a:t>Ustawy Rządowej</a:t>
            </a:r>
            <a:r>
              <a:rPr lang="pl-PL" dirty="0">
                <a:ea typeface="+mn-lt"/>
                <a:cs typeface="+mn-lt"/>
              </a:rPr>
              <a:t> damy wystąpiły wówczas w białych sukniach przepasanych czerwoną wstęgą, a panowie nałożyli na siebie szarfy biało-czerwone. Nawiązano tą manifestacją do </a:t>
            </a:r>
            <a:r>
              <a:rPr lang="pl-PL" dirty="0">
                <a:ea typeface="+mn-lt"/>
                <a:cs typeface="+mn-lt"/>
                <a:hlinkClick r:id="rId30"/>
              </a:rPr>
              <a:t>heraldyki</a:t>
            </a:r>
            <a:r>
              <a:rPr lang="pl-PL" dirty="0">
                <a:ea typeface="+mn-lt"/>
                <a:cs typeface="+mn-lt"/>
              </a:rPr>
              <a:t> </a:t>
            </a:r>
            <a:r>
              <a:rPr lang="pl-PL" dirty="0">
                <a:ea typeface="+mn-lt"/>
                <a:cs typeface="+mn-lt"/>
                <a:hlinkClick r:id="rId7"/>
              </a:rPr>
              <a:t>Królestwa Polskiego</a:t>
            </a:r>
            <a:r>
              <a:rPr lang="pl-PL" dirty="0">
                <a:ea typeface="+mn-lt"/>
                <a:cs typeface="+mn-lt"/>
              </a:rPr>
              <a:t> – </a:t>
            </a:r>
            <a:r>
              <a:rPr lang="pl-PL" dirty="0">
                <a:ea typeface="+mn-lt"/>
                <a:cs typeface="+mn-lt"/>
                <a:hlinkClick r:id="rId31"/>
              </a:rPr>
              <a:t>białego orła</a:t>
            </a:r>
            <a:r>
              <a:rPr lang="pl-PL" dirty="0">
                <a:ea typeface="+mn-lt"/>
                <a:cs typeface="+mn-lt"/>
              </a:rPr>
              <a:t> na czerwonej tarczy herbowej</a:t>
            </a:r>
            <a:r>
              <a:rPr lang="pl-PL" baseline="30000" dirty="0">
                <a:ea typeface="+mn-lt"/>
                <a:cs typeface="+mn-lt"/>
                <a:hlinkClick r:id="rId10"/>
              </a:rPr>
              <a:t>[</a:t>
            </a:r>
            <a:endParaRPr lang="pl-PL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2970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99F81A9-AE00-4853-99EA-80C35D0A5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953" y="1054057"/>
            <a:ext cx="10515600" cy="1325563"/>
          </a:xfrm>
        </p:spPr>
        <p:txBody>
          <a:bodyPr/>
          <a:lstStyle/>
          <a:p>
            <a:r>
              <a:rPr lang="pl-PL" dirty="0"/>
              <a:t>Konstrukcja, wymiary i barwy</a:t>
            </a:r>
          </a:p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384EDE11-9A74-4146-9B1E-BDCA2CC248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871" y="2418776"/>
            <a:ext cx="10515600" cy="41605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dirty="0">
                <a:ea typeface="+mn-lt"/>
                <a:cs typeface="+mn-lt"/>
              </a:rPr>
              <a:t>Obowiązująca flaga Rzeczypospolitej Polskiej jest prostokątem o proporcjach 5:8 podzielonym na dwa poziome pasy: biały (u góry) i czerwony. Dopuszcza się także wieszanie flagi w formie pionowej wstęgi: wówczas barwa biała powinna znajdować się po lewej stronie (widok z przodu).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477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36C2C9B-E9C6-41FC-987B-A2C2119C3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593725"/>
            <a:ext cx="10515600" cy="1325563"/>
          </a:xfrm>
        </p:spPr>
        <p:txBody>
          <a:bodyPr/>
          <a:lstStyle/>
          <a:p>
            <a:pPr algn="ctr"/>
            <a:r>
              <a:rPr lang="pl-PL" dirty="0"/>
              <a:t>Bandera wojenna</a:t>
            </a:r>
            <a:endParaRPr lang="pl-PL"/>
          </a:p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33A91091-0616-4762-BCB2-314E64F9D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pl-PL" dirty="0">
                <a:ea typeface="+mn-lt"/>
                <a:cs typeface="+mn-lt"/>
              </a:rPr>
              <a:t>Modyfikacją flagi państwowej z godłem jest </a:t>
            </a:r>
            <a:r>
              <a:rPr lang="pl-PL" dirty="0">
                <a:ea typeface="+mn-lt"/>
                <a:cs typeface="+mn-lt"/>
                <a:hlinkClick r:id="rId2"/>
              </a:rPr>
              <a:t>bandera wojenna</a:t>
            </a:r>
            <a:r>
              <a:rPr lang="pl-PL" dirty="0">
                <a:ea typeface="+mn-lt"/>
                <a:cs typeface="+mn-lt"/>
              </a:rPr>
              <a:t> ustanowiona po raz pierwszy ustawą z 1 sierpnia 1919 roku. Stanowiła ona, że „banderą morską wojenną” (ale także „flagą wojenną lądową”) będzie „chorągiew z wycięciem o barwach narodowych […] z herbem Rzeczypospolitej pośrodku białego pasa”</a:t>
            </a:r>
            <a:r>
              <a:rPr lang="pl-PL" baseline="30000" dirty="0">
                <a:ea typeface="+mn-lt"/>
                <a:cs typeface="+mn-lt"/>
                <a:hlinkClick r:id="rId3"/>
              </a:rPr>
              <a:t>[27]</a:t>
            </a:r>
            <a:r>
              <a:rPr lang="pl-PL" dirty="0">
                <a:ea typeface="+mn-lt"/>
                <a:cs typeface="+mn-lt"/>
              </a:rPr>
              <a:t>. Wobec zmiany widniejącego na banderze godła państwowego, wraz z nim uległa zmianie także i sama bandera wojenna</a:t>
            </a:r>
            <a:r>
              <a:rPr lang="pl-PL" baseline="30000" dirty="0">
                <a:ea typeface="+mn-lt"/>
                <a:cs typeface="+mn-lt"/>
                <a:hlinkClick r:id="rId4"/>
              </a:rPr>
              <a:t>[28]</a:t>
            </a:r>
            <a:r>
              <a:rPr lang="pl-PL" dirty="0">
                <a:ea typeface="+mn-lt"/>
                <a:cs typeface="+mn-lt"/>
              </a:rPr>
              <a:t>.</a:t>
            </a:r>
            <a:endParaRPr lang="pl-PL" dirty="0"/>
          </a:p>
          <a:p>
            <a:r>
              <a:rPr lang="pl-PL" dirty="0">
                <a:ea typeface="+mn-lt"/>
                <a:cs typeface="+mn-lt"/>
              </a:rPr>
              <a:t>Obecny wzór pochodzi z ustawy z dnia 19 lutego 1993 r. o znakach </a:t>
            </a:r>
            <a:r>
              <a:rPr lang="pl-PL" dirty="0">
                <a:ea typeface="+mn-lt"/>
                <a:cs typeface="+mn-lt"/>
                <a:hlinkClick r:id="rId5"/>
              </a:rPr>
              <a:t>Sił Zbrojnych Rzeczypospolitej Polskiej</a:t>
            </a:r>
            <a:r>
              <a:rPr lang="pl-PL" dirty="0">
                <a:ea typeface="+mn-lt"/>
                <a:cs typeface="+mn-lt"/>
              </a:rPr>
              <a:t>, która określiła, że „banderą wojenną jest prostokątny płat tkaniny o barwach Rzeczypospolitej Polskiej, zakończony dwoma trójkątnymi językami na wolnym liku. Pośrodku długości białego pasa, mierzonej od liku </a:t>
            </a:r>
            <a:r>
              <a:rPr lang="pl-PL" dirty="0" err="1">
                <a:ea typeface="+mn-lt"/>
                <a:cs typeface="+mn-lt"/>
              </a:rPr>
              <a:t>przydrzewcowego</a:t>
            </a:r>
            <a:r>
              <a:rPr lang="pl-PL" dirty="0">
                <a:ea typeface="+mn-lt"/>
                <a:cs typeface="+mn-lt"/>
              </a:rPr>
              <a:t> do wierzchołka wcięcia między językami, jest umieszczone godło Rzeczypospolitej Polskiej. Stosunek szerokości płata do jego długości wynosi 1:2,1. Głębokość wcięcia pomiędzy językami jest równa połowie szerokości płata. Stosunek wysokości godła do szerokości płata wynosi 2:5”</a:t>
            </a:r>
            <a:r>
              <a:rPr lang="pl-PL" baseline="30000" dirty="0">
                <a:ea typeface="+mn-lt"/>
                <a:cs typeface="+mn-lt"/>
                <a:hlinkClick r:id="rId6"/>
              </a:rPr>
              <a:t>[4]</a:t>
            </a:r>
            <a:r>
              <a:rPr lang="pl-PL" dirty="0">
                <a:ea typeface="+mn-lt"/>
                <a:cs typeface="+mn-lt"/>
              </a:rPr>
              <a:t>.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1241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096DEAE-C9FE-4777-A27C-763630B26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175"/>
            <a:ext cx="10515600" cy="1325563"/>
          </a:xfrm>
        </p:spPr>
        <p:txBody>
          <a:bodyPr/>
          <a:lstStyle/>
          <a:p>
            <a:pPr algn="ctr"/>
            <a:r>
              <a:rPr lang="pl-PL" dirty="0"/>
              <a:t>Flaga państwowa z godłem</a:t>
            </a:r>
            <a:endParaRPr lang="pl-PL"/>
          </a:p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388718D2-333A-4590-9453-364FC2B60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725" y="1525905"/>
            <a:ext cx="10515600" cy="478917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 sz="1200" dirty="0">
                <a:ea typeface="+mn-lt"/>
                <a:cs typeface="+mn-lt"/>
              </a:rPr>
              <a:t>Od 1955 dwa rodzaje flag są w Polsce nazywane „flagą państwową”. Oprócz opisanej powyżej flagi biało-czerwonej istnieje także flaga z </a:t>
            </a:r>
            <a:r>
              <a:rPr lang="pl-PL" sz="1200" dirty="0">
                <a:ea typeface="+mn-lt"/>
                <a:cs typeface="+mn-lt"/>
                <a:hlinkClick r:id="rId2"/>
              </a:rPr>
              <a:t>godłem Polski</a:t>
            </a:r>
            <a:r>
              <a:rPr lang="pl-PL" sz="1200" dirty="0">
                <a:ea typeface="+mn-lt"/>
                <a:cs typeface="+mn-lt"/>
              </a:rPr>
              <a:t> na białym prostokącie nazywana „flagą państwową z godłem”.</a:t>
            </a:r>
            <a:endParaRPr lang="pl-PL" sz="1200" dirty="0"/>
          </a:p>
          <a:p>
            <a:r>
              <a:rPr lang="pl-PL" sz="1200" dirty="0">
                <a:ea typeface="+mn-lt"/>
                <a:cs typeface="+mn-lt"/>
              </a:rPr>
              <a:t>Flagę tę po raz pierwszy ustanowiono 1 sierpnia 1919 i początkowo przeznaczono dla polskich poselstw (przedstawicielstw dyplomatycznych) i konsulatów oraz statków handlowych</a:t>
            </a:r>
            <a:r>
              <a:rPr lang="pl-PL" sz="1200" baseline="30000" dirty="0">
                <a:ea typeface="+mn-lt"/>
                <a:cs typeface="+mn-lt"/>
                <a:hlinkClick r:id="rId3"/>
              </a:rPr>
              <a:t>[21]</a:t>
            </a:r>
            <a:r>
              <a:rPr lang="pl-PL" sz="1200" dirty="0">
                <a:ea typeface="+mn-lt"/>
                <a:cs typeface="+mn-lt"/>
              </a:rPr>
              <a:t>. W latach 1928–1938 była tylko </a:t>
            </a:r>
            <a:r>
              <a:rPr lang="pl-PL" sz="1200" dirty="0">
                <a:ea typeface="+mn-lt"/>
                <a:cs typeface="+mn-lt"/>
                <a:hlinkClick r:id="rId4"/>
              </a:rPr>
              <a:t>banderą</a:t>
            </a:r>
            <a:r>
              <a:rPr lang="pl-PL" sz="1200" dirty="0">
                <a:ea typeface="+mn-lt"/>
                <a:cs typeface="+mn-lt"/>
              </a:rPr>
              <a:t> handlową</a:t>
            </a:r>
            <a:r>
              <a:rPr lang="pl-PL" sz="1200" baseline="30000" dirty="0">
                <a:ea typeface="+mn-lt"/>
                <a:cs typeface="+mn-lt"/>
                <a:hlinkClick r:id="rId5"/>
              </a:rPr>
              <a:t>[22]</a:t>
            </a:r>
            <a:r>
              <a:rPr lang="pl-PL" sz="1200" dirty="0">
                <a:ea typeface="+mn-lt"/>
                <a:cs typeface="+mn-lt"/>
              </a:rPr>
              <a:t>. Wynikało to z faktu, że flaga biało-czerwona była i jest do dziś jedną z flag </a:t>
            </a:r>
            <a:r>
              <a:rPr lang="pl-PL" sz="1200" dirty="0">
                <a:ea typeface="+mn-lt"/>
                <a:cs typeface="+mn-lt"/>
                <a:hlinkClick r:id="rId6"/>
              </a:rPr>
              <a:t>Międzynarodowego Kodu Sygnałowego</a:t>
            </a:r>
            <a:r>
              <a:rPr lang="pl-PL" sz="1200" dirty="0">
                <a:ea typeface="+mn-lt"/>
                <a:cs typeface="+mn-lt"/>
              </a:rPr>
              <a:t> używanego do sygnalizacji na morzu (flaga biało-czerwona to flaga </a:t>
            </a:r>
            <a:r>
              <a:rPr lang="pl-PL" sz="1200" b="1" dirty="0">
                <a:ea typeface="+mn-lt"/>
                <a:cs typeface="+mn-lt"/>
              </a:rPr>
              <a:t>„H”</a:t>
            </a:r>
            <a:r>
              <a:rPr lang="pl-PL" sz="1200" dirty="0">
                <a:ea typeface="+mn-lt"/>
                <a:cs typeface="+mn-lt"/>
              </a:rPr>
              <a:t>, oznaczająca (jako sygnał jednoliterowy): „Mam pilota na statku”), zatem aby odróżnić od niej polską banderę, dodano godło.</a:t>
            </a:r>
            <a:endParaRPr lang="pl-PL" sz="1200" dirty="0"/>
          </a:p>
          <a:p>
            <a:r>
              <a:rPr lang="pl-PL" sz="1200" u="sng" dirty="0">
                <a:ea typeface="+mn-lt"/>
                <a:cs typeface="+mn-lt"/>
              </a:rPr>
              <a:t>Od 1938 ponownie używają jej polskie instytucje państwowe za granicą</a:t>
            </a:r>
            <a:r>
              <a:rPr lang="pl-PL" sz="1200" baseline="30000" dirty="0">
                <a:ea typeface="+mn-lt"/>
                <a:cs typeface="+mn-lt"/>
              </a:rPr>
              <a:t>[</a:t>
            </a:r>
            <a:r>
              <a:rPr lang="pl-PL" sz="1200" baseline="30000" dirty="0">
                <a:ea typeface="+mn-lt"/>
                <a:cs typeface="+mn-lt"/>
                <a:hlinkClick r:id="rId7"/>
              </a:rPr>
              <a:t>potrzebny przypis</a:t>
            </a:r>
            <a:r>
              <a:rPr lang="pl-PL" sz="1200" baseline="30000" dirty="0">
                <a:ea typeface="+mn-lt"/>
                <a:cs typeface="+mn-lt"/>
              </a:rPr>
              <a:t>]</a:t>
            </a:r>
            <a:r>
              <a:rPr lang="pl-PL" sz="1200" baseline="30000" dirty="0">
                <a:ea typeface="+mn-lt"/>
                <a:cs typeface="+mn-lt"/>
                <a:hlinkClick r:id="rId8"/>
              </a:rPr>
              <a:t>[23]</a:t>
            </a:r>
            <a:r>
              <a:rPr lang="pl-PL" sz="1200" dirty="0">
                <a:ea typeface="+mn-lt"/>
                <a:cs typeface="+mn-lt"/>
              </a:rPr>
              <a:t>. Dekret z 7 grudnia 1955 potwierdził ten zakres używania flagi, rozszerzając go na lotniska cywilne, porty lotnicze oraz polskie samoloty komunikacyjne za granicą</a:t>
            </a:r>
            <a:r>
              <a:rPr lang="pl-PL" sz="1200" baseline="30000" dirty="0">
                <a:ea typeface="+mn-lt"/>
                <a:cs typeface="+mn-lt"/>
                <a:hlinkClick r:id="rId9"/>
              </a:rPr>
              <a:t>[3]</a:t>
            </a:r>
            <a:r>
              <a:rPr lang="pl-PL" sz="1200" dirty="0">
                <a:ea typeface="+mn-lt"/>
                <a:cs typeface="+mn-lt"/>
              </a:rPr>
              <a:t>. Ustawa z 31 stycznia 1980 rozszerzyła zakres używania flagi także na kapitanaty i bosmanaty portów</a:t>
            </a:r>
            <a:r>
              <a:rPr lang="pl-PL" sz="1200" baseline="30000" dirty="0">
                <a:ea typeface="+mn-lt"/>
                <a:cs typeface="+mn-lt"/>
                <a:hlinkClick r:id="rId10"/>
              </a:rPr>
              <a:t>[24]</a:t>
            </a:r>
            <a:r>
              <a:rPr lang="pl-PL" sz="1200" dirty="0">
                <a:ea typeface="+mn-lt"/>
                <a:cs typeface="+mn-lt"/>
              </a:rPr>
              <a:t>. Rysunek orła w czerwonym polu na białym pasie flagi zmieniał się wraz z urzędową zmianą godła państwowego, a obecny wzór herbu pochodzi z 9 lutego 1990 roku</a:t>
            </a:r>
            <a:r>
              <a:rPr lang="pl-PL" sz="1200" baseline="30000" dirty="0">
                <a:ea typeface="+mn-lt"/>
                <a:cs typeface="+mn-lt"/>
                <a:hlinkClick r:id="rId11"/>
              </a:rPr>
              <a:t>[25]</a:t>
            </a:r>
            <a:r>
              <a:rPr lang="pl-PL" sz="1200" dirty="0">
                <a:ea typeface="+mn-lt"/>
                <a:cs typeface="+mn-lt"/>
              </a:rPr>
              <a:t>.</a:t>
            </a:r>
            <a:endParaRPr lang="pl-PL" sz="1200" dirty="0"/>
          </a:p>
          <a:p>
            <a:r>
              <a:rPr lang="pl-PL" sz="1200" dirty="0">
                <a:ea typeface="+mn-lt"/>
                <a:cs typeface="+mn-lt"/>
              </a:rPr>
              <a:t>Aktualnie flagę państwową z godłem Rzeczypospolitej Polskiej podnoszą:</a:t>
            </a:r>
            <a:endParaRPr lang="pl-PL" sz="1200" dirty="0"/>
          </a:p>
          <a:p>
            <a:r>
              <a:rPr lang="pl-PL" sz="1200" dirty="0">
                <a:ea typeface="+mn-lt"/>
                <a:cs typeface="+mn-lt"/>
              </a:rPr>
              <a:t>przedstawicielstwa dyplomatyczne, urzędy konsularne oraz inne oficjalne przedstawicielstwa i misje za granicą na budynkach lub przed budynkami ich siedzib urzędowych, a także kierownicy tych przedstawicielstw, urzędów i misji na swych rezydencjach i środkach komunikacji – w wypadkach przewidzianych w prawie i zwyczajach międzynarodowych,</a:t>
            </a:r>
            <a:endParaRPr lang="pl-PL" sz="1200" dirty="0"/>
          </a:p>
          <a:p>
            <a:r>
              <a:rPr lang="pl-PL" sz="1200" dirty="0">
                <a:ea typeface="+mn-lt"/>
                <a:cs typeface="+mn-lt"/>
              </a:rPr>
              <a:t>cywilne lotniska i lądowiska,</a:t>
            </a:r>
            <a:endParaRPr lang="pl-PL" sz="1200" dirty="0"/>
          </a:p>
          <a:p>
            <a:r>
              <a:rPr lang="pl-PL" sz="1200" dirty="0">
                <a:ea typeface="+mn-lt"/>
                <a:cs typeface="+mn-lt"/>
              </a:rPr>
              <a:t>cywilne samoloty komunikacyjne podczas lotów za granicą,</a:t>
            </a:r>
            <a:endParaRPr lang="pl-PL" sz="1200" dirty="0"/>
          </a:p>
          <a:p>
            <a:r>
              <a:rPr lang="pl-PL" sz="1200" dirty="0">
                <a:ea typeface="+mn-lt"/>
                <a:cs typeface="+mn-lt"/>
              </a:rPr>
              <a:t>kapitanaty (bosmanaty) portów – na budynkach lub przed budynkami stanowiącymi ich siedziby urzędowe,</a:t>
            </a:r>
            <a:endParaRPr lang="pl-PL" sz="1200" dirty="0"/>
          </a:p>
          <a:p>
            <a:r>
              <a:rPr lang="pl-PL" sz="1200" dirty="0">
                <a:ea typeface="+mn-lt"/>
                <a:cs typeface="+mn-lt"/>
              </a:rPr>
              <a:t>polskie statki morskie jako </a:t>
            </a:r>
            <a:r>
              <a:rPr lang="pl-PL" sz="1200" dirty="0">
                <a:ea typeface="+mn-lt"/>
                <a:cs typeface="+mn-lt"/>
                <a:hlinkClick r:id="rId4"/>
              </a:rPr>
              <a:t>banderę</a:t>
            </a:r>
            <a:r>
              <a:rPr lang="pl-PL" sz="1200" dirty="0">
                <a:ea typeface="+mn-lt"/>
                <a:cs typeface="+mn-lt"/>
              </a:rPr>
              <a:t>, zgodnie z obowiązującymi w tym zakresie przepisami szczególnymi; ponadto do bandery stosuje się prawo i zwyczaje międzynarodowe</a:t>
            </a:r>
            <a:r>
              <a:rPr lang="pl-PL" sz="1200" baseline="30000" dirty="0">
                <a:ea typeface="+mn-lt"/>
                <a:cs typeface="+mn-lt"/>
                <a:hlinkClick r:id="rId12"/>
              </a:rPr>
              <a:t>[26]</a:t>
            </a:r>
            <a:r>
              <a:rPr lang="pl-PL" sz="1200" dirty="0">
                <a:ea typeface="+mn-lt"/>
                <a:cs typeface="+mn-lt"/>
              </a:rPr>
              <a:t>.</a:t>
            </a:r>
            <a:endParaRPr lang="pl-PL" sz="1200" dirty="0"/>
          </a:p>
          <a:p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399495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FBF8A56-0CC1-4D50-BCD4-05FE5CD70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Marcin Bielski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F25B11D3-3F6A-4F75-A595-E0FB3D6CE4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2925" y="2211705"/>
            <a:ext cx="4937760" cy="4160520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r>
              <a:rPr lang="pl-PL" dirty="0">
                <a:ea typeface="+mn-lt"/>
                <a:cs typeface="+mn-lt"/>
              </a:rPr>
              <a:t> </a:t>
            </a:r>
            <a:br>
              <a:rPr lang="pl-PL" dirty="0">
                <a:ea typeface="+mn-lt"/>
                <a:cs typeface="+mn-lt"/>
              </a:rPr>
            </a:br>
            <a:r>
              <a:rPr lang="pl-PL" dirty="0">
                <a:ea typeface="+mn-lt"/>
                <a:cs typeface="+mn-lt"/>
              </a:rPr>
              <a:t>Marcin Bielski, szesnastowieczny kronikarz, opisując początki państwa polskiego, napisał o legendarnym Lechu: […] na chorągwiach swych kazał kłaść orła białego za herb, a od tego czasu to Królestwo Polskie tego klejnotu używa. Nie wiadomo, kiedy powstała polska chorągiew z orłem. Inny kronikarz, Wincenty Kadłubek, napisał, że w 1182 r. Kazimierz Sprawiedliwy walczył pod znakiem orła, symbolem królewskiej godności.   </a:t>
            </a:r>
            <a:br>
              <a:rPr lang="pl-PL" dirty="0">
                <a:ea typeface="+mn-lt"/>
                <a:cs typeface="+mn-lt"/>
              </a:rPr>
            </a:br>
            <a:r>
              <a:rPr lang="pl-PL" dirty="0">
                <a:ea typeface="+mn-lt"/>
                <a:cs typeface="+mn-lt"/>
              </a:rPr>
              <a:t>Flagi państwowe zaczęły powstawać pod koniec XVIII wieku. Wywodziły się od chorągwi królewskich i przejmowały ich barwy - kolor godła umieszczano na górze flagi, a kolor tła na dole. Również polska flaga wywodzi się od królewskiej chorągwi i herbu Królestwa Polskiego. </a:t>
            </a:r>
            <a:endParaRPr lang="pl-PL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5" name="Obraz 5" descr="Obraz zawierający tekst, stare, ołtarz&#10;&#10;Opis wygenerowany automatycznie">
            <a:extLst>
              <a:ext uri="{FF2B5EF4-FFF2-40B4-BE49-F238E27FC236}">
                <a16:creationId xmlns:a16="http://schemas.microsoft.com/office/drawing/2014/main" xmlns="" id="{321503A9-2804-4D21-A068-64276CE39B7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539919" y="1842996"/>
            <a:ext cx="3520725" cy="4529202"/>
          </a:xfrm>
        </p:spPr>
      </p:pic>
    </p:spTree>
    <p:extLst>
      <p:ext uri="{BB962C8B-B14F-4D97-AF65-F5344CB8AC3E}">
        <p14:creationId xmlns:p14="http://schemas.microsoft.com/office/powerpoint/2010/main" val="3607487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rushVTI">
  <a:themeElements>
    <a:clrScheme name="AnalogousFromLightSeedLeftStep">
      <a:dk1>
        <a:srgbClr val="000000"/>
      </a:dk1>
      <a:lt1>
        <a:srgbClr val="FFFFFF"/>
      </a:lt1>
      <a:dk2>
        <a:srgbClr val="22363C"/>
      </a:dk2>
      <a:lt2>
        <a:srgbClr val="E5E8E2"/>
      </a:lt2>
      <a:accent1>
        <a:srgbClr val="AF8CD0"/>
      </a:accent1>
      <a:accent2>
        <a:srgbClr val="7B73C6"/>
      </a:accent2>
      <a:accent3>
        <a:srgbClr val="8CA2D0"/>
      </a:accent3>
      <a:accent4>
        <a:srgbClr val="6CACC3"/>
      </a:accent4>
      <a:accent5>
        <a:srgbClr val="74ADA4"/>
      </a:accent5>
      <a:accent6>
        <a:srgbClr val="68B388"/>
      </a:accent6>
      <a:hlink>
        <a:srgbClr val="6F8C54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139</Words>
  <Application>Microsoft Office PowerPoint</Application>
  <PresentationFormat>Panoramiczny</PresentationFormat>
  <Paragraphs>39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4" baseType="lpstr">
      <vt:lpstr>Arial</vt:lpstr>
      <vt:lpstr>Century Gothic</vt:lpstr>
      <vt:lpstr>BrushVTI</vt:lpstr>
      <vt:lpstr>Historia flagi państwa polskiego</vt:lpstr>
      <vt:lpstr>Flaga Polski</vt:lpstr>
      <vt:lpstr>Flaga Państwowa</vt:lpstr>
      <vt:lpstr>Znaczenie heraldyczne barw polskiej flagi</vt:lpstr>
      <vt:lpstr>Historia </vt:lpstr>
      <vt:lpstr>Konstrukcja, wymiary i barwy </vt:lpstr>
      <vt:lpstr>Bandera wojenna </vt:lpstr>
      <vt:lpstr>Flaga państwowa z godłem </vt:lpstr>
      <vt:lpstr>Marcin Bielski</vt:lpstr>
      <vt:lpstr>Trochę o kolorach Polski</vt:lpstr>
      <vt:lpstr>Ciąg dalszy o kolorach Polski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Artur Struś</dc:creator>
  <cp:lastModifiedBy>arturstrus@outlook.com</cp:lastModifiedBy>
  <cp:revision>122</cp:revision>
  <dcterms:created xsi:type="dcterms:W3CDTF">2021-04-29T11:33:08Z</dcterms:created>
  <dcterms:modified xsi:type="dcterms:W3CDTF">2021-05-04T15:12:08Z</dcterms:modified>
</cp:coreProperties>
</file>