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52" r:id="rId1"/>
  </p:sldMasterIdLst>
  <p:notesMasterIdLst>
    <p:notesMasterId r:id="rId27"/>
  </p:notesMasterIdLst>
  <p:handoutMasterIdLst>
    <p:handoutMasterId r:id="rId28"/>
  </p:handout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80" r:id="rId19"/>
    <p:sldId id="281" r:id="rId20"/>
    <p:sldId id="275" r:id="rId21"/>
    <p:sldId id="276" r:id="rId22"/>
    <p:sldId id="277" r:id="rId23"/>
    <p:sldId id="278" r:id="rId24"/>
    <p:sldId id="279" r:id="rId25"/>
    <p:sldId id="265" r:id="rId26"/>
  </p:sldIdLst>
  <p:sldSz cx="12192000" cy="6858000"/>
  <p:notesSz cx="6858000" cy="9144000"/>
  <p:defaultTextStyle>
    <a:defPPr rtl="0">
      <a:defRPr lang="pl-PL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B8467B-AD2F-D4E7-0B1C-D58B6CB3D592}" v="516" dt="2025-05-18T09:02:40.883"/>
    <p1510:client id="{D57BB3E4-AC47-E64C-DC98-27163BCBE55C}" v="164" dt="2025-05-18T08:26:38.4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4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20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84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0618EE4C-7637-4140-8967-F6C53F214C7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0002104D-04AF-495E-A5B6-74873F1531F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4DB74B-5FCC-4FEF-9F6B-D5396AF69ED0}" type="datetime1">
              <a:rPr lang="pl-PL" smtClean="0"/>
              <a:t>18.05.2025</a:t>
            </a:fld>
            <a:endParaRPr lang="pl-PL" dirty="0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3761CA2F-8503-4B7D-9629-45B109370A9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A113AEE5-FE27-490C-8811-59B1573AA77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54D2E2-42F1-4DAF-AA42-38969496877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378663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 noProof="0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7B2EA1-0256-4C45-A6A5-7E4F83CAC32E}" type="datetime1">
              <a:rPr lang="pl-PL" smtClean="0"/>
              <a:pPr/>
              <a:t>18.05.2025</a:t>
            </a:fld>
            <a:endParaRPr lang="pl-PL" dirty="0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 noProof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l-PL" dirty="0"/>
              <a:t>Kliknij, aby edytować style wzorca tekstu</a:t>
            </a:r>
            <a:endParaRPr lang="pl" dirty="0"/>
          </a:p>
          <a:p>
            <a:pPr lvl="1" rtl="0"/>
            <a:r>
              <a:rPr lang="pl" dirty="0"/>
              <a:t>Drugi poziom</a:t>
            </a:r>
          </a:p>
          <a:p>
            <a:pPr lvl="2" rtl="0"/>
            <a:r>
              <a:rPr lang="pl" dirty="0"/>
              <a:t>Trzeci poziom</a:t>
            </a:r>
          </a:p>
          <a:p>
            <a:pPr lvl="3" rtl="0"/>
            <a:r>
              <a:rPr lang="pl" dirty="0"/>
              <a:t>Czwarty poziom</a:t>
            </a:r>
          </a:p>
          <a:p>
            <a:pPr lvl="4" rtl="0"/>
            <a:r>
              <a:rPr lang="pl" dirty="0"/>
              <a:t>Piąty poziom</a:t>
            </a:r>
            <a:endParaRPr lang="en-US" dirty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 noProof="0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911BCC-98D1-40DA-9018-34EC195B9A25}" type="slidenum">
              <a:rPr lang="pl-PL" noProof="0" smtClean="0"/>
              <a:t>‹#›</a:t>
            </a:fld>
            <a:endParaRPr lang="pl-PL" noProof="0"/>
          </a:p>
        </p:txBody>
      </p:sp>
    </p:spTree>
    <p:extLst>
      <p:ext uri="{BB962C8B-B14F-4D97-AF65-F5344CB8AC3E}">
        <p14:creationId xmlns:p14="http://schemas.microsoft.com/office/powerpoint/2010/main" val="6322386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911BCC-98D1-40DA-9018-34EC195B9A25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7286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1923" y="1122363"/>
            <a:ext cx="7588155" cy="2621154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3843708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8FA71-3A18-48C0-980F-4B68F7F63042}" type="datetime1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215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956D-CB73-C986-F100-46487310D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515600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423E6A-A07C-BF0D-EA30-9A8A854E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1680898"/>
            <a:ext cx="10515600" cy="44960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C9908-8F95-8DFC-72CC-158552B56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EDB3-C0E8-45F8-9E1D-1B6C8D1880C0}" type="datetime1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6C9BE-9060-50CB-2BB7-07307FF8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A835B-97D3-BC22-F0B8-4986D4636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294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B0252-346C-F6F4-3642-19F571550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34888" y="578497"/>
            <a:ext cx="2047037" cy="55984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8DA36-7351-9D6A-518B-678AB8A50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78497"/>
            <a:ext cx="8796688" cy="55984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6BDFF-D746-836C-04B8-CA89AD5D1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EC4B-54ED-4041-B552-9BA760FA3DBA}" type="datetime1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AA929-A9E6-FF9C-0C59-177F892D6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6D893-7E81-90DC-4139-7687B39C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42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210E-201E-4473-82AC-2466F5386C38}" type="datetime1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928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D06AF-EF87-8489-2C82-DEB90B7E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81" y="553616"/>
            <a:ext cx="8273140" cy="4008859"/>
          </a:xfrm>
        </p:spPr>
        <p:txBody>
          <a:bodyPr anchor="t">
            <a:norm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E5678-CA38-1318-9EA2-5E0A4F9A5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380" y="4589463"/>
            <a:ext cx="8273140" cy="1384617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99186-7E5A-60AF-DE69-5C7DA716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EA198-6CAB-4B8F-B93F-1F9C8C4B6CE7}" type="datetime1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A13D1-1FBA-E820-323B-77B41F1A6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9BE85-85F6-4636-C651-D87CC969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396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741152" cy="11322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E861E-DFBA-B4AA-9356-CDE3D3F57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648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D7538-EC5A-3EE7-176F-A58920C50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041F-4525-44D5-AA4F-332294BF1F56}" type="datetime1">
              <a:rPr lang="en-US" smtClean="0"/>
              <a:t>5/18/2025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806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7396"/>
            <a:ext cx="10745788" cy="11432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5735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DA52B0-7419-A946-4523-6D34BCAD2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386894"/>
            <a:ext cx="5157787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5735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BAE980-E611-98B5-04E9-DE4584B0E3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386894"/>
            <a:ext cx="5183189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57091-BBDF-4EB9-BA6B-2BB67AC4FC0F}" type="datetime1">
              <a:rPr lang="en-US" smtClean="0"/>
              <a:t>5/18/2025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990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226B-77A6-410C-9796-083F278E0125}" type="datetime1">
              <a:rPr lang="en-US" smtClean="0"/>
              <a:t>5/18/2025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744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A578B-D289-4C40-8593-3D356C49DA58}" type="datetime1">
              <a:rPr lang="en-US" smtClean="0"/>
              <a:t>5/18/2025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81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60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6"/>
            <a:ext cx="6279741" cy="54864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160" y="2311121"/>
            <a:ext cx="3595634" cy="3728895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DFAE3-14DB-48A7-A80F-80DDB072CE3D}" type="datetime1">
              <a:rPr lang="en-US" smtClean="0"/>
              <a:t>5/18/2025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33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557784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3319" y="657103"/>
            <a:ext cx="6483687" cy="55559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2826137"/>
            <a:ext cx="3585586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EAEF-6478-4102-8F5D-A5FE9FC97ACB}" type="datetime1">
              <a:rPr lang="en-US" smtClean="0"/>
              <a:t>5/18/2025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5446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67F45AC6-C491-4585-A584-9CE2AF7D5500}" type="datetime1">
              <a:rPr lang="en-US" smtClean="0"/>
              <a:t>5/18/2025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805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7A875D55-4A80-43E9-38F6-27E366493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Obraz 5" descr="Ekologia na co dzień, czyli życie według „zero waste”">
            <a:extLst>
              <a:ext uri="{FF2B5EF4-FFF2-40B4-BE49-F238E27FC236}">
                <a16:creationId xmlns:a16="http://schemas.microsoft.com/office/drawing/2014/main" id="{E4F5D068-6088-66C4-1352-2C2BAD20950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0000"/>
          </a:blip>
          <a:srcRect t="7728" b="8002"/>
          <a:stretch/>
        </p:blipFill>
        <p:spPr>
          <a:xfrm>
            <a:off x="-41188" y="1"/>
            <a:ext cx="12192000" cy="6857999"/>
          </a:xfrm>
          <a:prstGeom prst="rect">
            <a:avLst/>
          </a:prstGeom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736734" y="2526432"/>
            <a:ext cx="10225847" cy="2529340"/>
          </a:xfrm>
        </p:spPr>
        <p:txBody>
          <a:bodyPr rtlCol="0">
            <a:normAutofit/>
          </a:bodyPr>
          <a:lstStyle/>
          <a:p>
            <a:r>
              <a:rPr lang="pl-PL" sz="5400" dirty="0">
                <a:solidFill>
                  <a:srgbClr val="FFFFFF"/>
                </a:solidFill>
                <a:latin typeface="Times New Roman"/>
                <a:cs typeface="Times New Roman"/>
              </a:rPr>
              <a:t>Alert Ekologiczno-Zdrowotny 2024/2025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301923" y="5288629"/>
            <a:ext cx="7506094" cy="106239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2200" i="1" dirty="0">
                <a:solidFill>
                  <a:srgbClr val="FFFFFF"/>
                </a:solidFill>
                <a:latin typeface="Times New Roman"/>
                <a:cs typeface="Times New Roman"/>
              </a:rPr>
              <a:t>Zespół Szkół w Hucie Józefów</a:t>
            </a:r>
          </a:p>
        </p:txBody>
      </p:sp>
    </p:spTree>
    <p:extLst>
      <p:ext uri="{BB962C8B-B14F-4D97-AF65-F5344CB8AC3E}">
        <p14:creationId xmlns:p14="http://schemas.microsoft.com/office/powerpoint/2010/main" val="36226251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16FD5A13-D230-BCE9-686A-271876C07E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F4AF507-7EC8-142E-9288-39F4E1658D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EC0B9A8-6E32-F85C-BFBB-5107F0938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35" y="1714539"/>
            <a:ext cx="4049238" cy="204156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Las w </a:t>
            </a:r>
            <a:r>
              <a:rPr lang="en-US" dirty="0" err="1"/>
              <a:t>słoiku</a:t>
            </a:r>
            <a:r>
              <a:rPr lang="en-US" dirty="0"/>
              <a:t>, cd.</a:t>
            </a:r>
          </a:p>
        </p:txBody>
      </p:sp>
      <p:pic>
        <p:nvPicPr>
          <p:cNvPr id="4" name="Symbol zastępczy zawartości 3" descr="Obraz zawierający akwarium, w pomieszczeniu, roślina domowa, miska&#10;&#10;Zawartość wygenerowana przez AI może być niepoprawna.">
            <a:extLst>
              <a:ext uri="{FF2B5EF4-FFF2-40B4-BE49-F238E27FC236}">
                <a16:creationId xmlns:a16="http://schemas.microsoft.com/office/drawing/2014/main" id="{DD0C2FAA-38EC-0FBA-4FF8-A32D5A387A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335"/>
          <a:stretch/>
        </p:blipFill>
        <p:spPr>
          <a:xfrm>
            <a:off x="9471531" y="3536471"/>
            <a:ext cx="2732801" cy="3204300"/>
          </a:xfrm>
          <a:prstGeom prst="rect">
            <a:avLst/>
          </a:prstGeom>
        </p:spPr>
      </p:pic>
      <p:pic>
        <p:nvPicPr>
          <p:cNvPr id="6" name="Obraz 5" descr="Obraz zawierający akwarium, roślina, roślina domowa, w pomieszczeniu&#10;&#10;Zawartość wygenerowana przez AI może być niepoprawna.">
            <a:extLst>
              <a:ext uri="{FF2B5EF4-FFF2-40B4-BE49-F238E27FC236}">
                <a16:creationId xmlns:a16="http://schemas.microsoft.com/office/drawing/2014/main" id="{056A03F2-6591-B44B-473C-B5271D425CF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" b="6278"/>
          <a:stretch/>
        </p:blipFill>
        <p:spPr>
          <a:xfrm>
            <a:off x="9467135" y="113434"/>
            <a:ext cx="2724865" cy="3317172"/>
          </a:xfrm>
          <a:prstGeom prst="rect">
            <a:avLst/>
          </a:prstGeom>
        </p:spPr>
      </p:pic>
      <p:pic>
        <p:nvPicPr>
          <p:cNvPr id="5" name="Obraz 4" descr="Obraz zawierający w pomieszczeniu, akwarium, roślina domowa, ściana&#10;&#10;Zawartość wygenerowana przez AI może być niepoprawna.">
            <a:extLst>
              <a:ext uri="{FF2B5EF4-FFF2-40B4-BE49-F238E27FC236}">
                <a16:creationId xmlns:a16="http://schemas.microsoft.com/office/drawing/2014/main" id="{AAD7CB3B-FDE6-F473-E8B7-A2350473188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1" b="6278"/>
          <a:stretch/>
        </p:blipFill>
        <p:spPr>
          <a:xfrm>
            <a:off x="4260135" y="238830"/>
            <a:ext cx="5049941" cy="6316325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B8FD5A02-E9EF-CC1F-32BC-5C45E756231D}"/>
              </a:ext>
            </a:extLst>
          </p:cNvPr>
          <p:cNvSpPr txBox="1"/>
          <p:nvPr/>
        </p:nvSpPr>
        <p:spPr>
          <a:xfrm>
            <a:off x="9481431" y="6140198"/>
            <a:ext cx="274319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l-PL">
                <a:solidFill>
                  <a:schemeClr val="bg1"/>
                </a:solidFill>
                <a:ea typeface="+mn-lt"/>
                <a:cs typeface="+mn-lt"/>
              </a:rPr>
              <a:t>Las w dniu wykonania przez uczniów klasy 6. </a:t>
            </a:r>
            <a:endParaRPr lang="pl-PL">
              <a:solidFill>
                <a:schemeClr val="bg1"/>
              </a:solidFill>
            </a:endParaRPr>
          </a:p>
          <a:p>
            <a:pPr algn="ctr"/>
            <a:endParaRPr lang="pl-PL" dirty="0"/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B7E937CE-8C58-F917-FB50-22F70F606B7A}"/>
              </a:ext>
            </a:extLst>
          </p:cNvPr>
          <p:cNvSpPr txBox="1"/>
          <p:nvPr/>
        </p:nvSpPr>
        <p:spPr>
          <a:xfrm>
            <a:off x="9596665" y="3023430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dirty="0">
                <a:solidFill>
                  <a:schemeClr val="bg1"/>
                </a:solidFill>
                <a:latin typeface="Times New Roman"/>
                <a:cs typeface="Times New Roman"/>
              </a:rPr>
              <a:t>Po 3 miesiącach</a:t>
            </a:r>
            <a:endParaRPr lang="pl-PL" dirty="0">
              <a:solidFill>
                <a:schemeClr val="bg1"/>
              </a:solidFill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A144D5EB-682C-F3A2-2E7C-0FF0E1F54A39}"/>
              </a:ext>
            </a:extLst>
          </p:cNvPr>
          <p:cNvSpPr txBox="1"/>
          <p:nvPr/>
        </p:nvSpPr>
        <p:spPr>
          <a:xfrm>
            <a:off x="4509048" y="532463"/>
            <a:ext cx="274319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2200" dirty="0">
                <a:solidFill>
                  <a:schemeClr val="bg1"/>
                </a:solidFill>
                <a:latin typeface="Times New Roman"/>
                <a:ea typeface="+mn-lt"/>
                <a:cs typeface="+mn-lt"/>
              </a:rPr>
              <a:t>Po 5 miesiącach</a:t>
            </a:r>
            <a:endParaRPr lang="pl-PL" sz="2200" dirty="0">
              <a:solidFill>
                <a:schemeClr val="bg1"/>
              </a:solidFill>
              <a:latin typeface="Times New Roman"/>
            </a:endParaRPr>
          </a:p>
          <a:p>
            <a:pPr algn="l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648779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3A065A-70A4-8D7A-797B-9377C7ED66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BD07E48-3C28-1F36-5F93-644B55FCB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191" y="405540"/>
            <a:ext cx="4326921" cy="1353312"/>
          </a:xfrm>
        </p:spPr>
        <p:txBody>
          <a:bodyPr anchor="b">
            <a:normAutofit/>
          </a:bodyPr>
          <a:lstStyle/>
          <a:p>
            <a:pPr algn="ctr"/>
            <a:r>
              <a:rPr lang="pl-PL" sz="4000" dirty="0">
                <a:latin typeface="Times New Roman"/>
                <a:cs typeface="Times New Roman"/>
              </a:rPr>
              <a:t>Uprawa roślin</a:t>
            </a: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8CC28B1-6023-F76D-9500-0AB695B4A5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2510" y="2505456"/>
            <a:ext cx="4326922" cy="321868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pl-PL" sz="2400" dirty="0">
                <a:latin typeface="Times New Roman"/>
                <a:cs typeface="Times New Roman"/>
              </a:rPr>
              <a:t> Uczniowie zasadzili nasionka 3 gatunków drzew, pielęgnowali i wyhodowali rośliny. </a:t>
            </a:r>
            <a:endParaRPr lang="pl-PL">
              <a:latin typeface="Neue Haas Grotesk Text Pro"/>
              <a:cs typeface="Times New Roman"/>
            </a:endParaRPr>
          </a:p>
          <a:p>
            <a:pPr marL="0" indent="0" algn="ctr">
              <a:buNone/>
            </a:pPr>
            <a:r>
              <a:rPr lang="pl-PL" sz="2400" dirty="0">
                <a:latin typeface="Times New Roman"/>
                <a:cs typeface="Times New Roman"/>
              </a:rPr>
              <a:t>Każdą roślinę opisali i wyeksponowali w klasie.</a:t>
            </a:r>
            <a:endParaRPr lang="pl-PL"/>
          </a:p>
        </p:txBody>
      </p:sp>
      <p:pic>
        <p:nvPicPr>
          <p:cNvPr id="4" name="Obraz 3" descr="Obraz zawierający osoba, roślina domowa, donica, roślina&#10;&#10;Zawartość wygenerowana przez AI może być niepoprawna.">
            <a:extLst>
              <a:ext uri="{FF2B5EF4-FFF2-40B4-BE49-F238E27FC236}">
                <a16:creationId xmlns:a16="http://schemas.microsoft.com/office/drawing/2014/main" id="{3D4EF869-42F4-7CB2-0EB2-44D0F66BFC0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261" r="3" b="12505"/>
          <a:stretch/>
        </p:blipFill>
        <p:spPr>
          <a:xfrm>
            <a:off x="6380014" y="1069848"/>
            <a:ext cx="2294930" cy="2302149"/>
          </a:xfrm>
          <a:prstGeom prst="rect">
            <a:avLst/>
          </a:prstGeom>
        </p:spPr>
      </p:pic>
      <p:pic>
        <p:nvPicPr>
          <p:cNvPr id="7" name="Obraz 6" descr="Obraz zawierający roślina, roślina domowa, Pojemniki do przechowywania jedzenia, napój bezalkoholowy&#10;&#10;Zawartość wygenerowana przez AI może być niepoprawna.">
            <a:extLst>
              <a:ext uri="{FF2B5EF4-FFF2-40B4-BE49-F238E27FC236}">
                <a16:creationId xmlns:a16="http://schemas.microsoft.com/office/drawing/2014/main" id="{37EA6A92-D0D2-0E44-52EE-7DF3D5870C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440" r="3" b="12488"/>
          <a:stretch/>
        </p:blipFill>
        <p:spPr>
          <a:xfrm>
            <a:off x="8724562" y="1074811"/>
            <a:ext cx="2294930" cy="2297187"/>
          </a:xfrm>
          <a:prstGeom prst="rect">
            <a:avLst/>
          </a:prstGeom>
        </p:spPr>
      </p:pic>
      <p:pic>
        <p:nvPicPr>
          <p:cNvPr id="5" name="Obraz 4" descr="Obraz zawierający osoba, okno, w pomieszczeniu, ubrania&#10;&#10;Zawartość wygenerowana przez AI może być niepoprawna.">
            <a:extLst>
              <a:ext uri="{FF2B5EF4-FFF2-40B4-BE49-F238E27FC236}">
                <a16:creationId xmlns:a16="http://schemas.microsoft.com/office/drawing/2014/main" id="{20E9EC25-F3F9-9CCA-DF8B-39494429D14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548" r="3" b="21269"/>
          <a:stretch/>
        </p:blipFill>
        <p:spPr>
          <a:xfrm>
            <a:off x="6380014" y="3423551"/>
            <a:ext cx="2294930" cy="2300593"/>
          </a:xfrm>
          <a:prstGeom prst="rect">
            <a:avLst/>
          </a:prstGeom>
        </p:spPr>
      </p:pic>
      <p:pic>
        <p:nvPicPr>
          <p:cNvPr id="6" name="Obraz 5" descr="Obraz zawierający tekst, butelka, roślina, na wolnym powietrzu&#10;&#10;Zawartość wygenerowana przez AI może być niepoprawna.">
            <a:extLst>
              <a:ext uri="{FF2B5EF4-FFF2-40B4-BE49-F238E27FC236}">
                <a16:creationId xmlns:a16="http://schemas.microsoft.com/office/drawing/2014/main" id="{8AAE72A7-F07F-C81D-C221-F49A715338D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6144" r="8927" b="-4"/>
          <a:stretch/>
        </p:blipFill>
        <p:spPr>
          <a:xfrm>
            <a:off x="8724562" y="3423551"/>
            <a:ext cx="2294930" cy="229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7938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2">
            <a:extLst>
              <a:ext uri="{FF2B5EF4-FFF2-40B4-BE49-F238E27FC236}">
                <a16:creationId xmlns:a16="http://schemas.microsoft.com/office/drawing/2014/main" id="{2159D6A2-EFC6-5F34-95D9-E334AFC1B8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0588CCC-286E-664B-8B12-9EC91B637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5278" y="427892"/>
            <a:ext cx="9167906" cy="103457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err="1">
                <a:latin typeface="Times New Roman"/>
                <a:cs typeface="Times New Roman"/>
              </a:rPr>
              <a:t>Drzewo</a:t>
            </a:r>
            <a:r>
              <a:rPr lang="en-US" sz="4000" dirty="0">
                <a:latin typeface="Times New Roman"/>
                <a:cs typeface="Times New Roman"/>
              </a:rPr>
              <a:t> w </a:t>
            </a:r>
            <a:r>
              <a:rPr lang="en-US" sz="4000" err="1">
                <a:latin typeface="Times New Roman"/>
                <a:cs typeface="Times New Roman"/>
              </a:rPr>
              <a:t>trzech</a:t>
            </a:r>
            <a:r>
              <a:rPr lang="en-US" sz="4000" dirty="0">
                <a:latin typeface="Times New Roman"/>
                <a:cs typeface="Times New Roman"/>
              </a:rPr>
              <a:t> </a:t>
            </a:r>
            <a:r>
              <a:rPr lang="en-US" sz="4000" err="1">
                <a:latin typeface="Times New Roman"/>
                <a:cs typeface="Times New Roman"/>
              </a:rPr>
              <a:t>porach</a:t>
            </a:r>
            <a:r>
              <a:rPr lang="en-US" sz="4000" dirty="0">
                <a:latin typeface="Times New Roman"/>
                <a:cs typeface="Times New Roman"/>
              </a:rPr>
              <a:t> </a:t>
            </a:r>
            <a:r>
              <a:rPr lang="en-US" sz="4000" err="1">
                <a:latin typeface="Times New Roman"/>
                <a:cs typeface="Times New Roman"/>
              </a:rPr>
              <a:t>roku</a:t>
            </a:r>
            <a:endParaRPr lang="en-US" sz="4000">
              <a:latin typeface="Times New Roman"/>
              <a:cs typeface="Times New Roman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034A984-4CB3-2932-8ED4-704D6FC4CB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12048" y="1841490"/>
            <a:ext cx="9167905" cy="669527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1800" dirty="0"/>
              <a:t> </a:t>
            </a:r>
          </a:p>
        </p:txBody>
      </p:sp>
      <p:pic>
        <p:nvPicPr>
          <p:cNvPr id="7" name="Obraz 6" descr="Obraz zawierający na wolnym powietrzu, roślina, drzewo, trawa&#10;&#10;Zawartość wygenerowana przez AI może być niepoprawna.">
            <a:extLst>
              <a:ext uri="{FF2B5EF4-FFF2-40B4-BE49-F238E27FC236}">
                <a16:creationId xmlns:a16="http://schemas.microsoft.com/office/drawing/2014/main" id="{D4D0A24A-B5FE-80F2-1169-C8FD849474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4088" r="3" b="2746"/>
          <a:stretch/>
        </p:blipFill>
        <p:spPr>
          <a:xfrm>
            <a:off x="39097" y="2388844"/>
            <a:ext cx="4040267" cy="3941618"/>
          </a:xfrm>
          <a:prstGeom prst="rect">
            <a:avLst/>
          </a:prstGeom>
        </p:spPr>
      </p:pic>
      <p:pic>
        <p:nvPicPr>
          <p:cNvPr id="4" name="Obraz 3" descr="Obraz zawierający na wolnym powietrzu, niebo, zima, śnieg&#10;&#10;Zawartość wygenerowana przez AI może być niepoprawna.">
            <a:extLst>
              <a:ext uri="{FF2B5EF4-FFF2-40B4-BE49-F238E27FC236}">
                <a16:creationId xmlns:a16="http://schemas.microsoft.com/office/drawing/2014/main" id="{A7820951-56EE-A16A-5164-1241ED5A755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6608" r="2" b="2"/>
          <a:stretch/>
        </p:blipFill>
        <p:spPr>
          <a:xfrm>
            <a:off x="4081787" y="2388844"/>
            <a:ext cx="4028003" cy="3941618"/>
          </a:xfrm>
          <a:prstGeom prst="rect">
            <a:avLst/>
          </a:prstGeom>
        </p:spPr>
      </p:pic>
      <p:pic>
        <p:nvPicPr>
          <p:cNvPr id="8" name="Obraz 7" descr="Obraz zawierający na wolnym powietrzu, roślina, drzewo, niebo&#10;&#10;Zawartość wygenerowana przez AI może być niepoprawna.">
            <a:extLst>
              <a:ext uri="{FF2B5EF4-FFF2-40B4-BE49-F238E27FC236}">
                <a16:creationId xmlns:a16="http://schemas.microsoft.com/office/drawing/2014/main" id="{A46887D9-53FC-FD4F-B98D-83B4001401E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8758" r="-1" b="17797"/>
          <a:stretch/>
        </p:blipFill>
        <p:spPr>
          <a:xfrm>
            <a:off x="8102696" y="2388843"/>
            <a:ext cx="4025157" cy="3941619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EDB16B10-7064-38DC-8566-791149FDCBDA}"/>
              </a:ext>
            </a:extLst>
          </p:cNvPr>
          <p:cNvSpPr txBox="1"/>
          <p:nvPr/>
        </p:nvSpPr>
        <p:spPr>
          <a:xfrm>
            <a:off x="4351215" y="6328507"/>
            <a:ext cx="349347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dirty="0"/>
              <a:t>Lokalizacja: Huta Józefów </a:t>
            </a:r>
          </a:p>
        </p:txBody>
      </p:sp>
    </p:spTree>
    <p:extLst>
      <p:ext uri="{BB962C8B-B14F-4D97-AF65-F5344CB8AC3E}">
        <p14:creationId xmlns:p14="http://schemas.microsoft.com/office/powerpoint/2010/main" val="34633500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961259D-605E-E200-FF9F-7C8C71D7C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4EDA83B-E0DF-3C1C-5224-F774490E2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768" y="-154110"/>
            <a:ext cx="6035040" cy="152993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b="1" kern="1200" dirty="0">
                <a:latin typeface="Times New Roman"/>
                <a:cs typeface="Times New Roman"/>
              </a:rPr>
              <a:t>EKO-MODA</a:t>
            </a:r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04CD82B-4852-97BC-709A-B98B4F3C1EDD}"/>
              </a:ext>
            </a:extLst>
          </p:cNvPr>
          <p:cNvSpPr txBox="1"/>
          <p:nvPr/>
        </p:nvSpPr>
        <p:spPr>
          <a:xfrm>
            <a:off x="612648" y="1919772"/>
            <a:ext cx="5973107" cy="438958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algn="ctr" defTabSz="914400">
              <a:lnSpc>
                <a:spcPct val="120000"/>
              </a:lnSpc>
              <a:spcAft>
                <a:spcPts val="600"/>
              </a:spcAft>
            </a:pPr>
            <a:r>
              <a:rPr lang="en-US" sz="2200">
                <a:latin typeface="Times New Roman"/>
                <a:cs typeface="Times New Roman"/>
              </a:rPr>
              <a:t>W </a:t>
            </a:r>
            <a:r>
              <a:rPr lang="en-US" sz="2200" err="1">
                <a:latin typeface="Times New Roman"/>
                <a:cs typeface="Times New Roman"/>
              </a:rPr>
              <a:t>ramach</a:t>
            </a:r>
            <a:r>
              <a:rPr lang="en-US" sz="2200" dirty="0">
                <a:latin typeface="Times New Roman"/>
                <a:cs typeface="Times New Roman"/>
              </a:rPr>
              <a:t> </a:t>
            </a:r>
            <a:r>
              <a:rPr lang="en-US" sz="2200" err="1">
                <a:latin typeface="Times New Roman"/>
                <a:cs typeface="Times New Roman"/>
              </a:rPr>
              <a:t>tego</a:t>
            </a:r>
            <a:r>
              <a:rPr lang="en-US" sz="2200" dirty="0">
                <a:latin typeface="Times New Roman"/>
                <a:cs typeface="Times New Roman"/>
              </a:rPr>
              <a:t> </a:t>
            </a:r>
            <a:r>
              <a:rPr lang="en-US" sz="2200" err="1">
                <a:latin typeface="Times New Roman"/>
                <a:cs typeface="Times New Roman"/>
              </a:rPr>
              <a:t>wydarzenia</a:t>
            </a:r>
            <a:r>
              <a:rPr lang="en-US" sz="2200" dirty="0">
                <a:latin typeface="Times New Roman"/>
                <a:cs typeface="Times New Roman"/>
              </a:rPr>
              <a:t> </a:t>
            </a:r>
            <a:r>
              <a:rPr lang="en-US" sz="2200" err="1">
                <a:latin typeface="Times New Roman"/>
                <a:cs typeface="Times New Roman"/>
              </a:rPr>
              <a:t>dzieci</a:t>
            </a:r>
            <a:r>
              <a:rPr lang="en-US" sz="2200" dirty="0">
                <a:latin typeface="Times New Roman"/>
                <a:cs typeface="Times New Roman"/>
              </a:rPr>
              <a:t> </a:t>
            </a:r>
            <a:r>
              <a:rPr lang="en-US" sz="2200" err="1">
                <a:latin typeface="Times New Roman"/>
                <a:cs typeface="Times New Roman"/>
              </a:rPr>
              <a:t>miały</a:t>
            </a:r>
            <a:r>
              <a:rPr lang="en-US" sz="2200" dirty="0">
                <a:latin typeface="Times New Roman"/>
                <a:cs typeface="Times New Roman"/>
              </a:rPr>
              <a:t> </a:t>
            </a:r>
            <a:r>
              <a:rPr lang="en-US" sz="2200" err="1">
                <a:latin typeface="Times New Roman"/>
                <a:cs typeface="Times New Roman"/>
              </a:rPr>
              <a:t>okazję</a:t>
            </a:r>
            <a:r>
              <a:rPr lang="en-US" sz="2200" dirty="0">
                <a:latin typeface="Times New Roman"/>
                <a:cs typeface="Times New Roman"/>
              </a:rPr>
              <a:t> </a:t>
            </a:r>
            <a:r>
              <a:rPr lang="en-US" sz="2200" err="1">
                <a:latin typeface="Times New Roman"/>
                <a:cs typeface="Times New Roman"/>
              </a:rPr>
              <a:t>zaprezentować</a:t>
            </a:r>
            <a:r>
              <a:rPr lang="en-US" sz="2200" dirty="0">
                <a:latin typeface="Times New Roman"/>
                <a:cs typeface="Times New Roman"/>
              </a:rPr>
              <a:t> </a:t>
            </a:r>
            <a:r>
              <a:rPr lang="en-US" sz="2200" err="1">
                <a:latin typeface="Times New Roman"/>
                <a:cs typeface="Times New Roman"/>
              </a:rPr>
              <a:t>swoje</a:t>
            </a:r>
            <a:r>
              <a:rPr lang="en-US" sz="2200" dirty="0">
                <a:latin typeface="Times New Roman"/>
                <a:cs typeface="Times New Roman"/>
              </a:rPr>
              <a:t> </a:t>
            </a:r>
            <a:r>
              <a:rPr lang="en-US" sz="2200" err="1">
                <a:latin typeface="Times New Roman"/>
                <a:cs typeface="Times New Roman"/>
              </a:rPr>
              <a:t>kreatywne</a:t>
            </a:r>
            <a:r>
              <a:rPr lang="en-US" sz="2200" dirty="0">
                <a:latin typeface="Times New Roman"/>
                <a:cs typeface="Times New Roman"/>
              </a:rPr>
              <a:t> </a:t>
            </a:r>
            <a:r>
              <a:rPr lang="en-US" sz="2200" err="1">
                <a:latin typeface="Times New Roman"/>
                <a:cs typeface="Times New Roman"/>
              </a:rPr>
              <a:t>pomysły</a:t>
            </a:r>
            <a:r>
              <a:rPr lang="en-US" sz="2200">
                <a:latin typeface="Times New Roman"/>
                <a:cs typeface="Times New Roman"/>
              </a:rPr>
              <a:t>, </a:t>
            </a:r>
            <a:r>
              <a:rPr lang="en-US" sz="2200" err="1">
                <a:latin typeface="Times New Roman"/>
                <a:cs typeface="Times New Roman"/>
              </a:rPr>
              <a:t>na</a:t>
            </a:r>
            <a:r>
              <a:rPr lang="en-US" sz="2200">
                <a:latin typeface="Times New Roman"/>
                <a:cs typeface="Times New Roman"/>
              </a:rPr>
              <a:t> to jak </a:t>
            </a:r>
            <a:r>
              <a:rPr lang="en-US" sz="2200" err="1">
                <a:latin typeface="Times New Roman"/>
                <a:cs typeface="Times New Roman"/>
              </a:rPr>
              <a:t>wykorzystać</a:t>
            </a:r>
            <a:r>
              <a:rPr lang="en-US" sz="2200" dirty="0">
                <a:latin typeface="Times New Roman"/>
                <a:cs typeface="Times New Roman"/>
              </a:rPr>
              <a:t> </a:t>
            </a:r>
            <a:r>
              <a:rPr lang="en-US" sz="2200" err="1">
                <a:latin typeface="Times New Roman"/>
                <a:cs typeface="Times New Roman"/>
              </a:rPr>
              <a:t>niepotrzebne</a:t>
            </a:r>
            <a:r>
              <a:rPr lang="en-US" sz="2200" dirty="0">
                <a:latin typeface="Times New Roman"/>
                <a:cs typeface="Times New Roman"/>
              </a:rPr>
              <a:t> </a:t>
            </a:r>
            <a:r>
              <a:rPr lang="en-US" sz="2200" err="1">
                <a:latin typeface="Times New Roman"/>
                <a:cs typeface="Times New Roman"/>
              </a:rPr>
              <a:t>rzeczy</a:t>
            </a:r>
            <a:r>
              <a:rPr lang="en-US" sz="2200">
                <a:latin typeface="Times New Roman"/>
                <a:cs typeface="Times New Roman"/>
              </a:rPr>
              <a:t> do </a:t>
            </a:r>
            <a:r>
              <a:rPr lang="en-US" sz="2200" err="1">
                <a:latin typeface="Times New Roman"/>
                <a:cs typeface="Times New Roman"/>
              </a:rPr>
              <a:t>fajnej</a:t>
            </a:r>
            <a:r>
              <a:rPr lang="en-US" sz="2200" dirty="0">
                <a:latin typeface="Times New Roman"/>
                <a:cs typeface="Times New Roman"/>
              </a:rPr>
              <a:t> </a:t>
            </a:r>
            <a:r>
              <a:rPr lang="en-US" sz="2200" err="1">
                <a:latin typeface="Times New Roman"/>
                <a:cs typeface="Times New Roman"/>
              </a:rPr>
              <a:t>zabawy</a:t>
            </a:r>
            <a:r>
              <a:rPr lang="en-US" sz="2200">
                <a:latin typeface="Times New Roman"/>
                <a:cs typeface="Times New Roman"/>
              </a:rPr>
              <a:t>.</a:t>
            </a:r>
            <a:endParaRPr lang="pl-PL" sz="2200">
              <a:latin typeface="Times New Roman"/>
              <a:cs typeface="Times New Roman"/>
            </a:endParaRPr>
          </a:p>
        </p:txBody>
      </p:sp>
      <p:pic>
        <p:nvPicPr>
          <p:cNvPr id="4" name="Symbol zastępczy zawartości 3" descr="Obraz zawierający ściana, w pomieszczeniu, tekst, Bagaż i torby&#10;&#10;Zawartość wygenerowana przez AI może być niepoprawna.">
            <a:extLst>
              <a:ext uri="{FF2B5EF4-FFF2-40B4-BE49-F238E27FC236}">
                <a16:creationId xmlns:a16="http://schemas.microsoft.com/office/drawing/2014/main" id="{B145C548-6E06-F869-A81B-5F80839A50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5778"/>
          <a:stretch/>
        </p:blipFill>
        <p:spPr>
          <a:xfrm>
            <a:off x="7345680" y="10"/>
            <a:ext cx="4846320" cy="6857990"/>
          </a:xfrm>
          <a:prstGeom prst="rect">
            <a:avLst/>
          </a:prstGeom>
        </p:spPr>
      </p:pic>
      <p:pic>
        <p:nvPicPr>
          <p:cNvPr id="8" name="Obraz 7" descr="KONKURS EKO-MODA - Zespół Szkół Rzemiosła i Przedsiębiorczości -  Małopolskiej Izby Rzemiosła i Przedsiębiorczości w KrakowieZespół Szkół  Rzemiosła i Przedsiębiorczości – Małopolskiej Izby Rzemiosła i  Przedsiębiorczości w Krakowie">
            <a:extLst>
              <a:ext uri="{FF2B5EF4-FFF2-40B4-BE49-F238E27FC236}">
                <a16:creationId xmlns:a16="http://schemas.microsoft.com/office/drawing/2014/main" id="{F74C0BA0-5033-DBCE-CEF7-A47DE9281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914" y="3851030"/>
            <a:ext cx="5683494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1410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5">
            <a:extLst>
              <a:ext uri="{FF2B5EF4-FFF2-40B4-BE49-F238E27FC236}">
                <a16:creationId xmlns:a16="http://schemas.microsoft.com/office/drawing/2014/main" id="{4675331F-8319-398B-1A5B-05C26428B0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017" y="1615439"/>
            <a:ext cx="10653578" cy="1132258"/>
          </a:xfrm>
        </p:spPr>
        <p:txBody>
          <a:bodyPr/>
          <a:lstStyle/>
          <a:p>
            <a:r>
              <a:rPr lang="pl-PL" dirty="0"/>
              <a:t>EKO-MODA, pokaz mody-film</a:t>
            </a:r>
          </a:p>
        </p:txBody>
      </p:sp>
      <p:pic>
        <p:nvPicPr>
          <p:cNvPr id="7" name="VIDEO-2025-04-23-16-01-27">
            <a:hlinkClick r:id="" action="ppaction://media"/>
            <a:extLst>
              <a:ext uri="{FF2B5EF4-FFF2-40B4-BE49-F238E27FC236}">
                <a16:creationId xmlns:a16="http://schemas.microsoft.com/office/drawing/2014/main" id="{7D969675-C826-FEED-EF36-DB85ED3982A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95250" y="291124"/>
            <a:ext cx="3691669" cy="6277707"/>
          </a:xfrm>
          <a:prstGeom prst="rect">
            <a:avLst/>
          </a:prstGeom>
        </p:spPr>
      </p:pic>
      <p:pic>
        <p:nvPicPr>
          <p:cNvPr id="8" name="Obraz 7" descr="Pokaz eko mody - Przedszkole Publiczne nr 21 w Tarnowie">
            <a:extLst>
              <a:ext uri="{FF2B5EF4-FFF2-40B4-BE49-F238E27FC236}">
                <a16:creationId xmlns:a16="http://schemas.microsoft.com/office/drawing/2014/main" id="{CFA115E8-66F1-A5B3-E84A-49E38E5C95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088" y="3035177"/>
            <a:ext cx="5645394" cy="2827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65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0B98925-0550-1AFB-C1DC-02792400FB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1919DB9-8CBF-9F71-CF4E-861641110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561" y="-1262"/>
            <a:ext cx="7326472" cy="787897"/>
          </a:xfrm>
        </p:spPr>
        <p:txBody>
          <a:bodyPr vert="horz" wrap="square" lIns="91440" tIns="45720" rIns="91440" bIns="45720" rtlCol="0" anchor="b">
            <a:normAutofit/>
          </a:bodyPr>
          <a:lstStyle/>
          <a:p>
            <a:pPr algn="ctr"/>
            <a:r>
              <a:rPr lang="en-US" sz="3700" err="1">
                <a:latin typeface="Times New Roman"/>
                <a:cs typeface="Times New Roman"/>
              </a:rPr>
              <a:t>Zbiórka</a:t>
            </a:r>
            <a:r>
              <a:rPr lang="en-US" sz="3700" dirty="0">
                <a:latin typeface="Times New Roman"/>
                <a:cs typeface="Times New Roman"/>
              </a:rPr>
              <a:t> </a:t>
            </a:r>
            <a:r>
              <a:rPr lang="en-US" sz="3700" err="1">
                <a:latin typeface="Times New Roman"/>
                <a:cs typeface="Times New Roman"/>
              </a:rPr>
              <a:t>karmy</a:t>
            </a:r>
            <a:r>
              <a:rPr lang="en-US" sz="3700" dirty="0">
                <a:latin typeface="Times New Roman"/>
                <a:cs typeface="Times New Roman"/>
              </a:rPr>
              <a:t> </a:t>
            </a:r>
            <a:r>
              <a:rPr lang="en-US" sz="3700" err="1">
                <a:latin typeface="Times New Roman"/>
                <a:cs typeface="Times New Roman"/>
              </a:rPr>
              <a:t>dla</a:t>
            </a:r>
            <a:r>
              <a:rPr lang="en-US" sz="3700" dirty="0">
                <a:latin typeface="Times New Roman"/>
                <a:cs typeface="Times New Roman"/>
              </a:rPr>
              <a:t> </a:t>
            </a:r>
            <a:r>
              <a:rPr lang="en-US" sz="3700" err="1">
                <a:latin typeface="Times New Roman"/>
                <a:cs typeface="Times New Roman"/>
              </a:rPr>
              <a:t>schroniska</a:t>
            </a: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BA474F6-B407-0C4C-9FD2-3A64509CF8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4065" y="174583"/>
            <a:ext cx="4183447" cy="787897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1800" dirty="0">
                <a:latin typeface="Times New Roman"/>
                <a:cs typeface="Times New Roman"/>
              </a:rPr>
              <a:t>Zebrano </a:t>
            </a:r>
            <a:r>
              <a:rPr lang="en-US" sz="1800" err="1">
                <a:latin typeface="Times New Roman"/>
                <a:cs typeface="Times New Roman"/>
              </a:rPr>
              <a:t>i</a:t>
            </a:r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sz="1800" err="1">
                <a:latin typeface="Times New Roman"/>
                <a:cs typeface="Times New Roman"/>
              </a:rPr>
              <a:t>przekazano</a:t>
            </a:r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sz="1800" err="1">
                <a:latin typeface="Times New Roman"/>
                <a:cs typeface="Times New Roman"/>
              </a:rPr>
              <a:t>karmę</a:t>
            </a:r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sz="1800" err="1">
                <a:latin typeface="Times New Roman"/>
                <a:cs typeface="Times New Roman"/>
              </a:rPr>
              <a:t>dla</a:t>
            </a:r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sz="1800" err="1">
                <a:latin typeface="Times New Roman"/>
                <a:cs typeface="Times New Roman"/>
              </a:rPr>
              <a:t>zwierząt</a:t>
            </a:r>
            <a:r>
              <a:rPr lang="en-US" sz="1800" dirty="0">
                <a:latin typeface="Times New Roman"/>
                <a:cs typeface="Times New Roman"/>
              </a:rPr>
              <a:t>. </a:t>
            </a:r>
            <a:r>
              <a:rPr lang="en-US" sz="1800" err="1">
                <a:latin typeface="Times New Roman"/>
                <a:cs typeface="Times New Roman"/>
              </a:rPr>
              <a:t>Dziękujemy</a:t>
            </a:r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sz="1800" err="1">
                <a:latin typeface="Times New Roman"/>
                <a:cs typeface="Times New Roman"/>
              </a:rPr>
              <a:t>wszystkim</a:t>
            </a:r>
            <a:r>
              <a:rPr lang="en-US" sz="1800" dirty="0">
                <a:latin typeface="Times New Roman"/>
                <a:cs typeface="Times New Roman"/>
              </a:rPr>
              <a:t> za </a:t>
            </a:r>
            <a:r>
              <a:rPr lang="en-US" sz="1800" err="1">
                <a:latin typeface="Times New Roman"/>
                <a:cs typeface="Times New Roman"/>
              </a:rPr>
              <a:t>udział</a:t>
            </a:r>
            <a:r>
              <a:rPr lang="en-US" sz="1800" dirty="0">
                <a:latin typeface="Times New Roman"/>
                <a:cs typeface="Times New Roman"/>
              </a:rPr>
              <a:t> w </a:t>
            </a:r>
            <a:r>
              <a:rPr lang="en-US" sz="1800" err="1">
                <a:latin typeface="Times New Roman"/>
                <a:cs typeface="Times New Roman"/>
              </a:rPr>
              <a:t>tak</a:t>
            </a:r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sz="1800" err="1">
                <a:latin typeface="Times New Roman"/>
                <a:cs typeface="Times New Roman"/>
              </a:rPr>
              <a:t>szlachetnej</a:t>
            </a:r>
            <a:r>
              <a:rPr lang="en-US" sz="1800" dirty="0">
                <a:latin typeface="Times New Roman"/>
                <a:cs typeface="Times New Roman"/>
              </a:rPr>
              <a:t> </a:t>
            </a:r>
            <a:r>
              <a:rPr lang="en-US" sz="1800" err="1">
                <a:latin typeface="Times New Roman"/>
                <a:cs typeface="Times New Roman"/>
              </a:rPr>
              <a:t>akcji</a:t>
            </a:r>
            <a:r>
              <a:rPr lang="en-US" sz="1800" dirty="0">
                <a:latin typeface="Times New Roman"/>
                <a:cs typeface="Times New Roman"/>
              </a:rPr>
              <a:t>.</a:t>
            </a:r>
            <a:endParaRPr lang="pl-PL"/>
          </a:p>
        </p:txBody>
      </p:sp>
      <p:pic>
        <p:nvPicPr>
          <p:cNvPr id="4" name="Obraz 3" descr="Obraz zawierający ubrania, Ludzka twarz, osoba, w pomieszczeniu&#10;&#10;Zawartość wygenerowana przez AI może być niepoprawna.">
            <a:extLst>
              <a:ext uri="{FF2B5EF4-FFF2-40B4-BE49-F238E27FC236}">
                <a16:creationId xmlns:a16="http://schemas.microsoft.com/office/drawing/2014/main" id="{5628F9DC-A78D-927A-AE47-974D5D8CB6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164" b="32381"/>
          <a:stretch/>
        </p:blipFill>
        <p:spPr>
          <a:xfrm>
            <a:off x="146558" y="1131134"/>
            <a:ext cx="11908672" cy="561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4447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9">
            <a:extLst>
              <a:ext uri="{FF2B5EF4-FFF2-40B4-BE49-F238E27FC236}">
                <a16:creationId xmlns:a16="http://schemas.microsoft.com/office/drawing/2014/main" id="{4AB9B8B4-6AA0-6EC2-5180-35BA3CFC28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C939581-ED62-3D35-A515-BBB2BF253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7" y="548640"/>
            <a:ext cx="10872216" cy="1132258"/>
          </a:xfrm>
        </p:spPr>
        <p:txBody>
          <a:bodyPr anchor="t">
            <a:normAutofit/>
          </a:bodyPr>
          <a:lstStyle/>
          <a:p>
            <a:pPr algn="ctr"/>
            <a:r>
              <a:rPr lang="pl-PL" sz="4000" dirty="0">
                <a:latin typeface="Times New Roman"/>
                <a:cs typeface="Times New Roman"/>
              </a:rPr>
              <a:t>Sól w nadmiarze szkodzi...</a:t>
            </a:r>
            <a:endParaRPr lang="pl-PL"/>
          </a:p>
        </p:txBody>
      </p:sp>
      <p:pic>
        <p:nvPicPr>
          <p:cNvPr id="4" name="Obraz 3" descr="Obraz zawierający ubrania, osoba, w pomieszczeniu, Uczenie się&#10;&#10;Zawartość wygenerowana przez AI może być niepoprawna.">
            <a:extLst>
              <a:ext uri="{FF2B5EF4-FFF2-40B4-BE49-F238E27FC236}">
                <a16:creationId xmlns:a16="http://schemas.microsoft.com/office/drawing/2014/main" id="{B8AC209B-5C82-1CB8-A7EC-2CD7E1DB68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732" y="1821238"/>
            <a:ext cx="2524568" cy="4488121"/>
          </a:xfrm>
          <a:prstGeom prst="rect">
            <a:avLst/>
          </a:prstGeom>
        </p:spPr>
      </p:pic>
      <p:pic>
        <p:nvPicPr>
          <p:cNvPr id="5" name="Obraz 4" descr="Obraz zawierający tekst, kreskówka, w pomieszczeniu, zabawka&#10;&#10;Zawartość wygenerowana przez AI może być niepoprawna.">
            <a:extLst>
              <a:ext uri="{FF2B5EF4-FFF2-40B4-BE49-F238E27FC236}">
                <a16:creationId xmlns:a16="http://schemas.microsoft.com/office/drawing/2014/main" id="{C5F96887-7503-AA37-DBF4-928F8E54CD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9227" y="1955551"/>
            <a:ext cx="3163824" cy="4218432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53C077D-5D18-759D-9A33-30086CB1CB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0542" y="1374474"/>
            <a:ext cx="3902243" cy="453434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pl-PL" dirty="0">
                <a:latin typeface="Times New Roman"/>
                <a:ea typeface="+mn-lt"/>
                <a:cs typeface="+mn-lt"/>
              </a:rPr>
              <a:t>Uczniowie kl.5 i 6 na zajęciach z techniki (w ramach działań prozdrowotnych) odczytywali zawartość składników z opakowań wybranych produktów ze szczególnym uwzględnieniem ilości soli w nich zawartych. Efekt ich pracy to tablica pod hasłem</a:t>
            </a:r>
            <a:endParaRPr lang="pl-PL">
              <a:latin typeface="Times New Roman"/>
              <a:ea typeface="+mn-lt"/>
              <a:cs typeface="Times New Roman"/>
            </a:endParaRPr>
          </a:p>
          <a:p>
            <a:pPr marL="0" indent="0" algn="ctr">
              <a:buNone/>
            </a:pPr>
            <a:r>
              <a:rPr lang="pl-PL" dirty="0">
                <a:latin typeface="Times New Roman"/>
                <a:ea typeface="+mn-lt"/>
                <a:cs typeface="+mn-lt"/>
              </a:rPr>
              <a:t> "Sól w nadmiarze szkodzi ", </a:t>
            </a:r>
            <a:endParaRPr lang="pl-PL">
              <a:latin typeface="Times New Roman"/>
              <a:ea typeface="+mn-lt"/>
              <a:cs typeface="Times New Roman"/>
            </a:endParaRPr>
          </a:p>
          <a:p>
            <a:pPr marL="0" indent="0" algn="ctr">
              <a:buNone/>
            </a:pPr>
            <a:r>
              <a:rPr lang="pl-PL" dirty="0">
                <a:latin typeface="Times New Roman"/>
                <a:ea typeface="+mn-lt"/>
                <a:cs typeface="+mn-lt"/>
              </a:rPr>
              <a:t>która została wyeksponowana na szkolnym korytarzu i cieszy </a:t>
            </a:r>
            <a:r>
              <a:rPr lang="pl-PL" err="1">
                <a:latin typeface="Times New Roman"/>
                <a:ea typeface="+mn-lt"/>
                <a:cs typeface="+mn-lt"/>
              </a:rPr>
              <a:t>sie</a:t>
            </a:r>
            <a:r>
              <a:rPr lang="pl-PL" dirty="0">
                <a:latin typeface="Times New Roman"/>
                <a:ea typeface="+mn-lt"/>
                <a:cs typeface="+mn-lt"/>
              </a:rPr>
              <a:t> dużym zainteresowaniem dzieci.</a:t>
            </a:r>
            <a:endParaRPr lang="pl-PL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871079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5">
            <a:extLst>
              <a:ext uri="{FF2B5EF4-FFF2-40B4-BE49-F238E27FC236}">
                <a16:creationId xmlns:a16="http://schemas.microsoft.com/office/drawing/2014/main" id="{9B61FEBE-B024-E867-ADF8-B65D117A2E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49C4E1C-7837-FE8B-F567-DD67C55CE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-285496"/>
            <a:ext cx="5953569" cy="1527048"/>
          </a:xfrm>
        </p:spPr>
        <p:txBody>
          <a:bodyPr anchor="b">
            <a:normAutofit/>
          </a:bodyPr>
          <a:lstStyle/>
          <a:p>
            <a:pPr algn="ctr"/>
            <a:r>
              <a:rPr lang="pl-PL" sz="4000" dirty="0">
                <a:latin typeface="Times New Roman"/>
                <a:cs typeface="Times New Roman"/>
              </a:rPr>
              <a:t>Zdrowe odżywianie</a:t>
            </a:r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8C6577C-A6C7-695A-3CF8-C930558F2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1997925"/>
            <a:ext cx="5953569" cy="40965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pl-PL" sz="2200" dirty="0">
                <a:latin typeface="Times New Roman"/>
                <a:ea typeface="+mn-lt"/>
                <a:cs typeface="+mn-lt"/>
              </a:rPr>
              <a:t>Uczniowie przygotowali zdrowe przekąski takie jak: sałatki owocowe, koktajle, kulki mocy, owsianki z dodatkami, batoniki </a:t>
            </a:r>
            <a:r>
              <a:rPr lang="pl-PL" sz="2200" err="1">
                <a:latin typeface="Times New Roman"/>
                <a:ea typeface="+mn-lt"/>
                <a:cs typeface="+mn-lt"/>
              </a:rPr>
              <a:t>musli</a:t>
            </a:r>
            <a:r>
              <a:rPr lang="pl-PL" sz="2200" dirty="0">
                <a:latin typeface="Times New Roman"/>
                <a:ea typeface="+mn-lt"/>
                <a:cs typeface="+mn-lt"/>
              </a:rPr>
              <a:t>, wykorzystując dary natury : </a:t>
            </a:r>
            <a:endParaRPr lang="pl-PL">
              <a:latin typeface="Neue Haas Grotesk Text Pro"/>
              <a:ea typeface="+mn-lt"/>
              <a:cs typeface="+mn-lt"/>
            </a:endParaRPr>
          </a:p>
          <a:p>
            <a:pPr marL="0" indent="0" algn="ctr">
              <a:buNone/>
            </a:pPr>
            <a:r>
              <a:rPr lang="pl-PL" sz="2200" dirty="0">
                <a:latin typeface="Times New Roman"/>
                <a:ea typeface="+mn-lt"/>
                <a:cs typeface="+mn-lt"/>
              </a:rPr>
              <a:t>orzechy, owoce, miód, itp. </a:t>
            </a:r>
            <a:endParaRPr lang="pl-PL" dirty="0"/>
          </a:p>
          <a:p>
            <a:pPr marL="0" indent="0" algn="ctr">
              <a:buNone/>
            </a:pPr>
            <a:r>
              <a:rPr lang="pl-PL" sz="2200" dirty="0">
                <a:latin typeface="Times New Roman"/>
                <a:ea typeface="+mn-lt"/>
                <a:cs typeface="+mn-lt"/>
              </a:rPr>
              <a:t>To była prawdziwa uczta dla podniebienia a dla dzieci lekcja nauki o zdrowym żywieniu, która zaprocentuje w przyszłości dobrym stanem zdrowia wychowanków.</a:t>
            </a:r>
            <a:endParaRPr lang="pl-PL" sz="2200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endParaRPr lang="en-US" sz="2200" dirty="0">
              <a:latin typeface="Times New Roman"/>
              <a:cs typeface="Times New Roman"/>
            </a:endParaRPr>
          </a:p>
          <a:p>
            <a:pPr algn="ctr"/>
            <a:endParaRPr lang="pl-PL" sz="2200" dirty="0">
              <a:latin typeface="Times New Roman"/>
              <a:cs typeface="Times New Roman"/>
            </a:endParaRPr>
          </a:p>
        </p:txBody>
      </p:sp>
      <p:pic>
        <p:nvPicPr>
          <p:cNvPr id="5" name="Obraz 4" descr="Obraz zawierający ubrania, osoba, stół, w pomieszczeniu&#10;&#10;Zawartość wygenerowana przez AI może być niepoprawna.">
            <a:extLst>
              <a:ext uri="{FF2B5EF4-FFF2-40B4-BE49-F238E27FC236}">
                <a16:creationId xmlns:a16="http://schemas.microsoft.com/office/drawing/2014/main" id="{B01B72EF-2392-B57F-2BB8-CE866CDBAAE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332" r="2" b="31978"/>
          <a:stretch>
            <a:fillRect/>
          </a:stretch>
        </p:blipFill>
        <p:spPr>
          <a:xfrm>
            <a:off x="7435018" y="10"/>
            <a:ext cx="4756982" cy="3405485"/>
          </a:xfrm>
          <a:prstGeom prst="rect">
            <a:avLst/>
          </a:prstGeom>
        </p:spPr>
      </p:pic>
      <p:pic>
        <p:nvPicPr>
          <p:cNvPr id="6" name="Obraz 5" descr="Obraz zawierający ubrania, osoba, w pomieszczeniu, Ludzka twarz&#10;&#10;Zawartość wygenerowana przez AI może być niepoprawna.">
            <a:extLst>
              <a:ext uri="{FF2B5EF4-FFF2-40B4-BE49-F238E27FC236}">
                <a16:creationId xmlns:a16="http://schemas.microsoft.com/office/drawing/2014/main" id="{36402C1C-B6C8-BCBD-E5C4-3237DA95259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461" r="2" b="39875"/>
          <a:stretch>
            <a:fillRect/>
          </a:stretch>
        </p:blipFill>
        <p:spPr>
          <a:xfrm>
            <a:off x="7435018" y="3454171"/>
            <a:ext cx="4756982" cy="340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488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3534EC2-FC3F-CF77-E304-760B2F1235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A4DF238-64BC-5126-050A-68F40026F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2047" y="487677"/>
            <a:ext cx="9167906" cy="120583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 dirty="0" err="1"/>
              <a:t>Zdrowie</a:t>
            </a:r>
            <a:r>
              <a:rPr lang="en-US" sz="4400" dirty="0"/>
              <a:t> </a:t>
            </a:r>
            <a:r>
              <a:rPr lang="en-US" sz="4400" dirty="0" err="1"/>
              <a:t>na</a:t>
            </a:r>
            <a:r>
              <a:rPr lang="en-US" sz="4400" dirty="0"/>
              <a:t> </a:t>
            </a:r>
            <a:r>
              <a:rPr lang="en-US" sz="4400" dirty="0" err="1"/>
              <a:t>talerzu</a:t>
            </a:r>
          </a:p>
        </p:txBody>
      </p:sp>
      <p:pic>
        <p:nvPicPr>
          <p:cNvPr id="7" name="Obraz 6" descr="Obraz zawierający w pomieszczeniu, osoba, ubrania, ściana&#10;&#10;Zawartość wygenerowana przez AI może być niepoprawna.">
            <a:extLst>
              <a:ext uri="{FF2B5EF4-FFF2-40B4-BE49-F238E27FC236}">
                <a16:creationId xmlns:a16="http://schemas.microsoft.com/office/drawing/2014/main" id="{952739B8-7F2A-467B-A95B-1D55E88B21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646"/>
          <a:stretch>
            <a:fillRect/>
          </a:stretch>
        </p:blipFill>
        <p:spPr>
          <a:xfrm>
            <a:off x="20" y="2740536"/>
            <a:ext cx="3005706" cy="3941618"/>
          </a:xfrm>
          <a:prstGeom prst="rect">
            <a:avLst/>
          </a:prstGeom>
        </p:spPr>
      </p:pic>
      <p:pic>
        <p:nvPicPr>
          <p:cNvPr id="6" name="Obraz 5" descr="Obraz zawierający ubrania, w pomieszczeniu, osoba, Sztuka dziecięca&#10;&#10;Zawartość wygenerowana przez AI może być niepoprawna.">
            <a:extLst>
              <a:ext uri="{FF2B5EF4-FFF2-40B4-BE49-F238E27FC236}">
                <a16:creationId xmlns:a16="http://schemas.microsoft.com/office/drawing/2014/main" id="{F09A29D5-4D90-D453-997E-9340EFA6FC9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" b="1784"/>
          <a:stretch>
            <a:fillRect/>
          </a:stretch>
        </p:blipFill>
        <p:spPr>
          <a:xfrm>
            <a:off x="3047199" y="2740536"/>
            <a:ext cx="3009801" cy="3941618"/>
          </a:xfrm>
          <a:prstGeom prst="rect">
            <a:avLst/>
          </a:prstGeom>
        </p:spPr>
      </p:pic>
      <p:pic>
        <p:nvPicPr>
          <p:cNvPr id="4" name="Symbol zastępczy zawartości 3" descr="Obraz zawierający w pomieszczeniu, małe dziecko, ściana, osoba&#10;&#10;Zawartość wygenerowana przez AI może być niepoprawna.">
            <a:extLst>
              <a:ext uri="{FF2B5EF4-FFF2-40B4-BE49-F238E27FC236}">
                <a16:creationId xmlns:a16="http://schemas.microsoft.com/office/drawing/2014/main" id="{BA8D6CF2-9CC8-5C20-8884-4970D2738C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r="4" b="1715"/>
          <a:stretch>
            <a:fillRect/>
          </a:stretch>
        </p:blipFill>
        <p:spPr>
          <a:xfrm>
            <a:off x="6098472" y="2740535"/>
            <a:ext cx="3007674" cy="3941619"/>
          </a:xfrm>
          <a:prstGeom prst="rect">
            <a:avLst/>
          </a:prstGeom>
        </p:spPr>
      </p:pic>
      <p:pic>
        <p:nvPicPr>
          <p:cNvPr id="5" name="Obraz 4" descr="Obraz zawierający ubrania, osoba, jedzenie, warzywo&#10;&#10;Zawartość wygenerowana przez AI może być niepoprawna.">
            <a:extLst>
              <a:ext uri="{FF2B5EF4-FFF2-40B4-BE49-F238E27FC236}">
                <a16:creationId xmlns:a16="http://schemas.microsoft.com/office/drawing/2014/main" id="{FDA7B57C-E8F3-DDEB-3F0B-E84DDCC6EA1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-3" b="2076"/>
          <a:stretch>
            <a:fillRect/>
          </a:stretch>
        </p:blipFill>
        <p:spPr>
          <a:xfrm>
            <a:off x="9167829" y="2740535"/>
            <a:ext cx="3018979" cy="394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760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3534EC2-FC3F-CF77-E304-760B2F1235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0011B76-FA97-6463-B135-50ED89A1B7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2047" y="487677"/>
            <a:ext cx="9167906" cy="120583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 dirty="0" err="1"/>
              <a:t>Zdrowie</a:t>
            </a:r>
            <a:r>
              <a:rPr lang="en-US" sz="4400" dirty="0"/>
              <a:t> </a:t>
            </a:r>
            <a:r>
              <a:rPr lang="en-US" sz="4400" dirty="0" err="1"/>
              <a:t>na</a:t>
            </a:r>
            <a:r>
              <a:rPr lang="en-US" sz="4400" dirty="0"/>
              <a:t> </a:t>
            </a:r>
            <a:r>
              <a:rPr lang="en-US" sz="4400" dirty="0" err="1"/>
              <a:t>talerzu</a:t>
            </a:r>
            <a:r>
              <a:rPr lang="en-US" sz="4400" dirty="0"/>
              <a:t>, cd.</a:t>
            </a:r>
          </a:p>
        </p:txBody>
      </p:sp>
      <p:pic>
        <p:nvPicPr>
          <p:cNvPr id="4" name="Symbol zastępczy zawartości 3" descr="Obraz zawierający osoba, ubrania, w pomieszczeniu, ściana&#10;&#10;Zawartość wygenerowana przez AI może być niepoprawna.">
            <a:extLst>
              <a:ext uri="{FF2B5EF4-FFF2-40B4-BE49-F238E27FC236}">
                <a16:creationId xmlns:a16="http://schemas.microsoft.com/office/drawing/2014/main" id="{288D2585-B88D-15B2-40D4-D50C812150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647"/>
          <a:stretch>
            <a:fillRect/>
          </a:stretch>
        </p:blipFill>
        <p:spPr>
          <a:xfrm>
            <a:off x="11743" y="2635028"/>
            <a:ext cx="3005706" cy="3941618"/>
          </a:xfrm>
          <a:prstGeom prst="rect">
            <a:avLst/>
          </a:prstGeom>
        </p:spPr>
      </p:pic>
      <p:pic>
        <p:nvPicPr>
          <p:cNvPr id="5" name="Obraz 4" descr="Obraz zawierający ubrania, osoba, jedzenie, posiłek&#10;&#10;Zawartość wygenerowana przez AI może być niepoprawna.">
            <a:extLst>
              <a:ext uri="{FF2B5EF4-FFF2-40B4-BE49-F238E27FC236}">
                <a16:creationId xmlns:a16="http://schemas.microsoft.com/office/drawing/2014/main" id="{F1C192D3-3D0C-CE7D-9893-1452DCD44C7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780" r="3" b="3"/>
          <a:stretch>
            <a:fillRect/>
          </a:stretch>
        </p:blipFill>
        <p:spPr>
          <a:xfrm>
            <a:off x="3082368" y="2635028"/>
            <a:ext cx="3009801" cy="3941618"/>
          </a:xfrm>
          <a:prstGeom prst="rect">
            <a:avLst/>
          </a:prstGeom>
        </p:spPr>
      </p:pic>
      <p:pic>
        <p:nvPicPr>
          <p:cNvPr id="6" name="Obraz 5" descr="Obraz zawierający osoba, ubrania, jedzenie, Ludzka twarz&#10;&#10;Zawartość wygenerowana przez AI może być niepoprawna.">
            <a:extLst>
              <a:ext uri="{FF2B5EF4-FFF2-40B4-BE49-F238E27FC236}">
                <a16:creationId xmlns:a16="http://schemas.microsoft.com/office/drawing/2014/main" id="{6012E2F9-6104-067F-71EE-96285364F07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4" b="1715"/>
          <a:stretch>
            <a:fillRect/>
          </a:stretch>
        </p:blipFill>
        <p:spPr>
          <a:xfrm>
            <a:off x="6157087" y="2635027"/>
            <a:ext cx="3007674" cy="3941619"/>
          </a:xfrm>
          <a:prstGeom prst="rect">
            <a:avLst/>
          </a:prstGeom>
        </p:spPr>
      </p:pic>
      <p:pic>
        <p:nvPicPr>
          <p:cNvPr id="7" name="Obraz 6" descr="Obraz zawierający ubrania, osoba, w pomieszczeniu, stół&#10;&#10;Zawartość wygenerowana przez AI może być niepoprawna.">
            <a:extLst>
              <a:ext uri="{FF2B5EF4-FFF2-40B4-BE49-F238E27FC236}">
                <a16:creationId xmlns:a16="http://schemas.microsoft.com/office/drawing/2014/main" id="{61B63DC5-F975-EF4C-DF13-1A529D96CBE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2079" r="-3" b="-3"/>
          <a:stretch>
            <a:fillRect/>
          </a:stretch>
        </p:blipFill>
        <p:spPr>
          <a:xfrm>
            <a:off x="9167829" y="2635027"/>
            <a:ext cx="3018979" cy="394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0478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7B65277-82C6-6D08-6DCA-4A7DCC3B71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1671E43-B509-17E7-85E7-B754E0A7E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053" y="635030"/>
            <a:ext cx="7105042" cy="647817"/>
          </a:xfrm>
        </p:spPr>
        <p:txBody>
          <a:bodyPr anchor="b">
            <a:normAutofit/>
          </a:bodyPr>
          <a:lstStyle/>
          <a:p>
            <a:r>
              <a:rPr lang="pl-PL" sz="4000" dirty="0">
                <a:latin typeface="Times New Roman"/>
                <a:cs typeface="Times New Roman"/>
              </a:rPr>
              <a:t>#AlertEkologiczno-Zdrowotny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BD92706-5F9C-1B23-DDFE-E28B29D5CB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2449685"/>
            <a:ext cx="5862396" cy="385967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pl-PL" sz="2200" dirty="0">
                <a:latin typeface="Times New Roman"/>
                <a:cs typeface="Times New Roman"/>
              </a:rPr>
              <a:t> W ramach akcji prozdrowotnej i ekologicznej uczniowie Zespołu Szkół w Hucie Józefów mieli okazję podejmować różne działania mające na celu promocję zdrowego stylu życia oraz dbania o środowisko naturalne jak również podziwiania piękna przyrody.</a:t>
            </a:r>
            <a:endParaRPr lang="pl-PL"/>
          </a:p>
        </p:txBody>
      </p:sp>
      <p:pic>
        <p:nvPicPr>
          <p:cNvPr id="4" name="Obraz 3" descr="eko-ziemia – KZG">
            <a:extLst>
              <a:ext uri="{FF2B5EF4-FFF2-40B4-BE49-F238E27FC236}">
                <a16:creationId xmlns:a16="http://schemas.microsoft.com/office/drawing/2014/main" id="{8626A91A-F8A6-74F9-49BC-0A7E9A471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4133" y="1288689"/>
            <a:ext cx="4681506" cy="466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7259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823A065A-70A4-8D7A-797B-9377C7ED66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5834260-321B-65BA-FBB7-2D10ADBA8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576" y="1069848"/>
            <a:ext cx="4326921" cy="1353312"/>
          </a:xfrm>
        </p:spPr>
        <p:txBody>
          <a:bodyPr anchor="b">
            <a:normAutofit fontScale="90000"/>
          </a:bodyPr>
          <a:lstStyle/>
          <a:p>
            <a:pPr algn="ctr"/>
            <a:r>
              <a:rPr lang="pl-PL" sz="4000" dirty="0">
                <a:latin typeface="Times New Roman"/>
                <a:cs typeface="Times New Roman"/>
              </a:rPr>
              <a:t>Gatunki drzew oraz ich dobroczynne właściwości</a:t>
            </a:r>
            <a:endParaRPr lang="pl-PL" sz="40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26ABA66-1AA3-4DB0-3AF4-D35A8730FD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2279" y="3179533"/>
            <a:ext cx="4326922" cy="321868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pl-PL" sz="2200" dirty="0">
                <a:latin typeface="Times New Roman"/>
                <a:ea typeface="+mn-lt"/>
                <a:cs typeface="+mn-lt"/>
              </a:rPr>
              <a:t>Uczniowie przygotowali plakaty dotyczące różnych gatunków drzew oraz ich dobroczynnego wpływu na zdrowie i samopoczucie człowieka.</a:t>
            </a:r>
            <a:endParaRPr lang="pl-PL" sz="2200" dirty="0">
              <a:latin typeface="Times New Roman"/>
              <a:cs typeface="Times New Roman"/>
            </a:endParaRPr>
          </a:p>
        </p:txBody>
      </p:sp>
      <p:pic>
        <p:nvPicPr>
          <p:cNvPr id="6" name="Obraz 5" descr="Obraz zawierający drzewo, roślina, na wolnym powietrzu, ubrania&#10;&#10;Zawartość wygenerowana przez AI może być niepoprawna.">
            <a:extLst>
              <a:ext uri="{FF2B5EF4-FFF2-40B4-BE49-F238E27FC236}">
                <a16:creationId xmlns:a16="http://schemas.microsoft.com/office/drawing/2014/main" id="{1DEBDE1D-FB74-2081-EBAA-51DFF4E7EB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746" r="3" b="19829"/>
          <a:stretch>
            <a:fillRect/>
          </a:stretch>
        </p:blipFill>
        <p:spPr>
          <a:xfrm>
            <a:off x="6380014" y="1069848"/>
            <a:ext cx="2294930" cy="2302149"/>
          </a:xfrm>
          <a:prstGeom prst="rect">
            <a:avLst/>
          </a:prstGeom>
        </p:spPr>
      </p:pic>
      <p:pic>
        <p:nvPicPr>
          <p:cNvPr id="13" name="Obraz 12" descr="Obraz zawierający na wolnym powietrzu, roślina, drzewo, brzoza&#10;&#10;Zawartość wygenerowana przez AI może być niepoprawna.">
            <a:extLst>
              <a:ext uri="{FF2B5EF4-FFF2-40B4-BE49-F238E27FC236}">
                <a16:creationId xmlns:a16="http://schemas.microsoft.com/office/drawing/2014/main" id="{93CAC537-12E1-3762-8079-784D70C63A0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" b="24929"/>
          <a:stretch>
            <a:fillRect/>
          </a:stretch>
        </p:blipFill>
        <p:spPr>
          <a:xfrm>
            <a:off x="8724562" y="1074811"/>
            <a:ext cx="2294930" cy="2297187"/>
          </a:xfrm>
          <a:prstGeom prst="rect">
            <a:avLst/>
          </a:prstGeom>
        </p:spPr>
      </p:pic>
      <p:pic>
        <p:nvPicPr>
          <p:cNvPr id="4" name="Obraz 3" descr="Obraz zawierający na wolnym powietrzu, trawa, roślina, wiosna&#10;&#10;Zawartość wygenerowana przez AI może być niepoprawna.">
            <a:extLst>
              <a:ext uri="{FF2B5EF4-FFF2-40B4-BE49-F238E27FC236}">
                <a16:creationId xmlns:a16="http://schemas.microsoft.com/office/drawing/2014/main" id="{86129990-C9CA-C0B4-4D43-4BCA4054896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332" r="3" b="15485"/>
          <a:stretch>
            <a:fillRect/>
          </a:stretch>
        </p:blipFill>
        <p:spPr>
          <a:xfrm>
            <a:off x="6380014" y="3423551"/>
            <a:ext cx="2294930" cy="2300593"/>
          </a:xfrm>
          <a:prstGeom prst="rect">
            <a:avLst/>
          </a:prstGeom>
        </p:spPr>
      </p:pic>
      <p:pic>
        <p:nvPicPr>
          <p:cNvPr id="11" name="Obraz 10" descr="Obraz zawierający na wolnym powietrzu, trawa, niebo, ubrania&#10;&#10;Zawartość wygenerowana przez AI może być niepoprawna.">
            <a:extLst>
              <a:ext uri="{FF2B5EF4-FFF2-40B4-BE49-F238E27FC236}">
                <a16:creationId xmlns:a16="http://schemas.microsoft.com/office/drawing/2014/main" id="{69323976-6628-CEE6-3B8C-F13B7B42F36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99" b="1"/>
          <a:stretch>
            <a:fillRect/>
          </a:stretch>
        </p:blipFill>
        <p:spPr>
          <a:xfrm>
            <a:off x="8724562" y="3423551"/>
            <a:ext cx="2294930" cy="229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9346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3534EC2-FC3F-CF77-E304-760B2F1235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DC1F8B1-4B8F-FF41-0CFF-DE5B214B4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509" y="487677"/>
            <a:ext cx="11551597" cy="122537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pl-PL" dirty="0">
                <a:latin typeface="Times New Roman"/>
                <a:cs typeface="Times New Roman"/>
              </a:rPr>
              <a:t>Gatunki drzew oraz ich dobroczynne właściwości, cd.</a:t>
            </a:r>
            <a:endParaRPr lang="en-US" b="0" dirty="0">
              <a:latin typeface="Times New Roman"/>
              <a:cs typeface="Times New Roman"/>
            </a:endParaRPr>
          </a:p>
        </p:txBody>
      </p:sp>
      <p:pic>
        <p:nvPicPr>
          <p:cNvPr id="8" name="Obraz 7" descr="Obraz zawierający osoba, na wolnym powietrzu, ubrania, Ludzka twarz&#10;&#10;Zawartość wygenerowana przez AI może być niepoprawna.">
            <a:extLst>
              <a:ext uri="{FF2B5EF4-FFF2-40B4-BE49-F238E27FC236}">
                <a16:creationId xmlns:a16="http://schemas.microsoft.com/office/drawing/2014/main" id="{F84C9C17-8436-A51A-D2F0-49B5DC0397D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47"/>
          <a:stretch>
            <a:fillRect/>
          </a:stretch>
        </p:blipFill>
        <p:spPr>
          <a:xfrm>
            <a:off x="3928" y="2623305"/>
            <a:ext cx="3005706" cy="3941618"/>
          </a:xfrm>
          <a:prstGeom prst="rect">
            <a:avLst/>
          </a:prstGeom>
        </p:spPr>
      </p:pic>
      <p:pic>
        <p:nvPicPr>
          <p:cNvPr id="4" name="Symbol zastępczy zawartości 3" descr="Obraz zawierający na wolnym powietrzu, trawa, ubrania, roślina&#10;&#10;Zawartość wygenerowana przez AI może być niepoprawna.">
            <a:extLst>
              <a:ext uri="{FF2B5EF4-FFF2-40B4-BE49-F238E27FC236}">
                <a16:creationId xmlns:a16="http://schemas.microsoft.com/office/drawing/2014/main" id="{CE902392-42EF-7A92-C861-089928BDB3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r="3" b="1784"/>
          <a:stretch>
            <a:fillRect/>
          </a:stretch>
        </p:blipFill>
        <p:spPr>
          <a:xfrm>
            <a:off x="3047199" y="2623305"/>
            <a:ext cx="3009801" cy="3941618"/>
          </a:xfrm>
          <a:prstGeom prst="rect">
            <a:avLst/>
          </a:prstGeom>
        </p:spPr>
      </p:pic>
      <p:pic>
        <p:nvPicPr>
          <p:cNvPr id="7" name="Obraz 6" descr="Obraz zawierający na wolnym powietrzu, drzewo, ubrania, niebo&#10;&#10;Zawartość wygenerowana przez AI może być niepoprawna.">
            <a:extLst>
              <a:ext uri="{FF2B5EF4-FFF2-40B4-BE49-F238E27FC236}">
                <a16:creationId xmlns:a16="http://schemas.microsoft.com/office/drawing/2014/main" id="{654707AC-F281-2DF7-0587-8F81EB53BB9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711" r="4" b="4"/>
          <a:stretch>
            <a:fillRect/>
          </a:stretch>
        </p:blipFill>
        <p:spPr>
          <a:xfrm>
            <a:off x="6098472" y="2623304"/>
            <a:ext cx="3007674" cy="3941619"/>
          </a:xfrm>
          <a:prstGeom prst="rect">
            <a:avLst/>
          </a:prstGeom>
        </p:spPr>
      </p:pic>
      <p:pic>
        <p:nvPicPr>
          <p:cNvPr id="5" name="Obraz 4" descr="Obraz zawierający na wolnym powietrzu, niebo, roślina, drzewo&#10;&#10;Zawartość wygenerowana przez AI może być niepoprawna.">
            <a:extLst>
              <a:ext uri="{FF2B5EF4-FFF2-40B4-BE49-F238E27FC236}">
                <a16:creationId xmlns:a16="http://schemas.microsoft.com/office/drawing/2014/main" id="{6A23118B-04B3-B761-A1EB-16BA2BEA9DF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753" r="2" b="2"/>
          <a:stretch>
            <a:fillRect/>
          </a:stretch>
        </p:blipFill>
        <p:spPr>
          <a:xfrm>
            <a:off x="9167829" y="2623304"/>
            <a:ext cx="3018979" cy="394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4852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3A065A-70A4-8D7A-797B-9377C7ED66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24FB742-340E-7927-7AAA-F017AC017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576" y="1069848"/>
            <a:ext cx="5193304" cy="664380"/>
          </a:xfrm>
        </p:spPr>
        <p:txBody>
          <a:bodyPr anchor="b">
            <a:normAutofit/>
          </a:bodyPr>
          <a:lstStyle/>
          <a:p>
            <a:r>
              <a:rPr lang="pl-PL" sz="4000" dirty="0">
                <a:latin typeface="Times New Roman"/>
                <a:cs typeface="Times New Roman"/>
              </a:rPr>
              <a:t>Dokarmianie ptaków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07B073B-37B0-2517-C0B5-71F4C90A4B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2510" y="2505456"/>
            <a:ext cx="4326922" cy="321868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pl-PL" sz="1800" dirty="0">
                <a:latin typeface="Times New Roman"/>
                <a:ea typeface="+mn-lt"/>
                <a:cs typeface="+mn-lt"/>
              </a:rPr>
              <a:t>Uczniowie kl.4 na zajęciach z techniki wykonali </a:t>
            </a:r>
            <a:r>
              <a:rPr lang="pl-PL" sz="1800" dirty="0" err="1">
                <a:latin typeface="Times New Roman"/>
                <a:ea typeface="+mn-lt"/>
                <a:cs typeface="+mn-lt"/>
              </a:rPr>
              <a:t>eko</a:t>
            </a:r>
            <a:r>
              <a:rPr lang="pl-PL" sz="1800" dirty="0">
                <a:latin typeface="Times New Roman"/>
                <a:ea typeface="+mn-lt"/>
                <a:cs typeface="+mn-lt"/>
              </a:rPr>
              <a:t>-karmniki, które następnie zostały zawieszone na drzewach</a:t>
            </a:r>
            <a:endParaRPr lang="pl-PL" dirty="0">
              <a:latin typeface="Times New Roman"/>
              <a:ea typeface="+mn-lt"/>
              <a:cs typeface="Times New Roman"/>
            </a:endParaRPr>
          </a:p>
          <a:p>
            <a:pPr marL="0" indent="0" algn="ctr">
              <a:buNone/>
            </a:pPr>
            <a:r>
              <a:rPr lang="pl-PL" sz="1800" dirty="0">
                <a:latin typeface="Times New Roman"/>
                <a:ea typeface="+mn-lt"/>
                <a:cs typeface="+mn-lt"/>
              </a:rPr>
              <a:t> w otoczeniu szkoły. </a:t>
            </a:r>
            <a:endParaRPr lang="pl-PL">
              <a:latin typeface="Times New Roman"/>
              <a:cs typeface="Times New Roman"/>
            </a:endParaRPr>
          </a:p>
          <a:p>
            <a:pPr marL="0" indent="0" algn="ctr">
              <a:buNone/>
            </a:pPr>
            <a:r>
              <a:rPr lang="pl-PL" sz="1800" dirty="0">
                <a:latin typeface="Times New Roman"/>
                <a:ea typeface="+mn-lt"/>
                <a:cs typeface="+mn-lt"/>
              </a:rPr>
              <a:t>Przez okres zimy dawały one schronienie ptakom, dzieci natomiast dbały by odwiedzające karmniki ptaki znalazły w nich smaczne pożywienie.</a:t>
            </a:r>
            <a:endParaRPr lang="pl-PL" sz="1800">
              <a:latin typeface="Times New Roman"/>
              <a:cs typeface="Times New Roman"/>
            </a:endParaRPr>
          </a:p>
        </p:txBody>
      </p:sp>
      <p:pic>
        <p:nvPicPr>
          <p:cNvPr id="7" name="Obraz 6" descr="Obraz zawierający osoba, Ludzka twarz, ubrania, w pomieszczeniu&#10;&#10;Zawartość wygenerowana przez AI może być niepoprawna.">
            <a:extLst>
              <a:ext uri="{FF2B5EF4-FFF2-40B4-BE49-F238E27FC236}">
                <a16:creationId xmlns:a16="http://schemas.microsoft.com/office/drawing/2014/main" id="{20971AF2-ECB7-63AD-823F-C01791EAD9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" b="43575"/>
          <a:stretch>
            <a:fillRect/>
          </a:stretch>
        </p:blipFill>
        <p:spPr>
          <a:xfrm>
            <a:off x="6380014" y="1069848"/>
            <a:ext cx="2294930" cy="2302149"/>
          </a:xfrm>
          <a:prstGeom prst="rect">
            <a:avLst/>
          </a:prstGeom>
        </p:spPr>
      </p:pic>
      <p:pic>
        <p:nvPicPr>
          <p:cNvPr id="4" name="Obraz 3" descr="Obraz zawierający drzewo, na wolnym powietrzu, osoba, ubrania&#10;&#10;Zawartość wygenerowana przez AI może być niepoprawna.">
            <a:extLst>
              <a:ext uri="{FF2B5EF4-FFF2-40B4-BE49-F238E27FC236}">
                <a16:creationId xmlns:a16="http://schemas.microsoft.com/office/drawing/2014/main" id="{A658EE7E-C89C-79BA-4032-CE9903842F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3561" r="3" b="20135"/>
          <a:stretch>
            <a:fillRect/>
          </a:stretch>
        </p:blipFill>
        <p:spPr>
          <a:xfrm>
            <a:off x="8724562" y="1074811"/>
            <a:ext cx="2294930" cy="2297187"/>
          </a:xfrm>
          <a:prstGeom prst="rect">
            <a:avLst/>
          </a:prstGeom>
        </p:spPr>
      </p:pic>
      <p:pic>
        <p:nvPicPr>
          <p:cNvPr id="5" name="Obraz 4" descr="Obraz zawierający osoba, na wolnym powietrzu, ubrania, drzewo&#10;&#10;Zawartość wygenerowana przez AI może być niepoprawna.">
            <a:extLst>
              <a:ext uri="{FF2B5EF4-FFF2-40B4-BE49-F238E27FC236}">
                <a16:creationId xmlns:a16="http://schemas.microsoft.com/office/drawing/2014/main" id="{D96A06D3-D42D-4ACA-1715-7D3983BBD83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3806" r="3" b="29807"/>
          <a:stretch>
            <a:fillRect/>
          </a:stretch>
        </p:blipFill>
        <p:spPr>
          <a:xfrm>
            <a:off x="6380014" y="3423551"/>
            <a:ext cx="2294930" cy="2300593"/>
          </a:xfrm>
          <a:prstGeom prst="rect">
            <a:avLst/>
          </a:prstGeom>
        </p:spPr>
      </p:pic>
      <p:pic>
        <p:nvPicPr>
          <p:cNvPr id="6" name="Obraz 5" descr="Obraz zawierający osoba, ubrania, choinka, roślina domowa&#10;&#10;Zawartość wygenerowana przez AI może być niepoprawna.">
            <a:extLst>
              <a:ext uri="{FF2B5EF4-FFF2-40B4-BE49-F238E27FC236}">
                <a16:creationId xmlns:a16="http://schemas.microsoft.com/office/drawing/2014/main" id="{29A48331-59A8-006A-F187-3196E18303A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3216" r="30591" b="3"/>
          <a:stretch>
            <a:fillRect/>
          </a:stretch>
        </p:blipFill>
        <p:spPr>
          <a:xfrm>
            <a:off x="8724562" y="3423551"/>
            <a:ext cx="2294930" cy="229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324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33534EC2-FC3F-CF77-E304-760B2F1235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2CC1010-D8C2-75F7-0B8C-48B28EA0F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2047" y="487677"/>
            <a:ext cx="9167906" cy="120583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/>
              <a:t>Dokarmianie ptaków, cd.</a:t>
            </a:r>
          </a:p>
        </p:txBody>
      </p:sp>
      <p:pic>
        <p:nvPicPr>
          <p:cNvPr id="4" name="Symbol zastępczy zawartości 3" descr="Obraz zawierający osoba, ubrania, drzewo, Ludzka twarz&#10;&#10;Zawartość wygenerowana przez AI może być niepoprawna.">
            <a:extLst>
              <a:ext uri="{FF2B5EF4-FFF2-40B4-BE49-F238E27FC236}">
                <a16:creationId xmlns:a16="http://schemas.microsoft.com/office/drawing/2014/main" id="{7ACB3DDE-43D4-3583-A9D3-01C792E4F0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7992" r="2" b="18244"/>
          <a:stretch>
            <a:fillRect/>
          </a:stretch>
        </p:blipFill>
        <p:spPr>
          <a:xfrm>
            <a:off x="20" y="2623305"/>
            <a:ext cx="3005706" cy="3941618"/>
          </a:xfrm>
          <a:prstGeom prst="rect">
            <a:avLst/>
          </a:prstGeom>
        </p:spPr>
      </p:pic>
      <p:pic>
        <p:nvPicPr>
          <p:cNvPr id="6" name="Obraz 5" descr="Obraz zawierający drzewo, osoba, na wolnym powietrzu, ubrania&#10;&#10;Zawartość wygenerowana przez AI może być niepoprawna.">
            <a:extLst>
              <a:ext uri="{FF2B5EF4-FFF2-40B4-BE49-F238E27FC236}">
                <a16:creationId xmlns:a16="http://schemas.microsoft.com/office/drawing/2014/main" id="{2D585E77-6023-E395-8606-D33D961478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0090" r="1" b="6246"/>
          <a:stretch>
            <a:fillRect/>
          </a:stretch>
        </p:blipFill>
        <p:spPr>
          <a:xfrm>
            <a:off x="3047199" y="2623305"/>
            <a:ext cx="3009801" cy="3941618"/>
          </a:xfrm>
          <a:prstGeom prst="rect">
            <a:avLst/>
          </a:prstGeom>
        </p:spPr>
      </p:pic>
      <p:pic>
        <p:nvPicPr>
          <p:cNvPr id="7" name="Obraz 6" descr="Obraz zawierający osoba, ubrania, na wolnym powietrzu, drzewo&#10;&#10;Zawartość wygenerowana przez AI może być niepoprawna.">
            <a:extLst>
              <a:ext uri="{FF2B5EF4-FFF2-40B4-BE49-F238E27FC236}">
                <a16:creationId xmlns:a16="http://schemas.microsoft.com/office/drawing/2014/main" id="{57C4B33E-CCAE-A296-833D-42177B989D2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9892" r="-3" b="16389"/>
          <a:stretch>
            <a:fillRect/>
          </a:stretch>
        </p:blipFill>
        <p:spPr>
          <a:xfrm>
            <a:off x="6098472" y="2623304"/>
            <a:ext cx="3007674" cy="3941619"/>
          </a:xfrm>
          <a:prstGeom prst="rect">
            <a:avLst/>
          </a:prstGeom>
        </p:spPr>
      </p:pic>
      <p:pic>
        <p:nvPicPr>
          <p:cNvPr id="5" name="Obraz 4" descr="Obraz zawierający drzewo, osoba, ubrania, na wolnym powietrzu&#10;&#10;Zawartość wygenerowana przez AI może być niepoprawna.">
            <a:extLst>
              <a:ext uri="{FF2B5EF4-FFF2-40B4-BE49-F238E27FC236}">
                <a16:creationId xmlns:a16="http://schemas.microsoft.com/office/drawing/2014/main" id="{77D77568-2E45-B710-0FCC-B65C1C9D4C1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0280" r="2" b="16281"/>
          <a:stretch>
            <a:fillRect/>
          </a:stretch>
        </p:blipFill>
        <p:spPr>
          <a:xfrm>
            <a:off x="9167829" y="2623304"/>
            <a:ext cx="3018979" cy="394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2463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232C646-EEF5-4764-5EDA-451D8B51AD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EEC6164-C754-3D71-D0A4-8481137A9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452" y="894001"/>
            <a:ext cx="7860656" cy="825774"/>
          </a:xfrm>
        </p:spPr>
        <p:txBody>
          <a:bodyPr anchor="b">
            <a:normAutofit/>
          </a:bodyPr>
          <a:lstStyle/>
          <a:p>
            <a:pPr algn="ctr"/>
            <a:r>
              <a:rPr lang="pl-PL" sz="4000" dirty="0">
                <a:latin typeface="Times New Roman"/>
                <a:cs typeface="Times New Roman"/>
              </a:rPr>
              <a:t>Pamiętamy o Bohaterach</a:t>
            </a:r>
            <a:endParaRPr lang="pl-PL" dirty="0"/>
          </a:p>
        </p:txBody>
      </p:sp>
      <p:pic>
        <p:nvPicPr>
          <p:cNvPr id="6" name="Obraz 5" descr="Obraz zawierający na wolnym powietrzu, ubrania, niebo, ziemia&#10;&#10;Zawartość wygenerowana przez AI może być niepoprawna.">
            <a:extLst>
              <a:ext uri="{FF2B5EF4-FFF2-40B4-BE49-F238E27FC236}">
                <a16:creationId xmlns:a16="http://schemas.microsoft.com/office/drawing/2014/main" id="{C2FE890B-79BF-A8E1-62F8-AE0B58477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391" y="1381963"/>
            <a:ext cx="3097188" cy="4129584"/>
          </a:xfrm>
          <a:prstGeom prst="rect">
            <a:avLst/>
          </a:prstGeom>
        </p:spPr>
      </p:pic>
      <p:pic>
        <p:nvPicPr>
          <p:cNvPr id="4" name="Symbol zastępczy zawartości 3" descr="Obraz zawierający niebo, na wolnym powietrzu, ubrania, cmentarz&#10;&#10;Zawartość wygenerowana przez AI może być niepoprawna.">
            <a:extLst>
              <a:ext uri="{FF2B5EF4-FFF2-40B4-BE49-F238E27FC236}">
                <a16:creationId xmlns:a16="http://schemas.microsoft.com/office/drawing/2014/main" id="{F6EF6E35-FDF9-BBAF-C23B-7E2A13FCE5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4000" y="1192946"/>
            <a:ext cx="1593258" cy="2124344"/>
          </a:xfrm>
          <a:prstGeom prst="rect">
            <a:avLst/>
          </a:prstGeom>
        </p:spPr>
      </p:pic>
      <p:pic>
        <p:nvPicPr>
          <p:cNvPr id="5" name="Obraz 4" descr="Obraz zawierający na wolnym powietrzu, ubrania, niebo, obuwie&#10;&#10;Zawartość wygenerowana przez AI może być niepoprawna.">
            <a:extLst>
              <a:ext uri="{FF2B5EF4-FFF2-40B4-BE49-F238E27FC236}">
                <a16:creationId xmlns:a16="http://schemas.microsoft.com/office/drawing/2014/main" id="{5335ED84-1938-6737-1227-7CC005D1C3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04000" y="3580801"/>
            <a:ext cx="1589823" cy="2119765"/>
          </a:xfrm>
          <a:prstGeom prst="rect">
            <a:avLst/>
          </a:prstGeom>
        </p:spPr>
      </p:pic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5066B1A-1374-DAC9-EFD4-8816287D78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38164" y="2358917"/>
            <a:ext cx="4498330" cy="213430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en-US" sz="3000" dirty="0">
                <a:latin typeface="Times New Roman"/>
                <a:cs typeface="Times New Roman"/>
              </a:rPr>
              <a:t>,,W </a:t>
            </a:r>
            <a:r>
              <a:rPr lang="en-US" sz="3000" dirty="0" err="1">
                <a:latin typeface="Times New Roman"/>
                <a:cs typeface="Times New Roman"/>
              </a:rPr>
              <a:t>Hołdzie</a:t>
            </a:r>
            <a:r>
              <a:rPr lang="en-US" sz="3000" dirty="0">
                <a:latin typeface="Times New Roman"/>
                <a:cs typeface="Times New Roman"/>
              </a:rPr>
              <a:t> </a:t>
            </a:r>
            <a:r>
              <a:rPr lang="en-US" sz="3000" dirty="0" err="1">
                <a:latin typeface="Times New Roman"/>
                <a:cs typeface="Times New Roman"/>
              </a:rPr>
              <a:t>Bohaterom</a:t>
            </a:r>
            <a:r>
              <a:rPr lang="en-US" sz="3000" dirty="0">
                <a:latin typeface="Times New Roman"/>
                <a:cs typeface="Times New Roman"/>
              </a:rPr>
              <a:t>" - </a:t>
            </a:r>
            <a:r>
              <a:rPr lang="en-US" sz="3000" dirty="0" err="1">
                <a:latin typeface="Times New Roman"/>
                <a:cs typeface="Times New Roman"/>
              </a:rPr>
              <a:t>wyjście</a:t>
            </a:r>
            <a:r>
              <a:rPr lang="en-US" sz="3000" dirty="0">
                <a:latin typeface="Times New Roman"/>
                <a:cs typeface="Times New Roman"/>
              </a:rPr>
              <a:t> </a:t>
            </a:r>
            <a:r>
              <a:rPr lang="en-US" sz="3000" dirty="0" err="1">
                <a:latin typeface="Times New Roman"/>
                <a:cs typeface="Times New Roman"/>
              </a:rPr>
              <a:t>uczniów</a:t>
            </a:r>
            <a:endParaRPr lang="pl-PL" sz="3000" dirty="0" err="1">
              <a:latin typeface="Neue Haas Grotesk Text Pro"/>
              <a:cs typeface="Times New Roman"/>
            </a:endParaRPr>
          </a:p>
          <a:p>
            <a:pPr marL="0" indent="0" algn="ctr">
              <a:buNone/>
            </a:pPr>
            <a:r>
              <a:rPr lang="en-US" sz="3000" dirty="0">
                <a:latin typeface="Times New Roman"/>
                <a:cs typeface="Times New Roman"/>
              </a:rPr>
              <a:t> </a:t>
            </a:r>
            <a:r>
              <a:rPr lang="en-US" sz="3000" dirty="0" err="1">
                <a:latin typeface="Times New Roman"/>
                <a:cs typeface="Times New Roman"/>
              </a:rPr>
              <a:t>i</a:t>
            </a:r>
            <a:r>
              <a:rPr lang="en-US" sz="3000" dirty="0">
                <a:latin typeface="Times New Roman"/>
                <a:cs typeface="Times New Roman"/>
              </a:rPr>
              <a:t> </a:t>
            </a:r>
            <a:r>
              <a:rPr lang="en-US" sz="3000" dirty="0" err="1">
                <a:latin typeface="Times New Roman"/>
                <a:cs typeface="Times New Roman"/>
              </a:rPr>
              <a:t>zapalenie</a:t>
            </a:r>
            <a:r>
              <a:rPr lang="en-US" sz="3000" dirty="0">
                <a:latin typeface="Times New Roman"/>
                <a:cs typeface="Times New Roman"/>
              </a:rPr>
              <a:t> </a:t>
            </a:r>
            <a:r>
              <a:rPr lang="en-US" sz="3000" dirty="0" err="1">
                <a:latin typeface="Times New Roman"/>
                <a:cs typeface="Times New Roman"/>
              </a:rPr>
              <a:t>zniczy</a:t>
            </a:r>
            <a:r>
              <a:rPr lang="en-US" sz="3000" dirty="0">
                <a:latin typeface="Times New Roman"/>
                <a:cs typeface="Times New Roman"/>
              </a:rPr>
              <a:t> </a:t>
            </a:r>
            <a:endParaRPr lang="pl-PL" sz="3000">
              <a:latin typeface="Neue Haas Grotesk Text Pro"/>
              <a:cs typeface="Times New Roman"/>
            </a:endParaRPr>
          </a:p>
          <a:p>
            <a:pPr marL="0" indent="0" algn="ctr">
              <a:buNone/>
            </a:pPr>
            <a:r>
              <a:rPr lang="en-US" sz="3000" dirty="0">
                <a:latin typeface="Times New Roman"/>
                <a:cs typeface="Times New Roman"/>
              </a:rPr>
              <a:t>w </a:t>
            </a:r>
            <a:r>
              <a:rPr lang="en-US" sz="3000" dirty="0" err="1">
                <a:latin typeface="Times New Roman"/>
                <a:cs typeface="Times New Roman"/>
              </a:rPr>
              <a:t>Miejscach</a:t>
            </a:r>
            <a:r>
              <a:rPr lang="en-US" sz="3000" dirty="0">
                <a:latin typeface="Times New Roman"/>
                <a:cs typeface="Times New Roman"/>
              </a:rPr>
              <a:t> </a:t>
            </a:r>
            <a:r>
              <a:rPr lang="en-US" sz="3000" dirty="0" err="1">
                <a:latin typeface="Times New Roman"/>
                <a:cs typeface="Times New Roman"/>
              </a:rPr>
              <a:t>Pamięci</a:t>
            </a:r>
            <a:r>
              <a:rPr lang="en-US" sz="3000" dirty="0">
                <a:latin typeface="Times New Roman"/>
                <a:cs typeface="Times New Roman"/>
              </a:rPr>
              <a:t> </a:t>
            </a:r>
            <a:r>
              <a:rPr lang="en-US" sz="3000" dirty="0" err="1">
                <a:latin typeface="Times New Roman"/>
                <a:cs typeface="Times New Roman"/>
              </a:rPr>
              <a:t>Narodowej</a:t>
            </a:r>
            <a:r>
              <a:rPr lang="en-US" sz="3000" dirty="0">
                <a:latin typeface="Times New Roman"/>
                <a:cs typeface="Times New Roman"/>
              </a:rPr>
              <a:t>.</a:t>
            </a:r>
            <a:endParaRPr lang="pl-PL" sz="3000"/>
          </a:p>
        </p:txBody>
      </p:sp>
    </p:spTree>
    <p:extLst>
      <p:ext uri="{BB962C8B-B14F-4D97-AF65-F5344CB8AC3E}">
        <p14:creationId xmlns:p14="http://schemas.microsoft.com/office/powerpoint/2010/main" val="43336684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771256B-A94C-233B-099C-0711B15BC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002" y="279009"/>
            <a:ext cx="10653578" cy="1132258"/>
          </a:xfrm>
        </p:spPr>
        <p:txBody>
          <a:bodyPr/>
          <a:lstStyle/>
          <a:p>
            <a:r>
              <a:rPr lang="pl-PL" dirty="0"/>
              <a:t>#AlertEkologiczno-Zdrowotny</a:t>
            </a:r>
          </a:p>
        </p:txBody>
      </p:sp>
      <p:pic>
        <p:nvPicPr>
          <p:cNvPr id="4" name="Symbol zastępczy zawartości 3" descr="Obraz zawierający tekst, Produkty papierowe&#10;&#10;Zawartość wygenerowana przez AI może być niepoprawna.">
            <a:extLst>
              <a:ext uri="{FF2B5EF4-FFF2-40B4-BE49-F238E27FC236}">
                <a16:creationId xmlns:a16="http://schemas.microsoft.com/office/drawing/2014/main" id="{BD8A613B-D9E8-1A30-F193-924B48949D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92006" y="1117655"/>
            <a:ext cx="6250890" cy="4183520"/>
          </a:xfrm>
        </p:spPr>
      </p:pic>
      <p:pic>
        <p:nvPicPr>
          <p:cNvPr id="6" name="Obraz 5" descr="Dbajmy, o naszą planetę bądźmy eko dla ziemi i świata">
            <a:extLst>
              <a:ext uri="{FF2B5EF4-FFF2-40B4-BE49-F238E27FC236}">
                <a16:creationId xmlns:a16="http://schemas.microsoft.com/office/drawing/2014/main" id="{2103E389-4B27-B108-5E60-931B32C17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956" y="2221156"/>
            <a:ext cx="5295166" cy="4174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222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0">
            <a:extLst>
              <a:ext uri="{FF2B5EF4-FFF2-40B4-BE49-F238E27FC236}">
                <a16:creationId xmlns:a16="http://schemas.microsoft.com/office/drawing/2014/main" id="{2159D6A2-EFC6-5F34-95D9-E334AFC1B8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17BC9DF-1114-297C-E715-2A23A75C3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3425" y="134551"/>
            <a:ext cx="9167906" cy="103457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err="1">
                <a:latin typeface="Times New Roman"/>
                <a:cs typeface="Times New Roman"/>
              </a:rPr>
              <a:t>Nietypowe</a:t>
            </a:r>
            <a:r>
              <a:rPr lang="en-US" sz="4000" dirty="0">
                <a:latin typeface="Times New Roman"/>
                <a:cs typeface="Times New Roman"/>
              </a:rPr>
              <a:t> </a:t>
            </a:r>
            <a:r>
              <a:rPr lang="en-US" sz="4000" err="1">
                <a:latin typeface="Times New Roman"/>
                <a:cs typeface="Times New Roman"/>
              </a:rPr>
              <a:t>Drzewo</a:t>
            </a:r>
            <a:endParaRPr lang="en-US" sz="4000">
              <a:latin typeface="Times New Roman"/>
              <a:cs typeface="Times New Roman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C46E3EF-0B17-4AC9-1A4F-74C9824B9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7291" y="1511976"/>
            <a:ext cx="9167905" cy="66952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lnSpc>
                <a:spcPct val="110000"/>
              </a:lnSpc>
              <a:buNone/>
            </a:pPr>
            <a:r>
              <a:rPr lang="en-US" sz="2200" dirty="0">
                <a:latin typeface="Times New Roman"/>
                <a:cs typeface="Times New Roman"/>
              </a:rPr>
              <a:t>Z </a:t>
            </a:r>
            <a:r>
              <a:rPr lang="en-US" sz="2200" err="1">
                <a:latin typeface="Times New Roman"/>
                <a:cs typeface="Times New Roman"/>
              </a:rPr>
              <a:t>radością</a:t>
            </a:r>
            <a:r>
              <a:rPr lang="en-US" sz="2200" dirty="0">
                <a:latin typeface="Times New Roman"/>
                <a:cs typeface="Times New Roman"/>
              </a:rPr>
              <a:t> </a:t>
            </a:r>
            <a:r>
              <a:rPr lang="en-US" sz="2200" err="1">
                <a:latin typeface="Times New Roman"/>
                <a:cs typeface="Times New Roman"/>
              </a:rPr>
              <a:t>informujemy</a:t>
            </a:r>
            <a:r>
              <a:rPr lang="en-US" sz="2200" dirty="0">
                <a:latin typeface="Times New Roman"/>
                <a:cs typeface="Times New Roman"/>
              </a:rPr>
              <a:t>, </a:t>
            </a:r>
            <a:r>
              <a:rPr lang="en-US" sz="2200" err="1">
                <a:latin typeface="Times New Roman"/>
                <a:cs typeface="Times New Roman"/>
              </a:rPr>
              <a:t>że</a:t>
            </a:r>
            <a:r>
              <a:rPr lang="en-US" sz="2200" dirty="0">
                <a:latin typeface="Times New Roman"/>
                <a:cs typeface="Times New Roman"/>
              </a:rPr>
              <a:t> </a:t>
            </a:r>
            <a:r>
              <a:rPr lang="en-US" sz="2200" err="1">
                <a:latin typeface="Times New Roman"/>
                <a:cs typeface="Times New Roman"/>
              </a:rPr>
              <a:t>jedną</a:t>
            </a:r>
            <a:r>
              <a:rPr lang="en-US" sz="2200" dirty="0">
                <a:latin typeface="Times New Roman"/>
                <a:cs typeface="Times New Roman"/>
              </a:rPr>
              <a:t> z </a:t>
            </a:r>
            <a:r>
              <a:rPr lang="en-US" sz="2200" err="1">
                <a:latin typeface="Times New Roman"/>
                <a:cs typeface="Times New Roman"/>
              </a:rPr>
              <a:t>inicjatyw</a:t>
            </a:r>
            <a:r>
              <a:rPr lang="en-US" sz="2200" dirty="0">
                <a:latin typeface="Times New Roman"/>
                <a:cs typeface="Times New Roman"/>
              </a:rPr>
              <a:t> </a:t>
            </a:r>
            <a:r>
              <a:rPr lang="en-US" sz="2200" err="1">
                <a:latin typeface="Times New Roman"/>
                <a:cs typeface="Times New Roman"/>
              </a:rPr>
              <a:t>było</a:t>
            </a:r>
            <a:r>
              <a:rPr lang="en-US" sz="2200" dirty="0">
                <a:latin typeface="Times New Roman"/>
                <a:cs typeface="Times New Roman"/>
              </a:rPr>
              <a:t> </a:t>
            </a:r>
            <a:r>
              <a:rPr lang="en-US" sz="2200" err="1">
                <a:latin typeface="Times New Roman"/>
                <a:cs typeface="Times New Roman"/>
              </a:rPr>
              <a:t>znalezienie</a:t>
            </a:r>
            <a:r>
              <a:rPr lang="en-US" sz="2200" dirty="0">
                <a:latin typeface="Times New Roman"/>
                <a:cs typeface="Times New Roman"/>
              </a:rPr>
              <a:t> </a:t>
            </a:r>
            <a:r>
              <a:rPr lang="en-US" sz="2200" err="1">
                <a:latin typeface="Times New Roman"/>
                <a:cs typeface="Times New Roman"/>
              </a:rPr>
              <a:t>i</a:t>
            </a:r>
            <a:r>
              <a:rPr lang="en-US" sz="2200" dirty="0">
                <a:latin typeface="Times New Roman"/>
                <a:cs typeface="Times New Roman"/>
              </a:rPr>
              <a:t> </a:t>
            </a:r>
            <a:r>
              <a:rPr lang="en-US" sz="2200" err="1">
                <a:latin typeface="Times New Roman"/>
                <a:cs typeface="Times New Roman"/>
              </a:rPr>
              <a:t>sfotografowanie</a:t>
            </a:r>
            <a:r>
              <a:rPr lang="en-US" sz="2200" dirty="0">
                <a:latin typeface="Times New Roman"/>
                <a:cs typeface="Times New Roman"/>
              </a:rPr>
              <a:t> </a:t>
            </a:r>
            <a:r>
              <a:rPr lang="en-US" sz="2200" i="1" dirty="0">
                <a:latin typeface="Times New Roman"/>
                <a:cs typeface="Times New Roman"/>
              </a:rPr>
              <a:t>NIETYPOWEGO DRZEWA.</a:t>
            </a:r>
          </a:p>
        </p:txBody>
      </p:sp>
      <p:pic>
        <p:nvPicPr>
          <p:cNvPr id="5" name="Obraz 4" descr="Obraz zawierający na wolnym powietrzu, gałąź, zima, mrożenie&#10;&#10;Zawartość wygenerowana przez AI może być niepoprawna.">
            <a:extLst>
              <a:ext uri="{FF2B5EF4-FFF2-40B4-BE49-F238E27FC236}">
                <a16:creationId xmlns:a16="http://schemas.microsoft.com/office/drawing/2014/main" id="{2DE70093-B96D-14B4-B0CA-7264D636032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2327" r="3" b="14506"/>
          <a:stretch/>
        </p:blipFill>
        <p:spPr>
          <a:xfrm>
            <a:off x="20" y="2916382"/>
            <a:ext cx="4040267" cy="3941618"/>
          </a:xfrm>
          <a:prstGeom prst="rect">
            <a:avLst/>
          </a:prstGeom>
        </p:spPr>
      </p:pic>
      <p:pic>
        <p:nvPicPr>
          <p:cNvPr id="6" name="Obraz 5" descr="Obraz zawierający na wolnym powietrzu, las, dżungla, jezioro&#10;&#10;Zawartość wygenerowana przez AI może być niepoprawna.">
            <a:extLst>
              <a:ext uri="{FF2B5EF4-FFF2-40B4-BE49-F238E27FC236}">
                <a16:creationId xmlns:a16="http://schemas.microsoft.com/office/drawing/2014/main" id="{13B253E9-9E65-916F-82F7-2D2842C390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39046" r="-1" b="14717"/>
          <a:stretch/>
        </p:blipFill>
        <p:spPr>
          <a:xfrm>
            <a:off x="4091556" y="2916382"/>
            <a:ext cx="4028003" cy="3941618"/>
          </a:xfrm>
          <a:prstGeom prst="rect">
            <a:avLst/>
          </a:prstGeom>
        </p:spPr>
      </p:pic>
      <p:pic>
        <p:nvPicPr>
          <p:cNvPr id="4" name="Obraz 3" descr="Obraz zawierający na wolnym powietrzu, woda, natura, Krajobraz naturalny&#10;&#10;Zawartość wygenerowana przez AI może być niepoprawna.">
            <a:extLst>
              <a:ext uri="{FF2B5EF4-FFF2-40B4-BE49-F238E27FC236}">
                <a16:creationId xmlns:a16="http://schemas.microsoft.com/office/drawing/2014/main" id="{0648ACAD-31FD-5180-1E0C-C97FA24F173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2542" r="-1" b="4014"/>
          <a:stretch/>
        </p:blipFill>
        <p:spPr>
          <a:xfrm>
            <a:off x="8171081" y="2916381"/>
            <a:ext cx="4025157" cy="3941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555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7B65277-82C6-6D08-6DCA-4A7DCC3B71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F3F5406-5D3F-3E5F-A361-D61FA8271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216" y="-4037"/>
            <a:ext cx="7386396" cy="1585663"/>
          </a:xfrm>
        </p:spPr>
        <p:txBody>
          <a:bodyPr anchor="b">
            <a:normAutofit/>
          </a:bodyPr>
          <a:lstStyle/>
          <a:p>
            <a:r>
              <a:rPr lang="pl-PL" sz="4000" dirty="0">
                <a:latin typeface="Times New Roman"/>
                <a:ea typeface="+mj-lt"/>
                <a:cs typeface="+mj-lt"/>
              </a:rPr>
              <a:t>Nietypowe drzewo - metryczka</a:t>
            </a:r>
            <a:endParaRPr lang="pl-PL" sz="4000" dirty="0">
              <a:latin typeface="Times New Roman"/>
              <a:cs typeface="Times New Roman"/>
            </a:endParaRPr>
          </a:p>
          <a:p>
            <a:endParaRPr lang="pl-PL" sz="4000" dirty="0">
              <a:latin typeface="Times New Roman"/>
              <a:cs typeface="Times New Roman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20C10F4-0BBF-2417-FE99-EBEDDD511B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459" y="1399362"/>
            <a:ext cx="5862396" cy="4096512"/>
          </a:xfrm>
          <a:solidFill>
            <a:srgbClr val="92D050"/>
          </a:solidFill>
        </p:spPr>
        <p:txBody>
          <a:bodyPr vert="horz" lIns="91440" tIns="45720" rIns="91440" bIns="45720" rtlCol="0" anchor="t">
            <a:noAutofit/>
          </a:bodyPr>
          <a:lstStyle/>
          <a:p>
            <a:pPr algn="just">
              <a:lnSpc>
                <a:spcPct val="110000"/>
              </a:lnSpc>
            </a:pPr>
            <a:r>
              <a:rPr lang="pl-PL" sz="1800" b="1">
                <a:latin typeface="Times New Roman"/>
                <a:ea typeface="+mn-lt"/>
                <a:cs typeface="+mn-lt"/>
              </a:rPr>
              <a:t>Lokalizacja:</a:t>
            </a:r>
            <a:r>
              <a:rPr lang="pl-PL" sz="1800">
                <a:latin typeface="Times New Roman"/>
                <a:ea typeface="+mn-lt"/>
                <a:cs typeface="+mn-lt"/>
              </a:rPr>
              <a:t> Drzewo znajduje się w lesie położonym na terenie Nadleśnictwa Kraśnickiego  w leśnictwie „Zwierzyniec” w miejscowości Urzędów – Bęczyn.</a:t>
            </a:r>
            <a:endParaRPr lang="pl-PL" sz="1800" dirty="0">
              <a:latin typeface="Times New Roman"/>
              <a:cs typeface="Times New Roman"/>
            </a:endParaRPr>
          </a:p>
          <a:p>
            <a:pPr algn="just">
              <a:lnSpc>
                <a:spcPct val="110000"/>
              </a:lnSpc>
            </a:pPr>
            <a:r>
              <a:rPr lang="pl-PL" sz="1800" b="1">
                <a:latin typeface="Times New Roman"/>
                <a:ea typeface="+mn-lt"/>
                <a:cs typeface="+mn-lt"/>
              </a:rPr>
              <a:t>Gatunek:</a:t>
            </a:r>
            <a:r>
              <a:rPr lang="pl-PL" sz="1800">
                <a:latin typeface="Times New Roman"/>
                <a:ea typeface="+mn-lt"/>
                <a:cs typeface="+mn-lt"/>
              </a:rPr>
              <a:t> Lipa drobnolistna (</a:t>
            </a:r>
            <a:r>
              <a:rPr lang="pl-PL" sz="1800" err="1">
                <a:latin typeface="Times New Roman"/>
                <a:ea typeface="+mn-lt"/>
                <a:cs typeface="+mn-lt"/>
              </a:rPr>
              <a:t>Tilia</a:t>
            </a:r>
            <a:r>
              <a:rPr lang="pl-PL" sz="1800">
                <a:latin typeface="Times New Roman"/>
                <a:ea typeface="+mn-lt"/>
                <a:cs typeface="+mn-lt"/>
              </a:rPr>
              <a:t> mordata) – gatunek drzewa, należący do rodziny ślazowatych.</a:t>
            </a:r>
          </a:p>
          <a:p>
            <a:pPr algn="just">
              <a:lnSpc>
                <a:spcPct val="110000"/>
              </a:lnSpc>
            </a:pPr>
            <a:r>
              <a:rPr lang="pl-PL" sz="1800" b="1">
                <a:latin typeface="Times New Roman"/>
                <a:ea typeface="+mn-lt"/>
                <a:cs typeface="+mn-lt"/>
              </a:rPr>
              <a:t>Wygląd:</a:t>
            </a:r>
            <a:r>
              <a:rPr lang="pl-PL" sz="1800">
                <a:latin typeface="Times New Roman"/>
                <a:ea typeface="+mn-lt"/>
                <a:cs typeface="+mn-lt"/>
              </a:rPr>
              <a:t> Drzewo pochylone jest ze skarpy nad strumykiem źródlanym. Jej pęknięty podłużnie pień zachęca dzieci do bezpiecznego wchodzenia na drzewo.</a:t>
            </a:r>
          </a:p>
          <a:p>
            <a:pPr algn="just">
              <a:lnSpc>
                <a:spcPct val="110000"/>
              </a:lnSpc>
            </a:pPr>
            <a:r>
              <a:rPr lang="pl-PL" sz="1800" b="1">
                <a:latin typeface="Times New Roman"/>
                <a:ea typeface="+mn-lt"/>
                <a:cs typeface="+mn-lt"/>
              </a:rPr>
              <a:t>Cechy charakterystyczne: </a:t>
            </a:r>
            <a:r>
              <a:rPr lang="pl-PL" sz="1800">
                <a:latin typeface="Times New Roman"/>
                <a:ea typeface="+mn-lt"/>
                <a:cs typeface="+mn-lt"/>
              </a:rPr>
              <a:t> Od najdawniejszych czasów dzieci z pobliskiej wioski nazywali to niezwykłe drzewo „samolotem”. W wolnych chwilach przychodzili tu bawić się, w okresie letnich upałów lipa była schronieniem przed słońcem i upałem oraz dawała wytchnienie. Latem wszyscy z ochotą wsłuchujemy się w brzęk pszczół i zachwycamy się zapachem lipowego kwiatów. </a:t>
            </a:r>
          </a:p>
          <a:p>
            <a:pPr algn="just">
              <a:lnSpc>
                <a:spcPct val="110000"/>
              </a:lnSpc>
            </a:pPr>
            <a:endParaRPr lang="pl-PL" sz="1800" dirty="0">
              <a:latin typeface="Times New Roman"/>
              <a:cs typeface="Times New Roman"/>
            </a:endParaRPr>
          </a:p>
        </p:txBody>
      </p:sp>
      <p:pic>
        <p:nvPicPr>
          <p:cNvPr id="4" name="Obraz 3" descr="Obraz zawierający roślina, na wolnym powietrzu, las, drzewo&#10;&#10;Zawartość wygenerowana przez AI może być niepoprawna.">
            <a:extLst>
              <a:ext uri="{FF2B5EF4-FFF2-40B4-BE49-F238E27FC236}">
                <a16:creationId xmlns:a16="http://schemas.microsoft.com/office/drawing/2014/main" id="{51677416-450E-2D54-CCCF-B18E70CC1A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0013" y="433384"/>
            <a:ext cx="2844269" cy="6019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1931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9B1D514E-BD5D-C420-EDEF-DB689087E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F2C86B1F-6271-85B1-B334-F86943307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034" y="1537933"/>
            <a:ext cx="6264578" cy="1266227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l-PL" sz="3500" dirty="0">
                <a:latin typeface="Times New Roman"/>
                <a:ea typeface="+mj-lt"/>
                <a:cs typeface="+mj-lt"/>
              </a:rPr>
              <a:t>Zbiórka</a:t>
            </a:r>
            <a:br>
              <a:rPr lang="pl-PL" sz="3500" dirty="0">
                <a:latin typeface="Times New Roman"/>
                <a:ea typeface="+mj-lt"/>
                <a:cs typeface="+mj-lt"/>
              </a:rPr>
            </a:br>
            <a:r>
              <a:rPr lang="pl-PL" sz="3500" dirty="0">
                <a:latin typeface="Times New Roman"/>
                <a:ea typeface="+mj-lt"/>
                <a:cs typeface="+mj-lt"/>
              </a:rPr>
              <a:t> zużytych baterii, </a:t>
            </a:r>
            <a:br>
              <a:rPr lang="pl-PL" sz="3500" dirty="0">
                <a:latin typeface="Times New Roman"/>
                <a:ea typeface="+mj-lt"/>
                <a:cs typeface="+mj-lt"/>
              </a:rPr>
            </a:br>
            <a:r>
              <a:rPr lang="pl-PL" sz="3500" dirty="0">
                <a:latin typeface="Times New Roman"/>
                <a:ea typeface="+mj-lt"/>
                <a:cs typeface="+mj-lt"/>
              </a:rPr>
              <a:t>plastikowych nakrętek, elektrośmieci</a:t>
            </a:r>
            <a:endParaRPr lang="pl-PL" sz="3500" dirty="0">
              <a:latin typeface="Times New Roman"/>
              <a:cs typeface="Times New Roman"/>
            </a:endParaRPr>
          </a:p>
          <a:p>
            <a:pPr algn="ctr"/>
            <a:endParaRPr lang="pl-PL" sz="280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BA77E88-7F33-EBC2-9ADE-230CFC99B7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1475" y="2984427"/>
            <a:ext cx="4326922" cy="321868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pl-PL" sz="2400" dirty="0">
                <a:latin typeface="Times New Roman"/>
                <a:ea typeface="+mn-lt"/>
                <a:cs typeface="+mn-lt"/>
              </a:rPr>
              <a:t> W trosce o naszą przyrodę przez cały rok szkolny na terenie szkoły prowadzona była akcja zbiórki zużytych baterii, elektrośmieci i plastikowych nakrętek. Uczniowie z ochotą włączyli się w  akcje.</a:t>
            </a:r>
            <a:endParaRPr lang="pl-PL" sz="2400" dirty="0">
              <a:latin typeface="Times New Roman"/>
              <a:cs typeface="Times New Roman"/>
            </a:endParaRPr>
          </a:p>
          <a:p>
            <a:endParaRPr lang="pl-PL" sz="1800"/>
          </a:p>
        </p:txBody>
      </p:sp>
      <p:pic>
        <p:nvPicPr>
          <p:cNvPr id="7" name="Obraz 6" descr="Zbiórka zużytych baterii - Szkoła Podstawowa Nr 1 im. Orląt Lwowskich w  Tomaszowie Lubelskim">
            <a:extLst>
              <a:ext uri="{FF2B5EF4-FFF2-40B4-BE49-F238E27FC236}">
                <a16:creationId xmlns:a16="http://schemas.microsoft.com/office/drawing/2014/main" id="{99D2BEAC-A338-6933-7F1E-30AB304AC1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659" r="3" b="7686"/>
          <a:stretch/>
        </p:blipFill>
        <p:spPr>
          <a:xfrm>
            <a:off x="6494646" y="1158388"/>
            <a:ext cx="2238227" cy="1827699"/>
          </a:xfrm>
          <a:prstGeom prst="rect">
            <a:avLst/>
          </a:prstGeom>
        </p:spPr>
      </p:pic>
      <p:pic>
        <p:nvPicPr>
          <p:cNvPr id="4" name="Obraz 3" descr="Obraz zawierający na wolnym powietrzu, trawa, roślina, Kubeł na śmieci&#10;&#10;Zawartość wygenerowana przez AI może być niepoprawna.">
            <a:extLst>
              <a:ext uri="{FF2B5EF4-FFF2-40B4-BE49-F238E27FC236}">
                <a16:creationId xmlns:a16="http://schemas.microsoft.com/office/drawing/2014/main" id="{E879FA13-4B28-BB15-289A-993F005B9E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900" r="8" b="8"/>
          <a:stretch/>
        </p:blipFill>
        <p:spPr>
          <a:xfrm>
            <a:off x="8781265" y="1163227"/>
            <a:ext cx="2238227" cy="1823759"/>
          </a:xfrm>
          <a:prstGeom prst="rect">
            <a:avLst/>
          </a:prstGeom>
        </p:spPr>
      </p:pic>
      <p:pic>
        <p:nvPicPr>
          <p:cNvPr id="5" name="Obraz 4" descr="Obraz zawierający tekst, Kubeł na śmieci, pudełko, plastik&#10;&#10;Zawartość wygenerowana przez AI może być niepoprawna.">
            <a:extLst>
              <a:ext uri="{FF2B5EF4-FFF2-40B4-BE49-F238E27FC236}">
                <a16:creationId xmlns:a16="http://schemas.microsoft.com/office/drawing/2014/main" id="{4F0A55F7-197B-5D79-3253-F1C497582D5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8892" r="-1" b="2741"/>
          <a:stretch/>
        </p:blipFill>
        <p:spPr>
          <a:xfrm>
            <a:off x="6494645" y="3032522"/>
            <a:ext cx="4524846" cy="265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744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268DB70D-AC37-F4B2-AE26-FA3AFB22C4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ADF1A75-95FB-5F08-6776-2BA608128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940961"/>
            <a:ext cx="4586882" cy="1527048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l-PL" sz="3000" dirty="0">
                <a:latin typeface="Times New Roman"/>
                <a:ea typeface="Calibri"/>
                <a:cs typeface="Calibri"/>
              </a:rPr>
              <a:t>Działanie na rzecz osób potrzebujących </a:t>
            </a:r>
            <a:br>
              <a:rPr lang="pl-PL" sz="3000" dirty="0">
                <a:latin typeface="Times New Roman"/>
                <a:ea typeface="Calibri"/>
                <a:cs typeface="Calibri"/>
              </a:rPr>
            </a:br>
            <a:r>
              <a:rPr lang="pl-PL" sz="3000" dirty="0">
                <a:latin typeface="Times New Roman"/>
                <a:ea typeface="Calibri"/>
                <a:cs typeface="Calibri"/>
              </a:rPr>
              <a:t>(loteria fantowa – nadaj zabawkom, maskotkom lub książkom drugie życie)</a:t>
            </a:r>
            <a:endParaRPr lang="pl-PL" sz="3000">
              <a:latin typeface="Times New Roman"/>
              <a:cs typeface="Times New Roman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911823D-4596-BDB8-F506-F5DA0BB477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2765508"/>
            <a:ext cx="4586882" cy="40965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pl-PL" sz="2200" dirty="0">
                <a:latin typeface="Times New Roman"/>
                <a:ea typeface="+mn-lt"/>
                <a:cs typeface="+mn-lt"/>
              </a:rPr>
              <a:t> Za nami akcja szkolna loteria fantowa pod hasłem: </a:t>
            </a:r>
            <a:endParaRPr lang="pl-PL" sz="2200" dirty="0">
              <a:latin typeface="Times New Roman"/>
              <a:ea typeface="+mn-lt"/>
              <a:cs typeface="Times New Roman"/>
            </a:endParaRPr>
          </a:p>
          <a:p>
            <a:pPr marL="0" indent="0" algn="ctr">
              <a:buNone/>
            </a:pPr>
            <a:r>
              <a:rPr lang="pl-PL" sz="2200" b="1" dirty="0">
                <a:latin typeface="Times New Roman"/>
                <a:ea typeface="+mn-lt"/>
                <a:cs typeface="+mn-lt"/>
              </a:rPr>
              <a:t>”Nadaj zabawkom, maskotkom lub książkom drugie życie”</a:t>
            </a:r>
            <a:r>
              <a:rPr lang="pl-PL" sz="2200" dirty="0">
                <a:latin typeface="Times New Roman"/>
                <a:ea typeface="+mn-lt"/>
                <a:cs typeface="+mn-lt"/>
              </a:rPr>
              <a:t> . </a:t>
            </a:r>
            <a:endParaRPr lang="pl-PL" sz="2200">
              <a:latin typeface="Times New Roman"/>
              <a:ea typeface="+mn-lt"/>
              <a:cs typeface="Times New Roman"/>
            </a:endParaRPr>
          </a:p>
          <a:p>
            <a:pPr marL="0" indent="0" algn="ctr">
              <a:buNone/>
            </a:pPr>
            <a:r>
              <a:rPr lang="pl-PL" sz="2200" dirty="0">
                <a:latin typeface="Times New Roman"/>
                <a:ea typeface="+mn-lt"/>
                <a:cs typeface="+mn-lt"/>
              </a:rPr>
              <a:t>Chętne dzieci przyniosły do szkoły zabawki, książki, którymi się już nie bawią, a podczas przerw z ochotą korzystali z dostępnych na korytarzu  książek. </a:t>
            </a:r>
            <a:endParaRPr lang="pl-PL" sz="2200">
              <a:latin typeface="Times New Roman"/>
              <a:cs typeface="Times New Roman"/>
            </a:endParaRPr>
          </a:p>
          <a:p>
            <a:endParaRPr lang="pl-PL" sz="1800">
              <a:latin typeface="Times New Roman"/>
              <a:cs typeface="Times New Roman"/>
            </a:endParaRPr>
          </a:p>
        </p:txBody>
      </p:sp>
      <p:pic>
        <p:nvPicPr>
          <p:cNvPr id="4" name="Obraz 3" descr="Obraz zawierający ubrania, osoba, książka, małe dziecko&#10;&#10;Zawartość wygenerowana przez AI może być niepoprawna.">
            <a:extLst>
              <a:ext uri="{FF2B5EF4-FFF2-40B4-BE49-F238E27FC236}">
                <a16:creationId xmlns:a16="http://schemas.microsoft.com/office/drawing/2014/main" id="{3ED0A6FC-F7E5-8BE7-6408-BC69FB6426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188" r="14553" b="1"/>
          <a:stretch/>
        </p:blipFill>
        <p:spPr>
          <a:xfrm>
            <a:off x="6096000" y="10"/>
            <a:ext cx="3019170" cy="3405485"/>
          </a:xfrm>
          <a:prstGeom prst="rect">
            <a:avLst/>
          </a:prstGeom>
        </p:spPr>
      </p:pic>
      <p:pic>
        <p:nvPicPr>
          <p:cNvPr id="5" name="Obraz 4" descr="Obraz zawierający ubrania, osoba, małe dziecko, książka&#10;&#10;Zawartość wygenerowana przez AI może być niepoprawna.">
            <a:extLst>
              <a:ext uri="{FF2B5EF4-FFF2-40B4-BE49-F238E27FC236}">
                <a16:creationId xmlns:a16="http://schemas.microsoft.com/office/drawing/2014/main" id="{B6D8A03F-4C0D-C9DB-0753-ADBCD346C06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77" r="3" b="3"/>
          <a:stretch/>
        </p:blipFill>
        <p:spPr>
          <a:xfrm>
            <a:off x="9166360" y="10"/>
            <a:ext cx="3025640" cy="3405485"/>
          </a:xfrm>
          <a:prstGeom prst="rect">
            <a:avLst/>
          </a:prstGeom>
        </p:spPr>
      </p:pic>
      <p:pic>
        <p:nvPicPr>
          <p:cNvPr id="6" name="Obraz 5" descr="Obraz zawierający tekst, tekstylia, łóżko, Wzór&#10;&#10;Zawartość wygenerowana przez AI może być niepoprawna.">
            <a:extLst>
              <a:ext uri="{FF2B5EF4-FFF2-40B4-BE49-F238E27FC236}">
                <a16:creationId xmlns:a16="http://schemas.microsoft.com/office/drawing/2014/main" id="{A1E09110-F98E-98E4-EB0D-9903ACDC045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8680" r="1" b="4328"/>
          <a:stretch/>
        </p:blipFill>
        <p:spPr>
          <a:xfrm>
            <a:off x="6096000" y="3456073"/>
            <a:ext cx="6096000" cy="3403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024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EE7AC1E2-CAF0-6882-FE03-C39659CF93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7E64434-A01C-6A87-E377-9C1A15CD5F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332795"/>
            <a:ext cx="6896520" cy="12840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dirty="0" err="1">
                <a:latin typeface="Times New Roman"/>
                <a:cs typeface="Times New Roman"/>
              </a:rPr>
              <a:t>Pierwsza</a:t>
            </a:r>
            <a:r>
              <a:rPr lang="en-US" sz="4000" dirty="0">
                <a:latin typeface="Times New Roman"/>
                <a:cs typeface="Times New Roman"/>
              </a:rPr>
              <a:t> </a:t>
            </a:r>
            <a:r>
              <a:rPr lang="en-US" sz="4000" dirty="0" err="1">
                <a:latin typeface="Times New Roman"/>
                <a:cs typeface="Times New Roman"/>
              </a:rPr>
              <a:t>pomoc</a:t>
            </a:r>
            <a:r>
              <a:rPr lang="en-US" sz="4000" dirty="0">
                <a:latin typeface="Times New Roman"/>
                <a:cs typeface="Times New Roman"/>
              </a:rPr>
              <a:t>, </a:t>
            </a:r>
            <a:br>
              <a:rPr lang="en-US" sz="4000" dirty="0">
                <a:latin typeface="Times New Roman"/>
                <a:cs typeface="Times New Roman"/>
              </a:rPr>
            </a:br>
            <a:r>
              <a:rPr lang="en-US" sz="4000" dirty="0" err="1">
                <a:latin typeface="Times New Roman"/>
                <a:cs typeface="Times New Roman"/>
              </a:rPr>
              <a:t>spotkanie</a:t>
            </a:r>
            <a:r>
              <a:rPr lang="en-US" sz="4000" dirty="0">
                <a:latin typeface="Times New Roman"/>
                <a:cs typeface="Times New Roman"/>
              </a:rPr>
              <a:t> z </a:t>
            </a:r>
            <a:r>
              <a:rPr lang="en-US" sz="4000" dirty="0" err="1">
                <a:latin typeface="Times New Roman"/>
                <a:cs typeface="Times New Roman"/>
              </a:rPr>
              <a:t>pielęgniarką</a:t>
            </a:r>
            <a:endParaRPr lang="en-US" sz="4000" dirty="0">
              <a:latin typeface="Times New Roman"/>
              <a:cs typeface="Times New Roman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F6D88B5-1BDC-40D0-F324-C8A1B4DD99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06119" y="332796"/>
            <a:ext cx="4180162" cy="1284025"/>
          </a:xfrm>
        </p:spPr>
        <p:txBody>
          <a:bodyPr vert="horz" lIns="91440" tIns="45720" rIns="91440" bIns="45720" rtlCol="0" anchor="ctr">
            <a:normAutofit fontScale="92500"/>
          </a:bodyPr>
          <a:lstStyle/>
          <a:p>
            <a:pPr marL="0" lvl="1" indent="0" algn="ctr">
              <a:spcBef>
                <a:spcPts val="1000"/>
              </a:spcBef>
              <a:buNone/>
            </a:pPr>
            <a:r>
              <a:rPr lang="en-US" sz="2200" b="1" err="1">
                <a:latin typeface="Times New Roman"/>
                <a:cs typeface="Times New Roman"/>
              </a:rPr>
              <a:t>Razem</a:t>
            </a:r>
            <a:r>
              <a:rPr lang="en-US" sz="2200" b="1" dirty="0">
                <a:latin typeface="Times New Roman"/>
                <a:cs typeface="Times New Roman"/>
              </a:rPr>
              <a:t> </a:t>
            </a:r>
            <a:r>
              <a:rPr lang="en-US" sz="2200" b="1" err="1">
                <a:latin typeface="Times New Roman"/>
                <a:cs typeface="Times New Roman"/>
              </a:rPr>
              <a:t>budujemy</a:t>
            </a:r>
            <a:r>
              <a:rPr lang="en-US" sz="2200" b="1" dirty="0">
                <a:latin typeface="Times New Roman"/>
                <a:cs typeface="Times New Roman"/>
              </a:rPr>
              <a:t> </a:t>
            </a:r>
            <a:r>
              <a:rPr lang="en-US" sz="2200" b="1" err="1">
                <a:latin typeface="Times New Roman"/>
                <a:cs typeface="Times New Roman"/>
              </a:rPr>
              <a:t>świadomość</a:t>
            </a:r>
            <a:r>
              <a:rPr lang="en-US" sz="2200" b="1" dirty="0">
                <a:latin typeface="Times New Roman"/>
                <a:cs typeface="Times New Roman"/>
              </a:rPr>
              <a:t>  </a:t>
            </a:r>
            <a:r>
              <a:rPr lang="en-US" sz="2200" b="1" err="1">
                <a:latin typeface="Times New Roman"/>
                <a:cs typeface="Times New Roman"/>
              </a:rPr>
              <a:t>uczymy</a:t>
            </a:r>
            <a:r>
              <a:rPr lang="en-US" sz="2200" b="1" dirty="0">
                <a:latin typeface="Times New Roman"/>
                <a:cs typeface="Times New Roman"/>
              </a:rPr>
              <a:t> </a:t>
            </a:r>
            <a:r>
              <a:rPr lang="en-US" sz="2200" b="1" err="1">
                <a:latin typeface="Times New Roman"/>
                <a:cs typeface="Times New Roman"/>
              </a:rPr>
              <a:t>się</a:t>
            </a:r>
            <a:r>
              <a:rPr lang="en-US" sz="2200" b="1" dirty="0">
                <a:latin typeface="Times New Roman"/>
                <a:cs typeface="Times New Roman"/>
              </a:rPr>
              <a:t> </a:t>
            </a:r>
            <a:r>
              <a:rPr lang="en-US" sz="2200" b="1" err="1">
                <a:latin typeface="Times New Roman"/>
                <a:cs typeface="Times New Roman"/>
              </a:rPr>
              <a:t>reagować</a:t>
            </a:r>
            <a:endParaRPr lang="pl-PL" b="1">
              <a:latin typeface="Neue Haas Grotesk Text Pro"/>
              <a:cs typeface="Times New Roman"/>
            </a:endParaRPr>
          </a:p>
          <a:p>
            <a:pPr marL="0" lvl="1" indent="0" algn="ctr">
              <a:spcBef>
                <a:spcPts val="1000"/>
              </a:spcBef>
              <a:buNone/>
            </a:pPr>
            <a:r>
              <a:rPr lang="en-US" sz="2200" b="1" dirty="0">
                <a:latin typeface="Times New Roman"/>
                <a:cs typeface="Times New Roman"/>
              </a:rPr>
              <a:t> - </a:t>
            </a:r>
            <a:r>
              <a:rPr lang="en-US" sz="2200" b="1" err="1">
                <a:latin typeface="Times New Roman"/>
                <a:cs typeface="Times New Roman"/>
              </a:rPr>
              <a:t>bo</a:t>
            </a:r>
            <a:r>
              <a:rPr lang="en-US" sz="2200" b="1" dirty="0">
                <a:latin typeface="Times New Roman"/>
                <a:cs typeface="Times New Roman"/>
              </a:rPr>
              <a:t> </a:t>
            </a:r>
            <a:r>
              <a:rPr lang="en-US" sz="2200" b="1" err="1">
                <a:latin typeface="Times New Roman"/>
                <a:cs typeface="Times New Roman"/>
              </a:rPr>
              <a:t>każda</a:t>
            </a:r>
            <a:r>
              <a:rPr lang="en-US" sz="2200" b="1" dirty="0">
                <a:latin typeface="Times New Roman"/>
                <a:cs typeface="Times New Roman"/>
              </a:rPr>
              <a:t> </a:t>
            </a:r>
            <a:r>
              <a:rPr lang="en-US" sz="2200" b="1" err="1">
                <a:latin typeface="Times New Roman"/>
                <a:cs typeface="Times New Roman"/>
              </a:rPr>
              <a:t>sekunda</a:t>
            </a:r>
            <a:r>
              <a:rPr lang="en-US" sz="2200" b="1" dirty="0">
                <a:latin typeface="Times New Roman"/>
                <a:cs typeface="Times New Roman"/>
              </a:rPr>
              <a:t> ma </a:t>
            </a:r>
            <a:r>
              <a:rPr lang="en-US" sz="2200" b="1" err="1">
                <a:latin typeface="Times New Roman"/>
                <a:cs typeface="Times New Roman"/>
              </a:rPr>
              <a:t>znaczenie</a:t>
            </a:r>
            <a:r>
              <a:rPr lang="en-US" sz="2200" b="1" dirty="0">
                <a:latin typeface="Times New Roman"/>
                <a:cs typeface="Times New Roman"/>
              </a:rPr>
              <a:t>!!!</a:t>
            </a:r>
          </a:p>
        </p:txBody>
      </p:sp>
      <p:pic>
        <p:nvPicPr>
          <p:cNvPr id="5" name="Obraz 4" descr="Obraz zawierający ubrania, osoba, Ludzka twarz, dziewczyna&#10;&#10;Zawartość wygenerowana przez AI może być niepoprawna.">
            <a:extLst>
              <a:ext uri="{FF2B5EF4-FFF2-40B4-BE49-F238E27FC236}">
                <a16:creationId xmlns:a16="http://schemas.microsoft.com/office/drawing/2014/main" id="{58F02FF5-D641-B598-E4A8-96891C18D9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604"/>
          <a:stretch/>
        </p:blipFill>
        <p:spPr>
          <a:xfrm>
            <a:off x="20" y="1949616"/>
            <a:ext cx="7411182" cy="4908385"/>
          </a:xfrm>
          <a:prstGeom prst="rect">
            <a:avLst/>
          </a:prstGeom>
        </p:spPr>
      </p:pic>
      <p:pic>
        <p:nvPicPr>
          <p:cNvPr id="6" name="Obraz 5" descr="Obraz zawierający ubrania, osoba, dziewczyna, obuwie&#10;&#10;Zawartość wygenerowana przez AI może być niepoprawna.">
            <a:extLst>
              <a:ext uri="{FF2B5EF4-FFF2-40B4-BE49-F238E27FC236}">
                <a16:creationId xmlns:a16="http://schemas.microsoft.com/office/drawing/2014/main" id="{BCC89F98-982F-6562-70B9-2E2F8C6829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806" r="2" b="2473"/>
          <a:stretch/>
        </p:blipFill>
        <p:spPr>
          <a:xfrm>
            <a:off x="7460518" y="1949616"/>
            <a:ext cx="4731482" cy="2666676"/>
          </a:xfrm>
          <a:prstGeom prst="rect">
            <a:avLst/>
          </a:prstGeom>
        </p:spPr>
      </p:pic>
      <p:pic>
        <p:nvPicPr>
          <p:cNvPr id="4" name="Obraz 3" descr="Obraz zawierający osoba, ubrania, w pomieszczeniu, małe dziecko&#10;&#10;Zawartość wygenerowana przez AI może być niepoprawna.">
            <a:extLst>
              <a:ext uri="{FF2B5EF4-FFF2-40B4-BE49-F238E27FC236}">
                <a16:creationId xmlns:a16="http://schemas.microsoft.com/office/drawing/2014/main" id="{AD244898-CA36-9C0A-529C-F7A60A4326F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63" r="5" b="5"/>
          <a:stretch/>
        </p:blipFill>
        <p:spPr>
          <a:xfrm>
            <a:off x="7460518" y="4668961"/>
            <a:ext cx="2336651" cy="2189039"/>
          </a:xfrm>
          <a:prstGeom prst="rect">
            <a:avLst/>
          </a:prstGeom>
        </p:spPr>
      </p:pic>
      <p:pic>
        <p:nvPicPr>
          <p:cNvPr id="7" name="Obraz 6" descr="Obraz zawierający ubrania, osoba, obuwie, Ludzka twarz&#10;&#10;Zawartość wygenerowana przez AI może być niepoprawna.">
            <a:extLst>
              <a:ext uri="{FF2B5EF4-FFF2-40B4-BE49-F238E27FC236}">
                <a16:creationId xmlns:a16="http://schemas.microsoft.com/office/drawing/2014/main" id="{89C19F00-2217-5014-A2DE-46EA828FB06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1271" r="-1" b="9138"/>
          <a:stretch/>
        </p:blipFill>
        <p:spPr>
          <a:xfrm>
            <a:off x="9848519" y="4668961"/>
            <a:ext cx="2349561" cy="2187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119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3A065A-70A4-8D7A-797B-9377C7ED66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92D050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7127B537-E79F-C6D1-AF04-DCD0C888C9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605" y="482019"/>
            <a:ext cx="4697036" cy="1418626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pl-PL" sz="4000" dirty="0">
                <a:latin typeface="Times New Roman"/>
                <a:ea typeface="Calibri"/>
                <a:cs typeface="Times New Roman"/>
              </a:rPr>
              <a:t>Zdrowe śniadanie,</a:t>
            </a:r>
            <a:br>
              <a:rPr lang="pl-PL" sz="4000" dirty="0">
                <a:latin typeface="Times New Roman"/>
                <a:ea typeface="Calibri"/>
                <a:cs typeface="Times New Roman"/>
              </a:rPr>
            </a:br>
            <a:r>
              <a:rPr lang="pl-PL" sz="4000" dirty="0">
                <a:latin typeface="Times New Roman"/>
                <a:ea typeface="Calibri"/>
                <a:cs typeface="Times New Roman"/>
              </a:rPr>
              <a:t>Śniadanie daje moc! </a:t>
            </a:r>
            <a:endParaRPr lang="pl-PL" sz="4000" dirty="0">
              <a:latin typeface="Times New Roman"/>
              <a:cs typeface="Times New Roman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9A52234-E86D-BDB2-3986-ED18B5BB10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9481" y="2396599"/>
            <a:ext cx="4326922" cy="321868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 algn="ctr">
              <a:buNone/>
            </a:pPr>
            <a:r>
              <a:rPr lang="pl-PL" sz="2500" dirty="0">
                <a:latin typeface="Times New Roman"/>
                <a:ea typeface="+mn-lt"/>
                <a:cs typeface="+mn-lt"/>
              </a:rPr>
              <a:t>Uczniowie naszej szkoły aktywnie włączają się we wszystkie akcje prozdrowotne. W ciągu roku przygotowaliśmy wiele zdrowych przekąsek, śniadań oraz </a:t>
            </a:r>
            <a:endParaRPr lang="pl-PL" sz="2500">
              <a:latin typeface="Times New Roman"/>
              <a:ea typeface="+mn-lt"/>
              <a:cs typeface="Times New Roman"/>
            </a:endParaRPr>
          </a:p>
          <a:p>
            <a:pPr marL="0" indent="0" algn="ctr">
              <a:buNone/>
            </a:pPr>
            <a:r>
              <a:rPr lang="pl-PL" sz="2500" dirty="0">
                <a:latin typeface="Times New Roman"/>
                <a:ea typeface="+mn-lt"/>
                <a:cs typeface="+mn-lt"/>
              </a:rPr>
              <a:t>dzień zdrowego II śniadania.</a:t>
            </a:r>
            <a:endParaRPr lang="pl-PL" sz="2500" dirty="0">
              <a:latin typeface="Times New Roman"/>
              <a:cs typeface="Times New Roman"/>
            </a:endParaRPr>
          </a:p>
          <a:p>
            <a:endParaRPr lang="pl-PL" sz="1800"/>
          </a:p>
        </p:txBody>
      </p:sp>
      <p:pic>
        <p:nvPicPr>
          <p:cNvPr id="6" name="Obraz 5" descr="Obraz zawierający jedzenie, posiłek, ubrania, osoba&#10;&#10;Zawartość wygenerowana przez AI może być niepoprawna.">
            <a:extLst>
              <a:ext uri="{FF2B5EF4-FFF2-40B4-BE49-F238E27FC236}">
                <a16:creationId xmlns:a16="http://schemas.microsoft.com/office/drawing/2014/main" id="{681F9014-3CF5-79C1-22CA-48E494D3D7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" b="24766"/>
          <a:stretch/>
        </p:blipFill>
        <p:spPr>
          <a:xfrm>
            <a:off x="6380014" y="1069848"/>
            <a:ext cx="2294930" cy="2302149"/>
          </a:xfrm>
          <a:prstGeom prst="rect">
            <a:avLst/>
          </a:prstGeom>
        </p:spPr>
      </p:pic>
      <p:pic>
        <p:nvPicPr>
          <p:cNvPr id="7" name="Obraz 6" descr="Obraz zawierający osoba, ubrania, w pomieszczeniu, Ludzka twarz&#10;&#10;Zawartość wygenerowana przez AI może być niepoprawna.">
            <a:extLst>
              <a:ext uri="{FF2B5EF4-FFF2-40B4-BE49-F238E27FC236}">
                <a16:creationId xmlns:a16="http://schemas.microsoft.com/office/drawing/2014/main" id="{96AD74A5-404B-A457-5B6C-412FBF76FD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" b="24929"/>
          <a:stretch/>
        </p:blipFill>
        <p:spPr>
          <a:xfrm>
            <a:off x="8724562" y="1074811"/>
            <a:ext cx="2294930" cy="2297187"/>
          </a:xfrm>
          <a:prstGeom prst="rect">
            <a:avLst/>
          </a:prstGeom>
        </p:spPr>
      </p:pic>
      <p:pic>
        <p:nvPicPr>
          <p:cNvPr id="5" name="Obraz 4" descr="Obraz zawierający osoba, Przekąska, ubrania, w pomieszczeniu&#10;&#10;Zawartość wygenerowana przez AI może być niepoprawna.">
            <a:extLst>
              <a:ext uri="{FF2B5EF4-FFF2-40B4-BE49-F238E27FC236}">
                <a16:creationId xmlns:a16="http://schemas.microsoft.com/office/drawing/2014/main" id="{26031334-20CE-B1AC-A036-1B113DAFBFF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3" b="24817"/>
          <a:stretch/>
        </p:blipFill>
        <p:spPr>
          <a:xfrm>
            <a:off x="6380014" y="3423551"/>
            <a:ext cx="2294930" cy="2300593"/>
          </a:xfrm>
          <a:prstGeom prst="rect">
            <a:avLst/>
          </a:prstGeom>
        </p:spPr>
      </p:pic>
      <p:pic>
        <p:nvPicPr>
          <p:cNvPr id="4" name="Obraz 3" descr="Obraz zawierający ubrania, osoba, stół, Ludzka twarz&#10;&#10;Zawartość wygenerowana przez AI może być niepoprawna.">
            <a:extLst>
              <a:ext uri="{FF2B5EF4-FFF2-40B4-BE49-F238E27FC236}">
                <a16:creationId xmlns:a16="http://schemas.microsoft.com/office/drawing/2014/main" id="{F875315C-A969-C90A-7D08-3AB90739284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25071" b="-4"/>
          <a:stretch/>
        </p:blipFill>
        <p:spPr>
          <a:xfrm>
            <a:off x="8724562" y="3423551"/>
            <a:ext cx="2294930" cy="229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9055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BB0869A-0BE5-B3E9-F73D-2F3691E4D9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23017F8-B70A-D2FD-1B5C-4738C52B33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648" y="108692"/>
            <a:ext cx="4621553" cy="1360728"/>
          </a:xfrm>
        </p:spPr>
        <p:txBody>
          <a:bodyPr anchor="b">
            <a:normAutofit/>
          </a:bodyPr>
          <a:lstStyle/>
          <a:p>
            <a:pPr algn="ctr"/>
            <a:r>
              <a:rPr lang="pl-PL" sz="4000" dirty="0">
                <a:latin typeface="Times New Roman"/>
                <a:cs typeface="Times New Roman"/>
              </a:rPr>
              <a:t>Las w słoiku</a:t>
            </a:r>
            <a:endParaRPr lang="pl-PL"/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37B3F32C-20CE-4825-5FE4-222B0D10B9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8417" y="1851365"/>
            <a:ext cx="4621553" cy="3159018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buNone/>
            </a:pPr>
            <a:r>
              <a:rPr lang="pl-PL" sz="2400" dirty="0">
                <a:latin typeface="Times New Roman"/>
                <a:ea typeface="+mn-lt"/>
                <a:cs typeface="+mn-lt"/>
              </a:rPr>
              <a:t> Uczniowie klasy VI przynieśli wszystkie potrzebne materiały i samodzielnie wykonali las w słoiku. Po kolei warstwami wkładali: keramzyt, ziemię uniwersalną, kamyczki ozdobne, znów ziemię uniwersalną, mech ogrodowy,    Rojnik </a:t>
            </a:r>
            <a:r>
              <a:rPr lang="pl-PL" sz="2400" err="1">
                <a:latin typeface="Times New Roman"/>
                <a:ea typeface="+mn-lt"/>
                <a:cs typeface="+mn-lt"/>
              </a:rPr>
              <a:t>Kalida</a:t>
            </a:r>
            <a:r>
              <a:rPr lang="pl-PL" sz="2400" dirty="0">
                <a:latin typeface="Times New Roman"/>
                <a:ea typeface="+mn-lt"/>
                <a:cs typeface="+mn-lt"/>
              </a:rPr>
              <a:t>- </a:t>
            </a:r>
            <a:r>
              <a:rPr lang="pl-PL" sz="2400" i="1" err="1">
                <a:latin typeface="Times New Roman"/>
                <a:ea typeface="+mn-lt"/>
                <a:cs typeface="+mn-lt"/>
              </a:rPr>
              <a:t>Semperviru</a:t>
            </a:r>
            <a:r>
              <a:rPr lang="pl-PL" sz="2400" i="1" dirty="0">
                <a:latin typeface="Times New Roman"/>
                <a:ea typeface="+mn-lt"/>
                <a:cs typeface="+mn-lt"/>
              </a:rPr>
              <a:t>, </a:t>
            </a:r>
            <a:r>
              <a:rPr lang="pl-PL" sz="2400" dirty="0">
                <a:latin typeface="Times New Roman"/>
                <a:ea typeface="+mn-lt"/>
                <a:cs typeface="+mn-lt"/>
              </a:rPr>
              <a:t>kaktusy, domek i mostek ozdobny. </a:t>
            </a:r>
            <a:endParaRPr lang="pl-PL" sz="2400">
              <a:latin typeface="Times New Roman"/>
              <a:ea typeface="+mn-lt"/>
              <a:cs typeface="Times New Roman"/>
            </a:endParaRPr>
          </a:p>
          <a:p>
            <a:pPr algn="ctr">
              <a:buNone/>
            </a:pPr>
            <a:endParaRPr lang="pl-PL" sz="2400" dirty="0">
              <a:latin typeface="Times New Roman"/>
              <a:cs typeface="Times New Roman"/>
            </a:endParaRPr>
          </a:p>
          <a:p>
            <a:pPr marL="0" indent="0" algn="ctr">
              <a:buNone/>
            </a:pPr>
            <a:endParaRPr lang="pl-PL" sz="2400" dirty="0">
              <a:latin typeface="Times New Roman"/>
              <a:cs typeface="Times New Roman"/>
            </a:endParaRPr>
          </a:p>
        </p:txBody>
      </p:sp>
      <p:pic>
        <p:nvPicPr>
          <p:cNvPr id="7" name="Obraz 6" descr="Obraz zawierający ubrania, osoba, ściana, w pomieszczeniu&#10;&#10;Zawartość wygenerowana przez AI może być niepoprawna.">
            <a:extLst>
              <a:ext uri="{FF2B5EF4-FFF2-40B4-BE49-F238E27FC236}">
                <a16:creationId xmlns:a16="http://schemas.microsoft.com/office/drawing/2014/main" id="{2E5A9ED3-A6D5-13BB-A4B9-8B4F7FD7D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1261" y="1232535"/>
            <a:ext cx="5837780" cy="4392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846886"/>
      </p:ext>
    </p:extLst>
  </p:cSld>
  <p:clrMapOvr>
    <a:masterClrMapping/>
  </p:clrMapOvr>
</p:sld>
</file>

<file path=ppt/theme/theme1.xml><?xml version="1.0" encoding="utf-8"?>
<a:theme xmlns:a="http://schemas.openxmlformats.org/drawingml/2006/main" name="VanillaVTI">
  <a:themeElements>
    <a:clrScheme name="Vanilla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169C9A"/>
      </a:accent1>
      <a:accent2>
        <a:srgbClr val="FA9A42"/>
      </a:accent2>
      <a:accent3>
        <a:srgbClr val="E15C3D"/>
      </a:accent3>
      <a:accent4>
        <a:srgbClr val="E78A67"/>
      </a:accent4>
      <a:accent5>
        <a:srgbClr val="A74B40"/>
      </a:accent5>
      <a:accent6>
        <a:srgbClr val="3D9072"/>
      </a:accent6>
      <a:hlink>
        <a:srgbClr val="169C9A"/>
      </a:hlink>
      <a:folHlink>
        <a:srgbClr val="E15C3D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nillaVTI" id="{54D376C6-1C9B-4C6B-8F3C-483BB307BB05}" vid="{7690D8A9-C071-45EF-BA7A-F7FA9779B11D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0</TotalTime>
  <Words>1</Words>
  <Application>Microsoft Office PowerPoint</Application>
  <PresentationFormat>Panoramiczny</PresentationFormat>
  <Paragraphs>1</Paragraphs>
  <Slides>25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25</vt:i4>
      </vt:variant>
    </vt:vector>
  </HeadingPairs>
  <TitlesOfParts>
    <vt:vector size="26" baseType="lpstr">
      <vt:lpstr>VanillaVTI</vt:lpstr>
      <vt:lpstr>Alert Ekologiczno-Zdrowotny 2024/2025</vt:lpstr>
      <vt:lpstr>#AlertEkologiczno-Zdrowotny</vt:lpstr>
      <vt:lpstr>Nietypowe Drzewo</vt:lpstr>
      <vt:lpstr>Nietypowe drzewo - metryczka </vt:lpstr>
      <vt:lpstr>Zbiórka  zużytych baterii,  plastikowych nakrętek, elektrośmieci </vt:lpstr>
      <vt:lpstr>Działanie na rzecz osób potrzebujących  (loteria fantowa – nadaj zabawkom, maskotkom lub książkom drugie życie)</vt:lpstr>
      <vt:lpstr>Pierwsza pomoc,  spotkanie z pielęgniarką</vt:lpstr>
      <vt:lpstr>Zdrowe śniadanie, Śniadanie daje moc! </vt:lpstr>
      <vt:lpstr>Las w słoiku</vt:lpstr>
      <vt:lpstr>Las w słoiku, cd.</vt:lpstr>
      <vt:lpstr>Uprawa roślin</vt:lpstr>
      <vt:lpstr>Drzewo w trzech porach roku</vt:lpstr>
      <vt:lpstr>EKO-MODA</vt:lpstr>
      <vt:lpstr>EKO-MODA, pokaz mody-film</vt:lpstr>
      <vt:lpstr>Zbiórka karmy dla schroniska</vt:lpstr>
      <vt:lpstr>Sól w nadmiarze szkodzi...</vt:lpstr>
      <vt:lpstr>Zdrowe odżywianie</vt:lpstr>
      <vt:lpstr>Zdrowie na talerzu</vt:lpstr>
      <vt:lpstr>Zdrowie na talerzu, cd.</vt:lpstr>
      <vt:lpstr>Gatunki drzew oraz ich dobroczynne właściwości</vt:lpstr>
      <vt:lpstr>Gatunki drzew oraz ich dobroczynne właściwości, cd.</vt:lpstr>
      <vt:lpstr>Dokarmianie ptaków</vt:lpstr>
      <vt:lpstr>Dokarmianie ptaków, cd.</vt:lpstr>
      <vt:lpstr>Pamiętamy o Bohaterach</vt:lpstr>
      <vt:lpstr>#AlertEkologiczno-Zdrowotny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829</cp:revision>
  <dcterms:created xsi:type="dcterms:W3CDTF">2025-05-04T09:32:39Z</dcterms:created>
  <dcterms:modified xsi:type="dcterms:W3CDTF">2025-05-18T09:02:54Z</dcterms:modified>
</cp:coreProperties>
</file>