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B933C-3E5D-4545-B409-391F9485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BC9D8D-9367-4C84-8107-06D460DC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0E2120-343A-40E3-A5FB-94A3DBA9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4F788A-A9EB-49A9-AAA1-8DCD2058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4FFD48-735E-46D8-B238-C9EB46A4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3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A0E1E-C212-40E8-81F3-AA71CB3A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E5B216-69B8-4595-B9B9-F347854C1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2FB8CA-4741-467E-8191-3E6ED5BE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3CDF4A-F110-4EB2-A0C4-BF9F5F8D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C4C91B-382C-46EC-B537-09FBD31E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3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9C3C0C6-FC51-4B4C-A47F-FE409BF55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EEA7D1-D6A7-432B-AC60-64A6E6508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D53B85-6CD6-48A8-86DE-1CA96A2F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13552F-DEBA-42F5-B4CF-40F9EEF4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FB9333-0B48-4900-B18A-30FA4926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83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2C78B-0207-4679-BD5A-45B8D5EE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D0F4C-B0EF-4125-BA83-53D8F0EFD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7A430C-FC7D-43A7-BF92-CB64A3EF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B7CAB-6F18-45EF-8141-70A0FE4A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158F53-A101-441E-B443-7A3ADB59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48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50FED-737C-48FB-BC9D-C4D00AFC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8D2D52-43ED-41DC-9CB2-23EDC05D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29DDD9-BA16-4067-AFDF-FA8083FA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C95461-1F58-4E12-8B8C-08D8364C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B3F0D2-6D4A-4E45-A2DD-A10F5BB3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40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2FD361-C60A-4ABB-BF3D-F1466294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EFD967-8E90-493A-8E62-EB61460EF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867AB9-E302-4BDD-9E96-684FDC0F3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CBF7AD-A8CE-49D5-A9FB-DC702BF7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F3135C-C50B-4E86-9633-A532C3C2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A2E7A0-8EA6-4B23-BAF8-0807AB04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5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097A1-A0D6-4B81-B7A1-CA23DAFB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219949-91D2-4F64-B533-1D6D4A82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FC4BAD-4416-46E4-90F0-DD1848041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E89DCA6-EB7C-451D-9851-1955C5694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BD2419-FB45-4535-B623-BF7A67059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9A2C597-6E97-4B7F-8210-AC9691E4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01D7A2-819A-44DA-8197-21FC2A92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3B73771-0F8F-4A88-9A50-EC0BF82A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21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9E6BD-65E4-4078-8C30-18904F3A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9F4468-E16A-4EDE-89BA-54ED0430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A1EEEEB-938C-4E2F-8254-41EB94DD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7CBB2C7-4319-42EB-9FFF-7FC1A6C9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34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01E9D3-B7D9-4443-B602-29999027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3FCF747-8A10-43B3-B320-678FA8D3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B5791D-F523-4321-8B7C-FC09ABED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80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58BC4-DBD2-413E-8A10-FB6EC251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5E9B0-F090-4758-89FE-3D501739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729196-73A0-42C9-83EE-C19B8B38D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25557E-D726-4CF4-8877-1B83ED24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53F010-6E4E-4FE5-85BC-A34707E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3EF368-8C67-4DA6-8B43-8F861D6C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6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EC37AA-28FE-48D2-AE66-DD125917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B7E5BF9-17AF-41CA-BB98-1163105D7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C6CCF2-8B1D-4346-99B6-77784D657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07857A-4B06-4F46-ABE7-CB3754F1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397B69-5880-416A-B666-DC02DF58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C95EE3-F7E4-440B-A27E-3E273B14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75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32641E-1911-4558-AECF-5DDE6783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7EE66F-D241-472F-A7D3-F07B7BCE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34E2D1-532E-431E-A89A-D6117FC09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C320-8E7D-40CF-AAEF-E0B653BB9221}" type="datetimeFigureOut">
              <a:rPr lang="pl-PL" smtClean="0"/>
              <a:t>28.11.2021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768A25-64B7-433F-B367-77DBF186B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54292-D5BF-439C-857D-5A4A5D2FB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4684-9324-418B-965D-9EC0C1514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9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563EE-914A-4410-AFCC-DF4B96CDF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Powstanie warszawskie </a:t>
            </a:r>
            <a:br>
              <a:rPr lang="pl-PL" dirty="0"/>
            </a:br>
            <a:r>
              <a:rPr lang="pl-PL" dirty="0"/>
              <a:t>z perspektywy cywili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ACCE5E-AE56-432A-A87F-726C3BE2D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Autor-Amin </a:t>
            </a:r>
            <a:r>
              <a:rPr lang="pl-PL" dirty="0" err="1"/>
              <a:t>Essoufi</a:t>
            </a:r>
            <a:endParaRPr lang="pl-PL" dirty="0"/>
          </a:p>
          <a:p>
            <a:endParaRPr lang="pl-PL" dirty="0"/>
          </a:p>
        </p:txBody>
      </p:sp>
      <p:pic>
        <p:nvPicPr>
          <p:cNvPr id="9222" name="Picture 6" descr="Vlepki patriotyczne &quot;Polska Walcząca&quot; - sklep FighterShop">
            <a:extLst>
              <a:ext uri="{FF2B5EF4-FFF2-40B4-BE49-F238E27FC236}">
                <a16:creationId xmlns:a16="http://schemas.microsoft.com/office/drawing/2014/main" id="{3BAEAFB9-5C1D-4DB3-BC7A-8FCFD5A3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47" y="442991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2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D5F1A7-DC55-45EF-83D5-EC68D5F4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0F5FC8-E9F6-4135-AB2A-7AFC4C9C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2" name="Picture 4" descr="Warszawa – miasto, którego już nie ma - The Warsaw Institute Review">
            <a:extLst>
              <a:ext uri="{FF2B5EF4-FFF2-40B4-BE49-F238E27FC236}">
                <a16:creationId xmlns:a16="http://schemas.microsoft.com/office/drawing/2014/main" id="{AF01654F-5CD6-4EDA-B43D-33762C98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9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17447-35DB-42F3-AB88-1D64F158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DB9639-4E21-4295-990A-0A068B102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Pomnik Małego Powstańca – Polskie Muzy">
            <a:extLst>
              <a:ext uri="{FF2B5EF4-FFF2-40B4-BE49-F238E27FC236}">
                <a16:creationId xmlns:a16="http://schemas.microsoft.com/office/drawing/2014/main" id="{7FEE6839-D256-4E79-A4A3-D4F153AA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ADC34FA-AC39-489D-A2BE-31BCDCEDDA5C}"/>
              </a:ext>
            </a:extLst>
          </p:cNvPr>
          <p:cNvSpPr txBox="1"/>
          <p:nvPr/>
        </p:nvSpPr>
        <p:spPr>
          <a:xfrm>
            <a:off x="4758431" y="2130641"/>
            <a:ext cx="472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44625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A4DDC-EB36-4D34-9C0D-05CB0BAF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1.Godzina „W”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FB7399-8760-4A51-9DAF-306E5C45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0468" cy="4351338"/>
          </a:xfrm>
        </p:spPr>
        <p:txBody>
          <a:bodyPr>
            <a:normAutofit fontScale="92500"/>
          </a:bodyPr>
          <a:lstStyle/>
          <a:p>
            <a:r>
              <a:rPr lang="pl-PL" dirty="0"/>
              <a:t>01.08.1944r. o godzinie 17:00 rozpoczęło się powstanie warszawskie.</a:t>
            </a:r>
          </a:p>
          <a:p>
            <a:pPr marL="0" indent="0">
              <a:buNone/>
            </a:pPr>
            <a:r>
              <a:rPr lang="pl-PL" dirty="0"/>
              <a:t>To wydarzenie zmieniło życie wielu warszawiaków, ponieważ stali się mimowolnymi uczestnikami powstania. Od tej pory ich byt był zagrożony czego powodem były walki uliczne i ograniczenia w nabyciu artykułów spożywczych itp. Ponieważ wiele domów było niszczonych.</a:t>
            </a:r>
          </a:p>
          <a:p>
            <a:pPr marL="0" indent="0">
              <a:buNone/>
            </a:pPr>
            <a:r>
              <a:rPr lang="pl-PL" dirty="0"/>
              <a:t>W wyniku walk cywile musieli przemieszczać się w miejsca z możliwością schronienia.</a:t>
            </a:r>
          </a:p>
        </p:txBody>
      </p:sp>
      <p:pic>
        <p:nvPicPr>
          <p:cNvPr id="1026" name="Picture 2" descr="Powstanie warszawskie – Wikipedia, wolna encyklopedia">
            <a:extLst>
              <a:ext uri="{FF2B5EF4-FFF2-40B4-BE49-F238E27FC236}">
                <a16:creationId xmlns:a16="http://schemas.microsoft.com/office/drawing/2014/main" id="{52B5C771-0936-49DB-B3D0-9D2310BE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51" y="581297"/>
            <a:ext cx="4320652" cy="56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7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D18EB-84B6-40B1-94C2-93E59C0A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93DF45-1F39-4F6E-BCEA-11C03BD55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zy rozpoczęcie powstania warszawskiego było słuszną decyzją? – IB ZINE">
            <a:extLst>
              <a:ext uri="{FF2B5EF4-FFF2-40B4-BE49-F238E27FC236}">
                <a16:creationId xmlns:a16="http://schemas.microsoft.com/office/drawing/2014/main" id="{109EE770-9B9F-4E01-91B1-9064A024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B08A0-7DFB-4AE0-8CFC-D1328338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7704C6-10F2-4717-A72A-8980A052D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Powstanie Warszawskie - oficjalny portal turystyczny stolicy Polski">
            <a:extLst>
              <a:ext uri="{FF2B5EF4-FFF2-40B4-BE49-F238E27FC236}">
                <a16:creationId xmlns:a16="http://schemas.microsoft.com/office/drawing/2014/main" id="{A37AF8F7-AB8C-4680-AA88-477577E9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2"/>
            <a:ext cx="12192000" cy="68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2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13D35-04A0-475A-BF66-6DF43A78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2.Pomoc powstańcom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1EE15F-4831-41D0-BC82-A5585836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pierwszych chwilach cywile spontanicznie uczestniczyli i udzielali wszechstronnej pomocy powstańcom:</a:t>
            </a:r>
          </a:p>
          <a:p>
            <a:pPr marL="514350" indent="-514350">
              <a:buFont typeface="+mj-lt"/>
              <a:buAutoNum type="alphaLcPeriod"/>
            </a:pPr>
            <a:r>
              <a:rPr lang="pl-PL" dirty="0"/>
              <a:t>Pomagali przy budowaniu barykad i blokad przeciwczołgowych</a:t>
            </a:r>
          </a:p>
          <a:p>
            <a:pPr marL="514350" indent="-514350">
              <a:buFont typeface="+mj-lt"/>
              <a:buAutoNum type="alphaLcPeriod"/>
            </a:pPr>
            <a:r>
              <a:rPr lang="pl-PL" dirty="0"/>
              <a:t>Pomimo braku wyżywienia dzielili się nim z powstańcami</a:t>
            </a:r>
          </a:p>
          <a:p>
            <a:pPr marL="514350" indent="-514350">
              <a:buFont typeface="+mj-lt"/>
              <a:buAutoNum type="alphaLcPeriod"/>
            </a:pPr>
            <a:r>
              <a:rPr lang="pl-PL" dirty="0"/>
              <a:t>W miarę możliwości udzielali pomocy medycznej</a:t>
            </a:r>
          </a:p>
          <a:p>
            <a:pPr marL="514350" indent="-514350">
              <a:buFont typeface="+mj-lt"/>
              <a:buAutoNum type="alphaL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45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6FB50-85FE-44F1-A1FE-C936AF35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3.Życie mieszkańców w trakcie powstania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B9738E-DF62-4EBA-B116-5923CE18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4239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Niesnaski przy pobieraniu wody były przedmiotem nieporozumień między powstańcami a cywilami</a:t>
            </a:r>
          </a:p>
          <a:p>
            <a:r>
              <a:rPr lang="pl-PL" dirty="0"/>
              <a:t>Braki z możliwości korzystania z usług i transportu oraz służby zdrowia</a:t>
            </a:r>
          </a:p>
          <a:p>
            <a:r>
              <a:rPr lang="pl-PL" dirty="0"/>
              <a:t>Codzienne łapanki i wywózki do obozów</a:t>
            </a:r>
          </a:p>
          <a:p>
            <a:r>
              <a:rPr lang="pl-PL" dirty="0"/>
              <a:t>2 miesiące walk, głodu, nalotów, braku wody, w brudnych, ciemnych i śmierdzących piwnicach zmieniły sposób zachowania i podejścia cywili do powstania. Byli po prostu zmęczeni.</a:t>
            </a:r>
          </a:p>
          <a:p>
            <a:r>
              <a:rPr lang="pl-PL" dirty="0"/>
              <a:t>Wiele osób uciekało z Warszawy z obawy o życie (exodus)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104" name="Picture 8" descr="Powstanie Warszawskie: Jak wyglądało życie w okupowanej Warszawie? |  Fotoblogia.pl">
            <a:extLst>
              <a:ext uri="{FF2B5EF4-FFF2-40B4-BE49-F238E27FC236}">
                <a16:creationId xmlns:a16="http://schemas.microsoft.com/office/drawing/2014/main" id="{C47448DE-55BC-4F06-9091-5AF1C702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95" y="1690687"/>
            <a:ext cx="5391705" cy="399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C603C-5897-4521-934B-C376DE9F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695084-1768-48CE-A585-4BF715D6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Wypędzenie ludności Warszawy – Wikipedia, wolna encyklopedia">
            <a:extLst>
              <a:ext uri="{FF2B5EF4-FFF2-40B4-BE49-F238E27FC236}">
                <a16:creationId xmlns:a16="http://schemas.microsoft.com/office/drawing/2014/main" id="{205417FE-8CE8-4EEC-941C-DC956EB4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4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C5E987-2DA8-47DE-9150-CDE5ECA2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DE1A4-161C-4A9D-87E0-CB7D2718E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2 października obchodzimy Dzień Pamięci o Cywilnej Ludności Powstańczej  Warszawy | dzieje.pl - Historia Polski">
            <a:extLst>
              <a:ext uri="{FF2B5EF4-FFF2-40B4-BE49-F238E27FC236}">
                <a16:creationId xmlns:a16="http://schemas.microsoft.com/office/drawing/2014/main" id="{9E5D44D6-448A-43AD-9BC3-80459C66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0"/>
            <a:ext cx="12191999" cy="68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2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89738-E575-477F-BEF9-80D9BB2E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9971"/>
            <a:ext cx="10515600" cy="1325563"/>
          </a:xfrm>
        </p:spPr>
        <p:txBody>
          <a:bodyPr/>
          <a:lstStyle/>
          <a:p>
            <a:r>
              <a:rPr lang="pl-PL" dirty="0"/>
              <a:t>4.Tragizm powstania warszawskiego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E8BB7-FE60-48F1-B169-C38EAE98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734626"/>
            <a:ext cx="11448495" cy="6047914"/>
          </a:xfrm>
        </p:spPr>
        <p:txBody>
          <a:bodyPr>
            <a:normAutofit/>
          </a:bodyPr>
          <a:lstStyle/>
          <a:p>
            <a:r>
              <a:rPr lang="pl-PL" dirty="0"/>
              <a:t>Nieprzygotowanie ludności i wojska do powstania(brak przeszkolenia, informacji, uzbrojenia, wyżywienia)</a:t>
            </a:r>
          </a:p>
          <a:p>
            <a:r>
              <a:rPr lang="pl-PL" dirty="0"/>
              <a:t>Pomimo spontaniczności mieszkańców i powstańców nie udało się zwyciężyć</a:t>
            </a:r>
          </a:p>
          <a:p>
            <a:r>
              <a:rPr lang="pl-PL" dirty="0"/>
              <a:t>W czasie powstania zginęło ok.15tys. powstańców  i ok. 130 do 200tys.mieszkańców cywilnych, a ok.650tys. wypędzono z miasta(do obozu przejściowego  w Pruszkowie, na roboty do Niemiec i obozów).</a:t>
            </a:r>
          </a:p>
          <a:p>
            <a:r>
              <a:rPr lang="pl-PL" dirty="0"/>
              <a:t>Zniszczenia Warszawy w wyniku działań wojennych przedstawiają się następująco. Zabudowa mieszkalna-72%, zabudowa przemysłowa</a:t>
            </a:r>
          </a:p>
          <a:p>
            <a:pPr marL="0" indent="0">
              <a:buNone/>
            </a:pPr>
            <a:r>
              <a:rPr lang="pl-PL" dirty="0"/>
              <a:t>i zabytki-90%. Główne zniszczenia miały miejsce na lewobrzeżnej Warszawie.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Nieprzygotowanie i straty pomimo wielkiego zaangażowania powstańców i ludności cywilnej nie pozwoliły na osiągnięcie oczekiwanych celów.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5404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309</Words>
  <Application>Microsoft Office PowerPoint</Application>
  <PresentationFormat>Panoramiczny</PresentationFormat>
  <Paragraphs>28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Powstanie warszawskie  z perspektywy cywili</vt:lpstr>
      <vt:lpstr>1.Godzina „W”</vt:lpstr>
      <vt:lpstr>Prezentacja programu PowerPoint</vt:lpstr>
      <vt:lpstr>Prezentacja programu PowerPoint</vt:lpstr>
      <vt:lpstr>2.Pomoc powstańcom</vt:lpstr>
      <vt:lpstr>3.Życie mieszkańców w trakcie powstania</vt:lpstr>
      <vt:lpstr>Prezentacja programu PowerPoint</vt:lpstr>
      <vt:lpstr>Prezentacja programu PowerPoint</vt:lpstr>
      <vt:lpstr>4.Tragizm powstania warszawskiego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warszawskie  z perspektywy cywili</dc:title>
  <dc:creator>Boss Finance Sp. zoo</dc:creator>
  <cp:lastModifiedBy>Boss Finance Sp. zoo</cp:lastModifiedBy>
  <cp:revision>2</cp:revision>
  <dcterms:created xsi:type="dcterms:W3CDTF">2021-11-28T17:32:10Z</dcterms:created>
  <dcterms:modified xsi:type="dcterms:W3CDTF">2021-11-28T18:42:34Z</dcterms:modified>
</cp:coreProperties>
</file>