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1" autoAdjust="0"/>
    <p:restoredTop sz="94660"/>
  </p:normalViewPr>
  <p:slideViewPr>
    <p:cSldViewPr snapToGrid="0">
      <p:cViewPr>
        <p:scale>
          <a:sx n="80" d="100"/>
          <a:sy n="80" d="100"/>
        </p:scale>
        <p:origin x="42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6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5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10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6335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334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6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75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14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20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58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93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36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68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28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98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679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5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81A142-DA77-4A5F-AD1F-14E6C18F0F5F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8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79E0AE-C4AB-4284-A3DA-88AE3E6C5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777" y="4324575"/>
            <a:ext cx="6172200" cy="1895251"/>
          </a:xfrm>
        </p:spPr>
        <p:txBody>
          <a:bodyPr anchor="ctr">
            <a:normAutofit/>
          </a:bodyPr>
          <a:lstStyle/>
          <a:p>
            <a:pPr algn="ctr"/>
            <a:r>
              <a:rPr lang="pl-PL" sz="4400" dirty="0">
                <a:latin typeface="Comic Sans MS" panose="030F0702030302020204" pitchFamily="66" charset="0"/>
              </a:rPr>
              <a:t>Powstanie warszawskie </a:t>
            </a:r>
            <a:br>
              <a:rPr lang="pl-PL" sz="4400" dirty="0">
                <a:latin typeface="Comic Sans MS" panose="030F0702030302020204" pitchFamily="66" charset="0"/>
              </a:rPr>
            </a:br>
            <a:r>
              <a:rPr lang="pl-PL" sz="3100" dirty="0">
                <a:solidFill>
                  <a:srgbClr val="FF0000"/>
                </a:solidFill>
                <a:latin typeface="Comic Sans MS" panose="030F0702030302020204" pitchFamily="66" charset="0"/>
              </a:rPr>
              <a:t>oczami Powstańca</a:t>
            </a:r>
            <a:endParaRPr lang="pl-PL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FC6D27-14CE-49B7-BE37-E1EE34741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3089" y="5736125"/>
            <a:ext cx="4568414" cy="1895250"/>
          </a:xfrm>
        </p:spPr>
        <p:txBody>
          <a:bodyPr anchor="ctr">
            <a:normAutofit/>
          </a:bodyPr>
          <a:lstStyle/>
          <a:p>
            <a:r>
              <a:rPr lang="pl-PL" dirty="0"/>
              <a:t>Michał Baranowski 8a</a:t>
            </a:r>
          </a:p>
        </p:txBody>
      </p:sp>
      <p:pic>
        <p:nvPicPr>
          <p:cNvPr id="1028" name="Picture 4" descr="Rocznica Powstania Warszawskiego. Zawyją syreny Kołobrzeg | e-KG.pl">
            <a:extLst>
              <a:ext uri="{FF2B5EF4-FFF2-40B4-BE49-F238E27FC236}">
                <a16:creationId xmlns:a16="http://schemas.microsoft.com/office/drawing/2014/main" id="{89CBFAD9-C5D9-49C4-88E3-8C7AFEAFB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" b="-1"/>
          <a:stretch/>
        </p:blipFill>
        <p:spPr bwMode="auto">
          <a:xfrm>
            <a:off x="19" y="8005"/>
            <a:ext cx="8081809" cy="4535420"/>
          </a:xfrm>
          <a:custGeom>
            <a:avLst/>
            <a:gdLst/>
            <a:ahLst/>
            <a:cxnLst/>
            <a:rect l="l" t="t" r="r" b="b"/>
            <a:pathLst>
              <a:path w="6321286" h="3547423">
                <a:moveTo>
                  <a:pt x="1767133" y="3042132"/>
                </a:moveTo>
                <a:cubicBezTo>
                  <a:pt x="1906665" y="3042132"/>
                  <a:pt x="2019778" y="3155246"/>
                  <a:pt x="2019778" y="3294778"/>
                </a:cubicBezTo>
                <a:cubicBezTo>
                  <a:pt x="2019778" y="3434310"/>
                  <a:pt x="1906665" y="3547423"/>
                  <a:pt x="1767133" y="3547423"/>
                </a:cubicBezTo>
                <a:cubicBezTo>
                  <a:pt x="1627601" y="3547423"/>
                  <a:pt x="1514487" y="3434310"/>
                  <a:pt x="1514487" y="3294778"/>
                </a:cubicBezTo>
                <a:cubicBezTo>
                  <a:pt x="1514487" y="3155246"/>
                  <a:pt x="1627601" y="3042132"/>
                  <a:pt x="1767133" y="3042132"/>
                </a:cubicBezTo>
                <a:close/>
                <a:moveTo>
                  <a:pt x="4944933" y="2414323"/>
                </a:moveTo>
                <a:cubicBezTo>
                  <a:pt x="5188063" y="2414323"/>
                  <a:pt x="5385159" y="2611419"/>
                  <a:pt x="5385159" y="2854550"/>
                </a:cubicBezTo>
                <a:cubicBezTo>
                  <a:pt x="5385159" y="3097681"/>
                  <a:pt x="5188063" y="3294778"/>
                  <a:pt x="4944933" y="3294778"/>
                </a:cubicBezTo>
                <a:cubicBezTo>
                  <a:pt x="4701802" y="3294778"/>
                  <a:pt x="4504705" y="3097681"/>
                  <a:pt x="4504705" y="2854550"/>
                </a:cubicBezTo>
                <a:cubicBezTo>
                  <a:pt x="4504705" y="2611419"/>
                  <a:pt x="4701802" y="2414323"/>
                  <a:pt x="4944933" y="2414323"/>
                </a:cubicBezTo>
                <a:close/>
                <a:moveTo>
                  <a:pt x="0" y="0"/>
                </a:moveTo>
                <a:lnTo>
                  <a:pt x="5635247" y="0"/>
                </a:lnTo>
                <a:lnTo>
                  <a:pt x="5638924" y="11266"/>
                </a:lnTo>
                <a:cubicBezTo>
                  <a:pt x="5795885" y="386795"/>
                  <a:pt x="6337644" y="655321"/>
                  <a:pt x="6320907" y="1191985"/>
                </a:cubicBezTo>
                <a:cubicBezTo>
                  <a:pt x="6309358" y="1550467"/>
                  <a:pt x="6052970" y="1921255"/>
                  <a:pt x="5739936" y="2060340"/>
                </a:cubicBezTo>
                <a:cubicBezTo>
                  <a:pt x="5259770" y="2273293"/>
                  <a:pt x="4898416" y="1830861"/>
                  <a:pt x="4498125" y="2055925"/>
                </a:cubicBezTo>
                <a:cubicBezTo>
                  <a:pt x="4165958" y="2242690"/>
                  <a:pt x="4217427" y="2743720"/>
                  <a:pt x="3820385" y="3111779"/>
                </a:cubicBezTo>
                <a:cubicBezTo>
                  <a:pt x="3523599" y="3386986"/>
                  <a:pt x="3196093" y="3364751"/>
                  <a:pt x="2828798" y="3321912"/>
                </a:cubicBezTo>
                <a:cubicBezTo>
                  <a:pt x="2332515" y="3263824"/>
                  <a:pt x="2319879" y="2944496"/>
                  <a:pt x="1898307" y="2879780"/>
                </a:cubicBezTo>
                <a:cubicBezTo>
                  <a:pt x="1222430" y="2775917"/>
                  <a:pt x="870937" y="3535443"/>
                  <a:pt x="319947" y="3521211"/>
                </a:cubicBezTo>
                <a:cubicBezTo>
                  <a:pt x="283215" y="3520263"/>
                  <a:pt x="245596" y="3515875"/>
                  <a:pt x="206934" y="3507563"/>
                </a:cubicBezTo>
                <a:cubicBezTo>
                  <a:pt x="159224" y="3497285"/>
                  <a:pt x="112712" y="3481511"/>
                  <a:pt x="67717" y="3461026"/>
                </a:cubicBezTo>
                <a:lnTo>
                  <a:pt x="0" y="342209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08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72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MUZEUM POWSTANIA WARSZAWSKIEGO – Tu i ówdzie">
            <a:extLst>
              <a:ext uri="{FF2B5EF4-FFF2-40B4-BE49-F238E27FC236}">
                <a16:creationId xmlns:a16="http://schemas.microsoft.com/office/drawing/2014/main" id="{55BFAB99-F2F1-46FC-B2EE-40758FB5A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r="-1" b="-1"/>
          <a:stretch/>
        </p:blipFill>
        <p:spPr bwMode="auto">
          <a:xfrm>
            <a:off x="-8622" y="10"/>
            <a:ext cx="60960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owstanie Warszawskie. Zobacz kanały, którymi szli Powstańcy">
            <a:extLst>
              <a:ext uri="{FF2B5EF4-FFF2-40B4-BE49-F238E27FC236}">
                <a16:creationId xmlns:a16="http://schemas.microsoft.com/office/drawing/2014/main" id="{18FAF71E-E1CE-4DBD-9FEB-32745B53D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1" b="1"/>
          <a:stretch/>
        </p:blipFill>
        <p:spPr bwMode="auto">
          <a:xfrm>
            <a:off x="-10647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0CB3EC0-832C-4523-AD16-19FD6E11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49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Kanały</a:t>
            </a:r>
            <a:br>
              <a:rPr lang="pl-PL" sz="3200" b="0" i="0" dirty="0">
                <a:effectLst/>
                <a:latin typeface="Roboto Condensed" panose="02000000000000000000" pitchFamily="2" charset="0"/>
              </a:rPr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4B1A65-CE2D-4B66-8696-B1FEBBA9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pl-PL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Kanały w trakcie Powstania Warszawskiego były wykorzystywane do łączności oraz transportu broni, amunicji i środków opatrunkowych. Później bardzo często służyły często jako jedyna droga ucieczki i ewakuacji rannych. Istniało kilka tras kanałowych łączących dzielnice miasta. Powstańcze trasy kanałowe liczyły w sumie blisko 25 km.</a:t>
            </a:r>
            <a:endParaRPr lang="pl-PL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11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4BB40-18F2-4A3D-B047-CB4A651C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Broń i mundury </a:t>
            </a:r>
            <a:r>
              <a:rPr lang="pl-PL" sz="3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powstańców</a:t>
            </a:r>
            <a:br>
              <a:rPr lang="pl-PL" sz="3600" b="0" i="0" dirty="0">
                <a:effectLst/>
                <a:latin typeface="Comic Sans MS" panose="030F0702030302020204" pitchFamily="66" charset="0"/>
              </a:rPr>
            </a:br>
            <a:endParaRPr lang="pl-PL" sz="2800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ADF572-5D41-4F33-B060-E74A68AA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727200"/>
            <a:ext cx="5168052" cy="46767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rgbClr val="A64128"/>
              </a:buClr>
            </a:pPr>
            <a:r>
              <a:rPr lang="pl-PL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Powstańcy dysponowali bardzo ograniczonymi zasobami, zwłaszcza jeśli chodzi o uzbrojenie. Dlatego samodzielnie produkowali broń: własne granaty – „filipinki”, „sidolówki” i „karbidówki” oraz miotacze płomieni, granatniki, wyrzutnie butelek i miny. W powstańczych rusznikarniach składany jest pistolet maszynowy „Błyskawica”. Materiały wybuchowe do wyrobu broni były pozyskiwane ze zrzucanych na miasto niewypałów.</a:t>
            </a:r>
          </a:p>
          <a:p>
            <a:pPr>
              <a:lnSpc>
                <a:spcPct val="90000"/>
              </a:lnSpc>
              <a:buClr>
                <a:srgbClr val="A64128"/>
              </a:buClr>
            </a:pPr>
            <a:endParaRPr lang="pl-PL" sz="180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buClr>
                <a:srgbClr val="A64128"/>
              </a:buClr>
            </a:pPr>
            <a:r>
              <a:rPr lang="pl-PL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„Mundury” powstańców to zwykłe cywilne ubrania, zdobyczne niemieckie stroje, lub, u niewielu, polskie mundury z września 1939 r. Wszystkie łączy jeden element – noszone na prawym ramieniu biało-czerwone opaski z odbitą pieczęcią orła i literami WP oznaczającymi Wojsko Polskie.</a:t>
            </a:r>
            <a:endParaRPr lang="pl-PL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12292" name="Picture 4" descr="Broń i mundury | Batalion AK Parasol">
            <a:extLst>
              <a:ext uri="{FF2B5EF4-FFF2-40B4-BE49-F238E27FC236}">
                <a16:creationId xmlns:a16="http://schemas.microsoft.com/office/drawing/2014/main" id="{A595527A-AAB0-4A5A-AC70-283FD469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297" y="609601"/>
            <a:ext cx="3541858" cy="25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roń i mundury | Batalion AK Parasol">
            <a:extLst>
              <a:ext uri="{FF2B5EF4-FFF2-40B4-BE49-F238E27FC236}">
                <a16:creationId xmlns:a16="http://schemas.microsoft.com/office/drawing/2014/main" id="{31B1FC6C-EAD3-4441-A69B-D2A96F99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297" y="3277626"/>
            <a:ext cx="3541858" cy="25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57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A687B-775D-4EA6-9D4B-9D019121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04" y="571500"/>
            <a:ext cx="3820130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3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Dzieci w powstaniu</a:t>
            </a:r>
            <a:br>
              <a:rPr lang="pl-PL" sz="2600" b="0" i="0" dirty="0">
                <a:effectLst/>
                <a:latin typeface="Roboto Condensed" panose="02000000000000000000" pitchFamily="2" charset="0"/>
              </a:rPr>
            </a:br>
            <a:endParaRPr lang="pl-PL" sz="2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8C0F94-D534-4C6D-8BB1-2852CE5B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7540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Trudno ustalić dokładną liczbę dzieci, które brały udział w Powstaniu Warszawskim. Najmłodsi pomagali przy budowie barykad, roznosili powstańcze gazetki, listy, dostarczali żołnierzom środki sanitarne. Nieco starszym dzieciom powierzano bardziej odpowiedzialne i trudniejsze zadania. W powstańczych działaniach uczestniczyli nie tylko chłopcy, ale również dziewczęta.</a:t>
            </a:r>
            <a:endParaRPr lang="pl-PL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6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3314" name="Picture 2" descr="Najmłodsi uczestnicy powstania podczas nauki strzelania">
            <a:extLst>
              <a:ext uri="{FF2B5EF4-FFF2-40B4-BE49-F238E27FC236}">
                <a16:creationId xmlns:a16="http://schemas.microsoft.com/office/drawing/2014/main" id="{59D9F0DB-E605-416D-9AF2-D806CD97E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r="5694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89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BC1643-96AF-45B1-A6EA-EE958F0E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222944"/>
            <a:ext cx="5315555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3600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Szpitale i sanitariuszki</a:t>
            </a:r>
            <a:br>
              <a:rPr lang="pl-PL" sz="2000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/>
                <a:latin typeface="Roboto Condensed" panose="02000000000000000000" pitchFamily="2" charset="0"/>
              </a:rPr>
            </a:br>
            <a:endParaRPr lang="pl-PL" sz="2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3BCBB-B995-4198-9197-092DCC78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732449"/>
            <a:ext cx="4029074" cy="4482084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l-PL" sz="1800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Powstańcze szpitale ratowały rannych i udzielały pomocy chorym, których nie dało się ewakuować z miasta. Powstańcy wykorzystywali cywilne szpitale i organizowali liczne szpitale polowe. Sanitariuszki, którymi zwykle były młode dziewczyny, pracowały nie tylko w szpitalach, ale także na linii frontu. Wiele z nich zostało zamordowanych przez Niemców, wbrew obowiązującym konwencjom humanitarnym.</a:t>
            </a:r>
            <a:endParaRPr lang="pl-PL" sz="18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 descr="Sanitariuszki i lekarze operowali rannych powstańców w takiej ciasnocie i  zaduchu, że z braku tlenu gasły świece">
            <a:extLst>
              <a:ext uri="{FF2B5EF4-FFF2-40B4-BE49-F238E27FC236}">
                <a16:creationId xmlns:a16="http://schemas.microsoft.com/office/drawing/2014/main" id="{ADD874C6-86D8-4E5B-A395-36E14FE5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39" y="1078111"/>
            <a:ext cx="6642193" cy="47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2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pisanie „Układu o zaprzestaniu działań wojennych w Warszawie”, kończącego Powstanie Warszawskie">
            <a:extLst>
              <a:ext uri="{FF2B5EF4-FFF2-40B4-BE49-F238E27FC236}">
                <a16:creationId xmlns:a16="http://schemas.microsoft.com/office/drawing/2014/main" id="{48A954B9-B82B-4A10-BCEF-4E7326E05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F95261F-8929-424C-948B-670EF4C4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455" y="505375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Kapitulacja Powstania Warszawskiego</a:t>
            </a:r>
            <a:br>
              <a:rPr lang="pl-PL" sz="3100" b="0" i="0" dirty="0">
                <a:effectLst/>
                <a:latin typeface="Roboto Condensed" panose="02000000000000000000" pitchFamily="2" charset="0"/>
              </a:rPr>
            </a:br>
            <a:endParaRPr lang="pl-PL" sz="3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D7F683-9E95-4148-BB64-9A27B919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20" y="1808649"/>
            <a:ext cx="5115530" cy="4058751"/>
          </a:xfrm>
        </p:spPr>
        <p:txBody>
          <a:bodyPr anchor="ctr">
            <a:normAutofit/>
          </a:bodyPr>
          <a:lstStyle/>
          <a:p>
            <a:r>
              <a:rPr lang="pl-PL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Dowódca AK, generał Tadeusz „Bór” Komorowski zdecydował o kapitulacji powstania pod koniec września. W nocy z 2 na 3 października w Ożarowie zostaje podpisany układ o zaprzestaniu działań wojennych w Warszawie. Warszawę muszą opuścić wszyscy Powstańcy, którzy oddadzą się do niewoli niemieckiej, ale zostaną uznane ich prawa kombatanckie.</a:t>
            </a: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71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wstanie Warszawskie w tragicznych liczbach – Portal Statystyczny">
            <a:extLst>
              <a:ext uri="{FF2B5EF4-FFF2-40B4-BE49-F238E27FC236}">
                <a16:creationId xmlns:a16="http://schemas.microsoft.com/office/drawing/2014/main" id="{C3F27F11-8AB4-4073-AD81-8A404BA39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"/>
          <a:stretch/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C8D6736-ECD6-4EAE-9ED1-E5F55221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624" y="304800"/>
            <a:ext cx="5306325" cy="97045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27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Powstanie Warszawskie – tragiczne liczby</a:t>
            </a:r>
            <a:br>
              <a:rPr lang="pl-PL" sz="2000" b="0" i="0" dirty="0">
                <a:effectLst/>
                <a:latin typeface="Comic Sans MS" panose="030F0702030302020204" pitchFamily="66" charset="0"/>
              </a:rPr>
            </a:b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97EA6B-A222-47EF-86DC-A721CCD3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325" y="1352551"/>
            <a:ext cx="5143500" cy="479107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16 tys. – według szacunków tylu powstańców straciło życie w walkach o stolicę.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Rannych zostało 25 tys. powstańców, w tym 6,5 tys. ciężko rannych.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10 tys. hitlerowców – tylu z nich według szacunków zginęło podczas tłumienia powstania.</a:t>
            </a:r>
            <a:b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pl-PL" sz="1600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150-180 tys. – szacunkowo tyle ofiar cywilnych pochłonęło powstanie.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12 ton popiołów podchodzących ze spalonych zwłok zamordowanych Polaków zebrano na Woli.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72 proc. zabudowy mieszkalnej, 90 proc. zabytków – to skala zniszczeń Warszawy.</a:t>
            </a:r>
          </a:p>
          <a:p>
            <a:pPr>
              <a:lnSpc>
                <a:spcPct val="90000"/>
              </a:lnSpc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983017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5363C-7A10-455C-952B-A1164522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26" y="3725621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Dziękuję</a:t>
            </a:r>
            <a:r>
              <a:rPr lang="en-US" sz="4800" dirty="0"/>
              <a:t> za </a:t>
            </a:r>
            <a:r>
              <a:rPr lang="en-US" sz="4800" dirty="0" err="1"/>
              <a:t>obejrzenie</a:t>
            </a:r>
            <a:r>
              <a:rPr lang="en-US" sz="4800" dirty="0"/>
              <a:t> </a:t>
            </a:r>
            <a:r>
              <a:rPr lang="en-US" sz="4800" dirty="0" err="1"/>
              <a:t>prezentacji</a:t>
            </a:r>
            <a:endParaRPr lang="en-US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0D2E72-5F2A-41E7-9D9B-445C11EEA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68" y="4923372"/>
            <a:ext cx="9440034" cy="1439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Autor: </a:t>
            </a:r>
            <a:r>
              <a:rPr lang="en-US" sz="26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Michał</a:t>
            </a:r>
            <a:r>
              <a:rPr lang="en-US" sz="2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Baranowski</a:t>
            </a:r>
            <a:br>
              <a:rPr lang="en-US" sz="2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26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Źródła</a:t>
            </a:r>
            <a:r>
              <a:rPr lang="en-US" sz="2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Google </a:t>
            </a:r>
            <a:r>
              <a:rPr lang="en-US" sz="26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2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„</a:t>
            </a:r>
            <a:r>
              <a:rPr lang="en-US" sz="26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Wprost</a:t>
            </a:r>
            <a:r>
              <a:rPr lang="en-US" sz="2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Historia”</a:t>
            </a:r>
            <a:br>
              <a:rPr lang="en-US" sz="130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7" name="Graphic 6" descr="Wykładowca">
            <a:extLst>
              <a:ext uri="{FF2B5EF4-FFF2-40B4-BE49-F238E27FC236}">
                <a16:creationId xmlns:a16="http://schemas.microsoft.com/office/drawing/2014/main" id="{4E31FB3C-2A87-4E06-A00C-0F0B9EC06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8075" y="114753"/>
            <a:ext cx="3875736" cy="3875736"/>
          </a:xfrm>
          <a:prstGeom prst="rect">
            <a:avLst/>
          </a:prstGeom>
        </p:spPr>
      </p:pic>
      <p:sp>
        <p:nvSpPr>
          <p:cNvPr id="9" name="Przycisk akcji: Dokument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6A668FB-DF10-4CF6-A48D-E316C68DFC62}"/>
              </a:ext>
            </a:extLst>
          </p:cNvPr>
          <p:cNvSpPr/>
          <p:nvPr/>
        </p:nvSpPr>
        <p:spPr>
          <a:xfrm>
            <a:off x="1924199" y="5161780"/>
            <a:ext cx="528490" cy="48125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zycisk akcji: Przejdź do strony głównej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CE5D542-581A-4769-ADA3-4170A0563F4A}"/>
              </a:ext>
            </a:extLst>
          </p:cNvPr>
          <p:cNvSpPr/>
          <p:nvPr/>
        </p:nvSpPr>
        <p:spPr>
          <a:xfrm>
            <a:off x="2706305" y="4742680"/>
            <a:ext cx="528490" cy="481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67057F5-83AB-4A09-B1CA-6D7B829C7265}"/>
              </a:ext>
            </a:extLst>
          </p:cNvPr>
          <p:cNvSpPr txBox="1"/>
          <p:nvPr/>
        </p:nvSpPr>
        <p:spPr>
          <a:xfrm>
            <a:off x="2452689" y="1830404"/>
            <a:ext cx="66039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dirty="0">
                <a:solidFill>
                  <a:srgbClr val="C00000"/>
                </a:solidFill>
                <a:latin typeface="Arial Black" panose="020B0A04020102020204" pitchFamily="34" charset="0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21363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23E8F8C-78EC-4746-AB8E-0C85559D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11163"/>
            <a:ext cx="3722213" cy="4781641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rgbClr val="FF6C92"/>
              </a:buClr>
            </a:pPr>
            <a:r>
              <a:rPr lang="pl-PL" sz="24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Powstanie Warszawskie wybuchło 1 sierpnia 1944 roku. To jedno z najtragiczniejszych wydarzeń w polskiej historii. Powstanie trwało 63 dni i pochłonęło dziesiątki tysięcy ofiar, z czego większość stanowiły ofiary cywilne</a:t>
            </a:r>
            <a:endParaRPr lang="pl-PL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ziś obchodzimy rocznicę wybuchu Powstania Warszawskiego. – Fundacja  Wolność i Demokracja">
            <a:extLst>
              <a:ext uri="{FF2B5EF4-FFF2-40B4-BE49-F238E27FC236}">
                <a16:creationId xmlns:a16="http://schemas.microsoft.com/office/drawing/2014/main" id="{E1999656-F6DD-4F0F-9395-CEBA37905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r="-3" b="-3"/>
          <a:stretch/>
        </p:blipFill>
        <p:spPr bwMode="auto">
          <a:xfrm>
            <a:off x="5120640" y="1438360"/>
            <a:ext cx="5676236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40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3">
            <a:extLst>
              <a:ext uri="{FF2B5EF4-FFF2-40B4-BE49-F238E27FC236}">
                <a16:creationId xmlns:a16="http://schemas.microsoft.com/office/drawing/2014/main" id="{13766711-9004-4A0C-AFCA-7F52B72A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9B65DA-F895-44F0-BC48-0DC0A5E5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003053" cy="4058751"/>
          </a:xfrm>
        </p:spPr>
        <p:txBody>
          <a:bodyPr anchor="ctr">
            <a:normAutofit/>
          </a:bodyPr>
          <a:lstStyle/>
          <a:p>
            <a:pPr algn="ctr"/>
            <a:r>
              <a:rPr lang="pl-PL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 ramach rozpoczętej w styczniu 1944 roku akcji „Burza” Armia Krajowa starała się na początku unikać samodzielnego rozpoczynania walk w mieście. W ramach rozpoczętej w styczniu 1944 roku akcji „Burza” Armia Krajowa starała się na początku unikać samodzielnego rozpoczynania walk w mieście.</a:t>
            </a:r>
            <a:endParaRPr lang="pl-PL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103" name="Rectangle 75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C89XDP AKCJA BURZA - 13 (Traditional Cache) in Mazowieckie, Poland created  by k-6, zetEs1">
            <a:extLst>
              <a:ext uri="{FF2B5EF4-FFF2-40B4-BE49-F238E27FC236}">
                <a16:creationId xmlns:a16="http://schemas.microsoft.com/office/drawing/2014/main" id="{F095F258-589C-49FA-91E0-5C4FEAF9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716" y="1520627"/>
            <a:ext cx="3491918" cy="3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2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wstańcze Biogramy - Tadeusz Komorowski">
            <a:extLst>
              <a:ext uri="{FF2B5EF4-FFF2-40B4-BE49-F238E27FC236}">
                <a16:creationId xmlns:a16="http://schemas.microsoft.com/office/drawing/2014/main" id="{058D441F-661C-462D-BD6B-16DC11E43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2"/>
          <a:stretch/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C657A-085D-429A-9E93-B3D6C061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pl-PL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Decyzja o walce z Niemcami w Warszawie podjął gen. Tadeusz Komorowski „Bór” 22 lipca. 31 lipca, po otrzymaniu fałszywej informacji o tym, że Rosjanie już wkraczają na Pragę, generał podjął decyzję o rozpoczęciu powstania w Warszawie o godz. 17:00 następnego dnia – 1 sierpnia 1944.</a:t>
            </a: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53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BB4B1A-30F4-485F-9351-DE8562A8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28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Powstanie Warszawskie – to trzeba wiedzieć o bohaterskim zrywie</a:t>
            </a:r>
            <a:br>
              <a:rPr lang="pl-PL" sz="2800" b="0" i="0" dirty="0">
                <a:effectLst/>
                <a:latin typeface="Comic Sans MS" panose="030F0702030302020204" pitchFamily="66" charset="0"/>
              </a:rPr>
            </a:br>
            <a:endParaRPr lang="pl-PL" sz="2800" dirty="0">
              <a:latin typeface="Comic Sans MS" panose="030F0702030302020204" pitchFamily="66" charset="0"/>
            </a:endParaRPr>
          </a:p>
        </p:txBody>
      </p:sp>
      <p:pic>
        <p:nvPicPr>
          <p:cNvPr id="6148" name="Picture 134">
            <a:extLst>
              <a:ext uri="{FF2B5EF4-FFF2-40B4-BE49-F238E27FC236}">
                <a16:creationId xmlns:a16="http://schemas.microsoft.com/office/drawing/2014/main" id="{C115FFBB-C8EA-4BA2-A5DD-FE377950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8132"/>
            <a:ext cx="4333632" cy="3521077"/>
          </a:xfrm>
          <a:prstGeom prst="rect">
            <a:avLst/>
          </a:prstGeom>
        </p:spPr>
      </p:pic>
      <p:pic>
        <p:nvPicPr>
          <p:cNvPr id="6146" name="Picture 2" descr="Rocznica bohaterskiego zrywu. 77 lat temu wybuchło Powstanie Warszawskie">
            <a:extLst>
              <a:ext uri="{FF2B5EF4-FFF2-40B4-BE49-F238E27FC236}">
                <a16:creationId xmlns:a16="http://schemas.microsoft.com/office/drawing/2014/main" id="{3D396F99-E0FE-40DF-B11C-12E8BEB6A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1" b="1"/>
          <a:stretch/>
        </p:blipFill>
        <p:spPr bwMode="auto">
          <a:xfrm>
            <a:off x="1046760" y="2129667"/>
            <a:ext cx="4065464" cy="32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283F5C-24DC-4A9C-B0D4-80BC14D7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862" y="1732449"/>
            <a:ext cx="5546272" cy="4058751"/>
          </a:xfrm>
        </p:spPr>
        <p:txBody>
          <a:bodyPr anchor="ctr">
            <a:normAutofit/>
          </a:bodyPr>
          <a:lstStyle/>
          <a:p>
            <a:r>
              <a:rPr lang="pl-PL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 sierpnia o godz. 17.00 jednostki Okręgu Warszawskiego AK oraz oddziały dyspozycyjne KG AK zaatakowały niemieckie obiekty we wszystkich dzielnicach okupowanej Warszawy. W dużej mierze polskie natarcie zakończyło się niepowodzeniem.</a:t>
            </a: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24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62D9E7-0A0D-4EA3-8DF8-456063C1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72" y="659342"/>
            <a:ext cx="3413156" cy="2559567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Przed Godziną „W”</a:t>
            </a:r>
            <a:br>
              <a:rPr lang="pl-PL" b="0" i="0" dirty="0">
                <a:effectLst/>
                <a:latin typeface="Roboto Condensed" panose="02000000000000000000" pitchFamily="2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34A1B-5EAC-4F51-B47D-99F17E8F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641" y="659342"/>
            <a:ext cx="6889687" cy="2950446"/>
          </a:xfrm>
        </p:spPr>
        <p:txBody>
          <a:bodyPr anchor="ctr">
            <a:normAutofit fontScale="92500" lnSpcReduction="10000"/>
          </a:bodyPr>
          <a:lstStyle/>
          <a:p>
            <a:pPr>
              <a:buClr>
                <a:srgbClr val="EAC486"/>
              </a:buClr>
            </a:pPr>
            <a:r>
              <a:rPr lang="pl-PL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Pierwsze strzały w Powstaniu Warszawskim zostały oddane przed godz. 14 na Żoliborzu. Również w innych dzielnicach walki miały miejsce jeszcze przed godziną „W”. Na Woli i Śródmieściu Północnym rozpoczęły się ok. 16. Dzięki temu i dzięki meldunkom konfidentów, Niemcy mogli trochę wcześniej ogłosić alarm (o godz. 16:30) i przygotować się na uderzenie powstańców. Jednak nie byli już w stanie zapobiec wybuchowi powstania.</a:t>
            </a: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6900" indent="0">
              <a:buClr>
                <a:srgbClr val="EAC486"/>
              </a:buClr>
              <a:buNone/>
            </a:pPr>
            <a:endParaRPr lang="pl-PL" dirty="0"/>
          </a:p>
        </p:txBody>
      </p:sp>
      <p:pic>
        <p:nvPicPr>
          <p:cNvPr id="7170" name="Picture 2" descr="Godzina W - Pokaż, że pamiętasz! Bielsko Biała | BBFan.pl">
            <a:extLst>
              <a:ext uri="{FF2B5EF4-FFF2-40B4-BE49-F238E27FC236}">
                <a16:creationId xmlns:a16="http://schemas.microsoft.com/office/drawing/2014/main" id="{C8AB8A1D-DFE7-4D0B-A992-5742214F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636" y="3429000"/>
            <a:ext cx="5976764" cy="30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38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0C81BE-E933-45D8-A647-AFA1323D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2066"/>
            <a:ext cx="4872204" cy="111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Powstańcy przeciwko Niemcom – rozkład sił</a:t>
            </a:r>
            <a:br>
              <a:rPr lang="pl-PL" sz="2400" b="0" i="0" dirty="0">
                <a:ln>
                  <a:solidFill>
                    <a:srgbClr val="404040">
                      <a:alpha val="10000"/>
                    </a:srgbClr>
                  </a:solidFill>
                </a:ln>
                <a:effectLst/>
                <a:latin typeface="Roboto Condensed" panose="02000000000000000000" pitchFamily="2" charset="0"/>
              </a:rPr>
            </a:br>
            <a:endParaRPr lang="pl-PL" sz="24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19E32D-9263-4D78-B539-45A55C63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369" y="2664132"/>
            <a:ext cx="5168052" cy="3962400"/>
          </a:xfrm>
        </p:spPr>
        <p:txBody>
          <a:bodyPr>
            <a:normAutofit/>
          </a:bodyPr>
          <a:lstStyle/>
          <a:p>
            <a:pPr>
              <a:buClr>
                <a:srgbClr val="A11E00"/>
              </a:buClr>
            </a:pPr>
            <a:r>
              <a:rPr lang="pl-PL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Siły AK w Warszawie liczyły około 45 tys. żołnierzy, z czego 1 sierpnia udało się zmobilizować ok. 35 tys. Byli bardzo słabo uzbrojeni.</a:t>
            </a:r>
          </a:p>
          <a:p>
            <a:pPr>
              <a:buClr>
                <a:srgbClr val="A11E00"/>
              </a:buClr>
            </a:pPr>
            <a:endParaRPr lang="pl-PL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Clr>
                <a:srgbClr val="A11E00"/>
              </a:buClr>
            </a:pPr>
            <a:r>
              <a:rPr lang="pl-PL" b="0" i="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Łącznie w różnych okresach powstania z Polakami walczyło ok. 50 tys. Niemców.</a:t>
            </a:r>
            <a:endParaRPr lang="pl-PL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tx1">
                  <a:lumMod val="9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89ACCFE-2807-4715-A08A-65AC688B4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238" y="1117601"/>
            <a:ext cx="3140089" cy="527746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E0364F2-6F99-41A6-BED1-29D7FC424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35" y="1117600"/>
            <a:ext cx="3272024" cy="52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5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C0E1E-1793-4038-AB49-FC1DA41E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Rzeź Woli</a:t>
            </a:r>
            <a:br>
              <a:rPr lang="pl-PL" sz="3100" b="0" i="0" dirty="0">
                <a:effectLst/>
                <a:latin typeface="Roboto Condensed" panose="02000000000000000000" pitchFamily="2" charset="0"/>
              </a:rPr>
            </a:br>
            <a:endParaRPr lang="pl-PL" sz="3100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9220" name="Picture 4" descr="Powstanie Warszawskie. Rzeź Woli | dzieje.pl - Historia Polski">
            <a:extLst>
              <a:ext uri="{FF2B5EF4-FFF2-40B4-BE49-F238E27FC236}">
                <a16:creationId xmlns:a16="http://schemas.microsoft.com/office/drawing/2014/main" id="{DD4EEE80-E112-4655-8CBD-613964511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0" b="1"/>
          <a:stretch/>
        </p:blipFill>
        <p:spPr bwMode="auto">
          <a:xfrm>
            <a:off x="643339" y="643464"/>
            <a:ext cx="3551912" cy="27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77. lat temu rozpoczęła się Rzeź Woli... Okrutna zbrodnia bez kary">
            <a:extLst>
              <a:ext uri="{FF2B5EF4-FFF2-40B4-BE49-F238E27FC236}">
                <a16:creationId xmlns:a16="http://schemas.microsoft.com/office/drawing/2014/main" id="{2851BCF2-4681-4EBF-9A3B-F9CCBD83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13307" b="-2"/>
          <a:stretch/>
        </p:blipFill>
        <p:spPr bwMode="auto">
          <a:xfrm>
            <a:off x="643339" y="3511127"/>
            <a:ext cx="3551912" cy="27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6780F-8065-4A52-9CDE-D6FE5E7E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1828801"/>
            <a:ext cx="5978072" cy="3866048"/>
          </a:xfrm>
        </p:spPr>
        <p:txBody>
          <a:bodyPr anchor="ctr">
            <a:normAutofit/>
          </a:bodyPr>
          <a:lstStyle/>
          <a:p>
            <a:r>
              <a:rPr lang="pl-PL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Od tzw. czarnej soboty 5 sierpnia do 7 sierpnia na Woli zamordowano od 30 tys. do 65 tys. polskich mężczyzn, kobiet i dzieci. Była to prawdopodobnie największa jednorazowa masakra ludności cywilnej dokonana w Europie w czasie II wojny światowej.</a:t>
            </a: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94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0E0C5C-8081-47DA-91FE-0DD2BA81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Rzeź Ochoty</a:t>
            </a:r>
            <a:br>
              <a:rPr lang="pl-PL" sz="3200" b="0" i="0" dirty="0">
                <a:effectLst/>
                <a:latin typeface="Roboto Condensed" panose="02000000000000000000" pitchFamily="2" charset="0"/>
              </a:rPr>
            </a:br>
            <a:endParaRPr lang="pl-PL" sz="3200" dirty="0"/>
          </a:p>
        </p:txBody>
      </p:sp>
      <p:pic>
        <p:nvPicPr>
          <p:cNvPr id="10246" name="Picture 72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0242" name="Picture 2" descr="Rzeź Ochoty. Mordy, gwałty, pijaństwo - Historia w INTERIA.PL">
            <a:extLst>
              <a:ext uri="{FF2B5EF4-FFF2-40B4-BE49-F238E27FC236}">
                <a16:creationId xmlns:a16="http://schemas.microsoft.com/office/drawing/2014/main" id="{9D898204-B9B2-433B-B4C8-8B4BCAD67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9012" b="1"/>
          <a:stretch/>
        </p:blipFill>
        <p:spPr bwMode="auto">
          <a:xfrm>
            <a:off x="643339" y="643464"/>
            <a:ext cx="3551912" cy="27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wstanie Warszawskie: Rzeź Ochoty | dzieje.pl - Historia Polski">
            <a:extLst>
              <a:ext uri="{FF2B5EF4-FFF2-40B4-BE49-F238E27FC236}">
                <a16:creationId xmlns:a16="http://schemas.microsoft.com/office/drawing/2014/main" id="{6D5FC837-5CAC-4FCF-8808-3CDCC658E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3" b="3"/>
          <a:stretch/>
        </p:blipFill>
        <p:spPr bwMode="auto">
          <a:xfrm>
            <a:off x="643339" y="3511127"/>
            <a:ext cx="3551912" cy="27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455CA3-6FCF-485D-80A0-D61DD12E9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1828801"/>
            <a:ext cx="5978072" cy="3866048"/>
          </a:xfrm>
        </p:spPr>
        <p:txBody>
          <a:bodyPr anchor="ctr">
            <a:normAutofit/>
          </a:bodyPr>
          <a:lstStyle/>
          <a:p>
            <a:r>
              <a:rPr lang="pl-PL" b="0" i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4 sierpnia żołnierze RONA zaczęli gwałcić, rabować i mordować cywilów na Ochocie. Do szczególnie brutalnych scen dochodziło na ochockim Zieleniaku, który stał się przejściowym obozem dla ludności cywilnej.</a:t>
            </a:r>
            <a:endParaRPr lang="pl-PL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40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79</TotalTime>
  <Words>857</Words>
  <Application>Microsoft Office PowerPoint</Application>
  <PresentationFormat>Panoramiczny</PresentationFormat>
  <Paragraphs>39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Calisto MT</vt:lpstr>
      <vt:lpstr>Cavolini</vt:lpstr>
      <vt:lpstr>Comic Sans MS</vt:lpstr>
      <vt:lpstr>Roboto Condensed</vt:lpstr>
      <vt:lpstr>Wingdings 2</vt:lpstr>
      <vt:lpstr>Łupek</vt:lpstr>
      <vt:lpstr>Powstanie warszawskie  oczami Powstańca</vt:lpstr>
      <vt:lpstr>Prezentacja programu PowerPoint</vt:lpstr>
      <vt:lpstr>Prezentacja programu PowerPoint</vt:lpstr>
      <vt:lpstr>Prezentacja programu PowerPoint</vt:lpstr>
      <vt:lpstr>Powstanie Warszawskie – to trzeba wiedzieć o bohaterskim zrywie </vt:lpstr>
      <vt:lpstr>Przed Godziną „W” </vt:lpstr>
      <vt:lpstr>Powstańcy przeciwko Niemcom – rozkład sił </vt:lpstr>
      <vt:lpstr>Rzeź Woli </vt:lpstr>
      <vt:lpstr>Rzeź Ochoty </vt:lpstr>
      <vt:lpstr>Kanały </vt:lpstr>
      <vt:lpstr>Broń i mundury powstańców </vt:lpstr>
      <vt:lpstr>Dzieci w powstaniu </vt:lpstr>
      <vt:lpstr>Szpitale i sanitariuszki </vt:lpstr>
      <vt:lpstr>Kapitulacja Powstania Warszawskiego </vt:lpstr>
      <vt:lpstr>Powstanie Warszawskie – tragiczne liczby </vt:lpstr>
      <vt:lpstr>Dziękuję za obejrzenie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warszawskie  oczami Powstańca</dc:title>
  <dc:creator>48503797975</dc:creator>
  <cp:lastModifiedBy>48503797975</cp:lastModifiedBy>
  <cp:revision>1</cp:revision>
  <dcterms:created xsi:type="dcterms:W3CDTF">2021-11-28T12:13:04Z</dcterms:created>
  <dcterms:modified xsi:type="dcterms:W3CDTF">2021-11-28T13:32:26Z</dcterms:modified>
</cp:coreProperties>
</file>