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slide4.xml" ContentType="application/vnd.openxmlformats-officedocument.presentationml.slide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</p:sldIdLst>
  <p:sldSz cx="9144000" cy="51435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852012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311760" y="2936880"/>
            <a:ext cx="852012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7840" y="115236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311760" y="293688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4677840" y="293688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274320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192480" y="1152360"/>
            <a:ext cx="274320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073200" y="1152360"/>
            <a:ext cx="274320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311760" y="2936880"/>
            <a:ext cx="274320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192480" y="2936880"/>
            <a:ext cx="274320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6073200" y="2936880"/>
            <a:ext cx="274320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311760" y="1152360"/>
            <a:ext cx="8520120" cy="3416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8520120" cy="3416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4157640" cy="3416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4677840" y="1152360"/>
            <a:ext cx="4157640" cy="3416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311760" y="444960"/>
            <a:ext cx="8520120" cy="2654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77840" y="1152360"/>
            <a:ext cx="4157640" cy="3416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311760" y="293688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311760" y="1152360"/>
            <a:ext cx="8520120" cy="3416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4157640" cy="3416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7840" y="115236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77840" y="293688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7840" y="115236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311760" y="2936880"/>
            <a:ext cx="852012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852012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311760" y="2936880"/>
            <a:ext cx="852012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77840" y="115236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311760" y="293688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4677840" y="293688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274320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3192480" y="1152360"/>
            <a:ext cx="274320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073200" y="1152360"/>
            <a:ext cx="274320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311760" y="2936880"/>
            <a:ext cx="274320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 type="body"/>
          </p:nvPr>
        </p:nvSpPr>
        <p:spPr>
          <a:xfrm>
            <a:off x="3192480" y="2936880"/>
            <a:ext cx="274320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 type="body"/>
          </p:nvPr>
        </p:nvSpPr>
        <p:spPr>
          <a:xfrm>
            <a:off x="6073200" y="2936880"/>
            <a:ext cx="274320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8520120" cy="3416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4157640" cy="3416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4677840" y="1152360"/>
            <a:ext cx="4157640" cy="3416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311760" y="444960"/>
            <a:ext cx="8520120" cy="2654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677840" y="1152360"/>
            <a:ext cx="4157640" cy="3416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311760" y="293688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4157640" cy="3416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7840" y="115236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7840" y="293688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7840" y="1152360"/>
            <a:ext cx="415764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311760" y="2936880"/>
            <a:ext cx="8520120" cy="162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</p:spPr>
        <p:txBody>
          <a:bodyPr tIns="91440" bIns="91440" anchor="b">
            <a:normAutofit/>
          </a:bodyPr>
          <a:p>
            <a:r>
              <a:rPr b="0" lang="pl-PL" sz="5200" spc="-1" strike="noStrike">
                <a:solidFill>
                  <a:srgbClr val="000000"/>
                </a:solidFill>
                <a:latin typeface="Arial"/>
              </a:rPr>
              <a:t>Kliknij, aby edytować format tekstu tytułu</a:t>
            </a:r>
            <a:endParaRPr b="0" lang="pl-PL" sz="5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</p:spPr>
        <p:txBody>
          <a:bodyPr tIns="91440" bIns="91440" anchor="ctr">
            <a:normAutofit/>
          </a:bodyPr>
          <a:p>
            <a:pPr algn="r">
              <a:lnSpc>
                <a:spcPct val="100000"/>
              </a:lnSpc>
            </a:pPr>
            <a:fld id="{9215ED05-2D70-483A-AD76-266CC5026611}" type="slidenum">
              <a:rPr b="0" lang="pl-PL" sz="1000" spc="-1" strike="noStrike">
                <a:solidFill>
                  <a:srgbClr val="595959"/>
                </a:solidFill>
                <a:latin typeface="Arial"/>
                <a:ea typeface="Arial"/>
              </a:rPr>
              <a:t>&lt;numer&gt;</a:t>
            </a:fld>
            <a:endParaRPr b="0" lang="pl-PL" sz="10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400" spc="-1" strike="noStrike">
                <a:solidFill>
                  <a:srgbClr val="000000"/>
                </a:solidFill>
                <a:latin typeface="Arial"/>
              </a:rPr>
              <a:t>Kliknij, aby edytować format tekstu konspektu</a:t>
            </a: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400" spc="-1" strike="noStrike">
                <a:solidFill>
                  <a:srgbClr val="000000"/>
                </a:solidFill>
                <a:latin typeface="Arial"/>
              </a:rPr>
              <a:t>Drugi poziom konspektu</a:t>
            </a: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400" spc="-1" strike="noStrike">
                <a:solidFill>
                  <a:srgbClr val="000000"/>
                </a:solidFill>
                <a:latin typeface="Arial"/>
              </a:rPr>
              <a:t>Trzeci poziom konspektu</a:t>
            </a: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400" spc="-1" strike="noStrike">
                <a:solidFill>
                  <a:srgbClr val="000000"/>
                </a:solidFill>
                <a:latin typeface="Arial"/>
              </a:rPr>
              <a:t>Czwarty poziom konspektu</a:t>
            </a:r>
            <a:endParaRPr b="0" lang="pl-PL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</a:rPr>
              <a:t>Piąty poziom konspektu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</a:rPr>
              <a:t>Szósty poziom konspektu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</a:rPr>
              <a:t>Siódmy poziom konspektu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</p:spPr>
        <p:txBody>
          <a:bodyPr tIns="91440" bIns="91440">
            <a:normAutofit fontScale="97000"/>
          </a:bodyPr>
          <a:p>
            <a:r>
              <a:rPr b="0" lang="pl-PL" sz="2800" spc="-1" strike="noStrike">
                <a:solidFill>
                  <a:srgbClr val="000000"/>
                </a:solidFill>
                <a:latin typeface="Arial"/>
              </a:rPr>
              <a:t>Kliknij, aby edytować format tekstu tytułu</a:t>
            </a:r>
            <a:endParaRPr b="0" lang="pl-PL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8520120" cy="3416040"/>
          </a:xfrm>
          <a:prstGeom prst="rect">
            <a:avLst/>
          </a:prstGeom>
        </p:spPr>
        <p:txBody>
          <a:bodyPr tIns="91440" bIns="9144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</a:rPr>
              <a:t>Kliknij, aby edytować format tekstu konspektu</a:t>
            </a:r>
            <a:endParaRPr b="0" lang="pl-PL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</a:rPr>
              <a:t>Drugi poziom konspektu</a:t>
            </a:r>
            <a:endParaRPr b="0" lang="pl-PL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</a:rPr>
              <a:t>Trzeci poziom konspektu</a:t>
            </a:r>
            <a:endParaRPr b="0" lang="pl-PL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</a:rPr>
              <a:t>Czwarty poziom konspektu</a:t>
            </a:r>
            <a:endParaRPr b="0" lang="pl-PL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</a:rPr>
              <a:t>Piąty poziom konspektu</a:t>
            </a:r>
            <a:endParaRPr b="0" lang="pl-PL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</a:rPr>
              <a:t>Szósty poziom konspektu</a:t>
            </a:r>
            <a:endParaRPr b="0" lang="pl-PL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</a:rPr>
              <a:t>Siódmy poziom konspektu</a:t>
            </a:r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sldNum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</p:spPr>
        <p:txBody>
          <a:bodyPr tIns="91440" bIns="91440" anchor="ctr">
            <a:normAutofit/>
          </a:bodyPr>
          <a:p>
            <a:pPr algn="r">
              <a:lnSpc>
                <a:spcPct val="100000"/>
              </a:lnSpc>
            </a:pPr>
            <a:fld id="{62E4D256-8775-48D4-BE17-92838793D898}" type="slidenum">
              <a:rPr b="0" lang="pl-PL" sz="1000" spc="-1" strike="noStrike">
                <a:solidFill>
                  <a:srgbClr val="595959"/>
                </a:solidFill>
                <a:latin typeface="Arial"/>
                <a:ea typeface="Arial"/>
              </a:rPr>
              <a:t>&lt;numer&gt;</a:t>
            </a:fld>
            <a:endParaRPr b="0" lang="pl-PL" sz="10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5.png"/><Relationship Id="rId3" Type="http://schemas.openxmlformats.org/officeDocument/2006/relationships/slideLayout" Target="../slideLayouts/slideLayout1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311760" y="148320"/>
            <a:ext cx="8520120" cy="1214280"/>
          </a:xfrm>
          <a:prstGeom prst="rect">
            <a:avLst/>
          </a:prstGeom>
          <a:noFill/>
          <a:ln>
            <a:noFill/>
          </a:ln>
        </p:spPr>
        <p:txBody>
          <a:bodyPr tIns="91440" bIns="91440" anchor="b">
            <a:normAutofit/>
          </a:bodyPr>
          <a:p>
            <a:pPr algn="ctr">
              <a:lnSpc>
                <a:spcPct val="100000"/>
              </a:lnSpc>
            </a:pPr>
            <a:r>
              <a:rPr b="0" lang="pl-PL" sz="5200" spc="-1" strike="noStrike">
                <a:solidFill>
                  <a:srgbClr val="000000"/>
                </a:solidFill>
                <a:latin typeface="Arial"/>
                <a:ea typeface="Arial"/>
              </a:rPr>
              <a:t>Powstanie warszawskie</a:t>
            </a:r>
            <a:endParaRPr b="0" lang="pl-PL" sz="5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TextShape 2"/>
          <p:cNvSpPr txBox="1"/>
          <p:nvPr/>
        </p:nvSpPr>
        <p:spPr>
          <a:xfrm>
            <a:off x="311760" y="4350960"/>
            <a:ext cx="8520120" cy="79236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 algn="ctr">
              <a:lnSpc>
                <a:spcPct val="100000"/>
              </a:lnSpc>
            </a:pPr>
            <a:r>
              <a:rPr b="0" lang="pl-PL" sz="2800" spc="-1" strike="noStrike">
                <a:solidFill>
                  <a:srgbClr val="000000"/>
                </a:solidFill>
                <a:latin typeface="Arial"/>
                <a:ea typeface="Arial"/>
              </a:rPr>
              <a:t>by Kuba Frąc</a:t>
            </a:r>
            <a:endParaRPr b="0" lang="pl-PL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0" y="0"/>
            <a:ext cx="9000000" cy="180000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pPr algn="just">
              <a:lnSpc>
                <a:spcPct val="115000"/>
              </a:lnSpc>
            </a:pPr>
            <a:r>
              <a:rPr b="1" lang="pl-PL" sz="2000" spc="-1" strike="noStrike">
                <a:solidFill>
                  <a:srgbClr val="000000"/>
                </a:solidFill>
                <a:latin typeface="Arial"/>
                <a:ea typeface="Arial"/>
              </a:rPr>
              <a:t>Powstanie warszawskie trwało 63 dni. W tym czasie poza działaniami wojennymi życie ludności cywilnej toczyło się dalej, choć zupełnie innym torem. Zdjęcia pokazują sytuacje z życia codziennego w trakcie tych trudnych tygodni.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  <a:spcAft>
                <a:spcPts val="1199"/>
              </a:spcAft>
            </a:pP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1" name="Google Shape;62;p14" descr=""/>
          <p:cNvPicPr/>
          <p:nvPr/>
        </p:nvPicPr>
        <p:blipFill>
          <a:blip r:embed="rId1"/>
          <a:stretch/>
        </p:blipFill>
        <p:spPr>
          <a:xfrm>
            <a:off x="4785120" y="2018880"/>
            <a:ext cx="4358520" cy="3124440"/>
          </a:xfrm>
          <a:prstGeom prst="rect">
            <a:avLst/>
          </a:prstGeom>
          <a:ln>
            <a:noFill/>
          </a:ln>
        </p:spPr>
      </p:pic>
      <p:pic>
        <p:nvPicPr>
          <p:cNvPr id="82" name="Google Shape;63;p14" descr=""/>
          <p:cNvPicPr/>
          <p:nvPr/>
        </p:nvPicPr>
        <p:blipFill>
          <a:blip r:embed="rId2"/>
          <a:stretch/>
        </p:blipFill>
        <p:spPr>
          <a:xfrm>
            <a:off x="0" y="2018880"/>
            <a:ext cx="4784760" cy="31514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Shape 1"/>
          <p:cNvSpPr txBox="1"/>
          <p:nvPr/>
        </p:nvSpPr>
        <p:spPr>
          <a:xfrm>
            <a:off x="10694880" y="2064600"/>
            <a:ext cx="201960" cy="57240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p>
            <a:endParaRPr b="0" lang="pl-PL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TextShape 2"/>
          <p:cNvSpPr txBox="1"/>
          <p:nvPr/>
        </p:nvSpPr>
        <p:spPr>
          <a:xfrm>
            <a:off x="0" y="0"/>
            <a:ext cx="9143640" cy="206424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 fontScale="61000"/>
          </a:bodyPr>
          <a:p>
            <a:pPr algn="just">
              <a:lnSpc>
                <a:spcPct val="115000"/>
              </a:lnSpc>
              <a:spcBef>
                <a:spcPts val="1500"/>
              </a:spcBef>
            </a:pPr>
            <a:r>
              <a:rPr b="0" lang="pl-PL" sz="2270" spc="-1" strike="noStrike">
                <a:solidFill>
                  <a:srgbClr val="000000"/>
                </a:solidFill>
                <a:latin typeface="Arial"/>
                <a:ea typeface="Arial"/>
              </a:rPr>
              <a:t>Powstanie rozpoczęło się 1 sierpnia 1944 roku. Godzina "W" została wyznaczona na 17:00. Wtedy jednostki Okręgu Warszawskiego AK oraz oddziały dyspozycyjne KG AK zaatakowały niemieckie obiekty we wszystkich dzielnicach Warszawy. Położenie powstańców było bardzo trudne. Ograniczona ilość broni, pospieszna organizacja             i chaos dowodzenia dodatkowo utrudniały walkę z przeważającymi siłami oddziałów niemieckich</a:t>
            </a: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Arial"/>
              </a:rPr>
              <a:t>.</a:t>
            </a:r>
            <a:endParaRPr b="0" lang="pl-PL" sz="18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  <a:spcBef>
                <a:spcPts val="1500"/>
              </a:spcBef>
              <a:spcAft>
                <a:spcPts val="1199"/>
              </a:spcAft>
            </a:pPr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5" name="Google Shape;70;p15" descr=""/>
          <p:cNvPicPr/>
          <p:nvPr/>
        </p:nvPicPr>
        <p:blipFill>
          <a:blip r:embed="rId1"/>
          <a:stretch/>
        </p:blipFill>
        <p:spPr>
          <a:xfrm>
            <a:off x="4572000" y="2142720"/>
            <a:ext cx="4610880" cy="3000240"/>
          </a:xfrm>
          <a:prstGeom prst="rect">
            <a:avLst/>
          </a:prstGeom>
          <a:ln>
            <a:noFill/>
          </a:ln>
        </p:spPr>
      </p:pic>
      <p:sp>
        <p:nvSpPr>
          <p:cNvPr id="86" name="CustomShape 3"/>
          <p:cNvSpPr/>
          <p:nvPr/>
        </p:nvSpPr>
        <p:spPr>
          <a:xfrm>
            <a:off x="0" y="2142720"/>
            <a:ext cx="4203360" cy="3000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noAutofit/>
          </a:bodyPr>
          <a:p>
            <a:pPr algn="just"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Arial"/>
              </a:rPr>
              <a:t>W powstaniu czynny udział brała </a:t>
            </a:r>
            <a:r>
              <a:rPr b="1" lang="pl-PL" sz="1800" spc="-1" strike="noStrike">
                <a:solidFill>
                  <a:srgbClr val="000000"/>
                </a:solidFill>
                <a:latin typeface="Arial"/>
                <a:ea typeface="Arial"/>
              </a:rPr>
              <a:t>ludność cywilna</a:t>
            </a: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Arial"/>
              </a:rPr>
              <a:t>. Budowano barykady, organizowano pomoc dla rannych. Szacuje się, że około 180 tysięcy mieszkańców poniosło śmierć, wielu na skutek egzekucji przeprowadzonych przez niemieckie formacje policyjne, ginęli pod ruinami kamienic, w walce,    z wycieńczenia i głodu.</a:t>
            </a:r>
            <a:endParaRPr b="0" lang="pl-PL" sz="1800" spc="-1" strike="noStrike"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0" y="0"/>
            <a:ext cx="9143640" cy="514332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 fontScale="63000"/>
          </a:bodyPr>
          <a:p>
            <a:pPr algn="just">
              <a:lnSpc>
                <a:spcPct val="115000"/>
              </a:lnSpc>
            </a:pPr>
            <a:r>
              <a:rPr b="1" lang="pl-PL" sz="2210" spc="-1" strike="noStrike">
                <a:solidFill>
                  <a:srgbClr val="1a1a1a"/>
                </a:solidFill>
                <a:latin typeface="Arial"/>
                <a:ea typeface="Arial"/>
              </a:rPr>
              <a:t>Życie codzienne w czasie Powstania Warszawskiego bywało szare i smutne. Ale chociaż za oknami widać było pył, nienawiść i śmierć to ludzi łączyło coś, czego wielu z nas dziś nie zna. Wzajemna więź, życzliwość, współpraca i opieka. Żyło się w trosce o drugiego człowieka.Ludzie mieszkali w piwnicach po 10 osób w brudzie i ciemności.</a:t>
            </a:r>
            <a:endParaRPr b="0" lang="pl-PL" sz="221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endParaRPr b="0" lang="pl-PL" sz="221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endParaRPr b="0" lang="pl-PL" sz="221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endParaRPr b="0" lang="pl-PL" sz="221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endParaRPr b="0" lang="pl-PL" sz="221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endParaRPr b="0" lang="pl-PL" sz="221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endParaRPr b="0" lang="pl-PL" sz="221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  <a:spcBef>
                <a:spcPts val="1199"/>
              </a:spcBef>
            </a:pPr>
            <a:r>
              <a:rPr b="1" lang="pl-PL" sz="2110" spc="-1" strike="noStrike">
                <a:solidFill>
                  <a:srgbClr val="000000"/>
                </a:solidFill>
                <a:latin typeface="Arial"/>
                <a:ea typeface="Arial"/>
              </a:rPr>
              <a:t>Cywile</a:t>
            </a:r>
            <a:r>
              <a:rPr b="0" lang="pl-PL" sz="2110" spc="-1" strike="noStrike">
                <a:solidFill>
                  <a:srgbClr val="000000"/>
                </a:solidFill>
                <a:latin typeface="Arial"/>
                <a:ea typeface="Arial"/>
              </a:rPr>
              <a:t> gasili pożary, stawiali barykady, przenosili rannych i żywność, grzebali zabitych i zmarłych. W pierwszych dniach gen. "Bór" Komorowski meldował do Londynu o entuzjastycznym przyjęciu </a:t>
            </a:r>
            <a:r>
              <a:rPr b="1" lang="pl-PL" sz="2110" spc="-1" strike="noStrike">
                <a:solidFill>
                  <a:srgbClr val="000000"/>
                </a:solidFill>
                <a:latin typeface="Arial"/>
                <a:ea typeface="Arial"/>
              </a:rPr>
              <a:t>powstania</a:t>
            </a:r>
            <a:r>
              <a:rPr b="0" lang="pl-PL" sz="2110" spc="-1" strike="noStrike">
                <a:solidFill>
                  <a:srgbClr val="000000"/>
                </a:solidFill>
                <a:latin typeface="Arial"/>
                <a:ea typeface="Arial"/>
              </a:rPr>
              <a:t> przez mieszkańców.</a:t>
            </a:r>
            <a:endParaRPr b="0" lang="pl-PL" sz="211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  <a:spcAft>
                <a:spcPts val="1199"/>
              </a:spcAft>
            </a:pPr>
            <a:r>
              <a:rPr b="1" lang="pl-PL" sz="1650" spc="-1" strike="noStrike">
                <a:solidFill>
                  <a:srgbClr val="1a1a1a"/>
                </a:solidFill>
                <a:latin typeface="Arial"/>
                <a:ea typeface="Arial"/>
              </a:rPr>
              <a:t> </a:t>
            </a:r>
            <a:endParaRPr b="0" lang="pl-PL" sz="165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8" name="Google Shape;78;p16" descr=""/>
          <p:cNvPicPr/>
          <p:nvPr/>
        </p:nvPicPr>
        <p:blipFill>
          <a:blip r:embed="rId1"/>
          <a:stretch/>
        </p:blipFill>
        <p:spPr>
          <a:xfrm>
            <a:off x="3718800" y="1504800"/>
            <a:ext cx="3160440" cy="2216520"/>
          </a:xfrm>
          <a:prstGeom prst="rect">
            <a:avLst/>
          </a:prstGeom>
          <a:ln>
            <a:noFill/>
          </a:ln>
        </p:spPr>
      </p:pic>
      <p:pic>
        <p:nvPicPr>
          <p:cNvPr id="89" name="Google Shape;79;p16" descr=""/>
          <p:cNvPicPr/>
          <p:nvPr/>
        </p:nvPicPr>
        <p:blipFill>
          <a:blip r:embed="rId2"/>
          <a:stretch/>
        </p:blipFill>
        <p:spPr>
          <a:xfrm>
            <a:off x="0" y="1504800"/>
            <a:ext cx="3718440" cy="22165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Application>LibreOffice/6.1.4.2$Windows_x86 LibreOffice_project/9d0f32d1f0b509096fd65e0d4bec26ddd1938fd3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pl-PL</dc:language>
  <cp:lastModifiedBy/>
  <dcterms:modified xsi:type="dcterms:W3CDTF">2021-12-03T10:03:37Z</dcterms:modified>
  <cp:revision>1</cp:revision>
  <dc:subject/>
  <dc:title/>
</cp:coreProperties>
</file>