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tIns="91440" bIns="91440" anchor="b">
            <a:normAutofit/>
          </a:bodyPr>
          <a:p>
            <a:r>
              <a:rPr b="0" lang="pl-PL" sz="52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709FB738-1FFB-4482-9421-B1D272D19E25}" type="slidenum">
              <a:rPr b="0" lang="pl-PL" sz="1000" spc="-1" strike="noStrike">
                <a:solidFill>
                  <a:srgbClr val="595959"/>
                </a:solidFill>
                <a:latin typeface="Arial"/>
                <a:ea typeface="Arial"/>
              </a:rPr>
              <a:t>&lt;numer&gt;</a:t>
            </a:fld>
            <a:endParaRPr b="0" lang="pl-PL" sz="10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tIns="91440" bIns="91440">
            <a:normAutofit fontScale="97000"/>
          </a:bodyPr>
          <a:p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tIns="91440" bIns="9144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B1ED60D1-37CE-4846-982C-C1DAB9CD1589}" type="slidenum">
              <a:rPr b="0" lang="pl-PL" sz="1000" spc="-1" strike="noStrike">
                <a:solidFill>
                  <a:srgbClr val="595959"/>
                </a:solidFill>
                <a:latin typeface="Arial"/>
                <a:ea typeface="Arial"/>
              </a:rPr>
              <a:t>&lt;numer&gt;</a:t>
            </a:fld>
            <a:endParaRPr b="0" lang="pl-PL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54;p13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5268960"/>
          </a:xfrm>
          <a:prstGeom prst="rect">
            <a:avLst/>
          </a:prstGeom>
          <a:ln>
            <a:noFill/>
          </a:ln>
        </p:spPr>
      </p:pic>
      <p:sp>
        <p:nvSpPr>
          <p:cNvPr id="79" name="TextShape 1"/>
          <p:cNvSpPr txBox="1"/>
          <p:nvPr/>
        </p:nvSpPr>
        <p:spPr>
          <a:xfrm>
            <a:off x="261360" y="781560"/>
            <a:ext cx="8520120" cy="205236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>
            <a:normAutofit/>
          </a:bodyPr>
          <a:p>
            <a:pPr algn="ctr">
              <a:lnSpc>
                <a:spcPct val="100000"/>
              </a:lnSpc>
            </a:pPr>
            <a:r>
              <a:rPr b="0" lang="pl-PL" sz="5200" spc="-1" strike="noStrike">
                <a:solidFill>
                  <a:srgbClr val="ff0000"/>
                </a:solidFill>
                <a:latin typeface="Arial"/>
                <a:ea typeface="Arial"/>
              </a:rPr>
              <a:t>Powstanie Warszawskie </a:t>
            </a:r>
            <a:endParaRPr b="0" lang="pl-PL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311760" y="2834280"/>
            <a:ext cx="8520120" cy="792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algn="ctr">
              <a:lnSpc>
                <a:spcPct val="100000"/>
              </a:lnSpc>
            </a:pPr>
            <a:r>
              <a:rPr b="0" lang="pl-PL" sz="2800" spc="-1" strike="noStrike">
                <a:solidFill>
                  <a:srgbClr val="ff0000"/>
                </a:solidFill>
                <a:latin typeface="Arial"/>
                <a:ea typeface="Arial"/>
              </a:rPr>
              <a:t>Oczami Mirona Białoszewskiego</a:t>
            </a:r>
            <a:endParaRPr b="0" lang="pl-PL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500">
        <p:fade thruBlk="true"/>
      </p:transition>
    </mc:Choice>
    <mc:Fallback>
      <p:transition spd="slow">
        <p:fade thruBlk="true"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00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623520" y="11325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pl-PL" sz="1350" spc="-1" strike="noStrike">
                <a:solidFill>
                  <a:srgbClr val="333333"/>
                </a:solidFill>
                <a:latin typeface="Arial"/>
                <a:ea typeface="Arial"/>
              </a:rPr>
              <a:t>Białoszewski w czasie wojny przebywał w Warszawie i był świadkiem rozgrywającego się tam powstania z 1944 roku. Chociaż sam nie brał udziału w partyzanckiej walce, ale przecież na własne oczy widział, co się wtedy działo na ulicach stolicy.</a:t>
            </a:r>
            <a:br/>
            <a:r>
              <a:rPr b="0" lang="pl-PL" sz="1350" spc="-1" strike="noStrike">
                <a:solidFill>
                  <a:srgbClr val="333333"/>
                </a:solidFill>
                <a:latin typeface="Arial"/>
                <a:ea typeface="Arial"/>
              </a:rPr>
              <a:t>Razem z najbliższymi członkami rodziny i znajomymi poszukiwał bezpiecznego schronienia przed bombami, które gęsto padały.</a:t>
            </a: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5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3" name="Google Shape;68;p15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>
            <a:noFill/>
          </a:ln>
        </p:spPr>
      </p:pic>
      <p:sp>
        <p:nvSpPr>
          <p:cNvPr id="84" name="TextShape 2"/>
          <p:cNvSpPr txBox="1"/>
          <p:nvPr/>
        </p:nvSpPr>
        <p:spPr>
          <a:xfrm>
            <a:off x="271440" y="172728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pl-PL" sz="1350" spc="-1" strike="noStrike">
                <a:solidFill>
                  <a:srgbClr val="ffffff"/>
                </a:solidFill>
                <a:latin typeface="Arial"/>
                <a:ea typeface="Arial"/>
              </a:rPr>
              <a:t>"Pamiętnik z Powstania Warszawskiego" napisany po latach zbiera te wszystkie wspomnienia i pokazuje jedną wielką całość.Ważna jest przy tym zachowana konsekwentnie perspektywa cywila, który nie angażuje się w walkę zbrojną. Do bohaterów tylko dochodzą odgłosy kanonady żołnierskiej, ale w sami nie biorą broni do ręki. Taką postawę przyjęła wtedy zdecydowana większość warszawiaków. O tym właśnie pisze Białoszewski.</a:t>
            </a: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500">
        <p14:prism/>
      </p:transition>
    </mc:Choice>
    <mc:Fallback>
      <p:transition spd="slow">
        <p:fade/>
      </p:transition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Google Shape;75;p16" descr=""/>
          <p:cNvPicPr/>
          <p:nvPr/>
        </p:nvPicPr>
        <p:blipFill>
          <a:blip r:embed="rId1"/>
          <a:stretch/>
        </p:blipFill>
        <p:spPr>
          <a:xfrm>
            <a:off x="80280" y="0"/>
            <a:ext cx="9063360" cy="5101920"/>
          </a:xfrm>
          <a:prstGeom prst="rect">
            <a:avLst/>
          </a:prstGeom>
          <a:ln>
            <a:noFill/>
          </a:ln>
        </p:spPr>
      </p:pic>
      <p:sp>
        <p:nvSpPr>
          <p:cNvPr id="87" name="TextShape 2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pl-PL" sz="1350" spc="-1" strike="noStrike">
                <a:solidFill>
                  <a:srgbClr val="ff0000"/>
                </a:solidFill>
                <a:latin typeface="Arial"/>
                <a:ea typeface="Arial"/>
              </a:rPr>
              <a:t>Chciał pokazać prawdę tamtych dni z perspektywy zwykłych ludzi. Jednak nie wszyscy to zrozumieli i dlatego były ataki z powodu degradowania heroicznego mitu walczących powstańców. Celem pisarza było pokazanie tego znaczącego wydarzenia historycznego z odmiennego punktu widzenia.</a:t>
            </a: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pl-PL" sz="1350" spc="-1" strike="noStrike">
                <a:solidFill>
                  <a:srgbClr val="ff0000"/>
                </a:solidFill>
                <a:latin typeface="Arial"/>
                <a:ea typeface="Arial"/>
              </a:rPr>
              <a:t>W utworze prawie nie widać batalistycznych wątków. Autora interesuje rzeczywistość prywatna i dlatego osadza akcję w kręgu własnej rodzinie. Przywołuje autentyczne osoby, swoich dobrych znajomych, ale także opowiada o ludziach przypadkowo poznanych, z którymi nigdy później się nie zetknął.</a:t>
            </a: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500">
        <p:push dir="l"/>
      </p:transition>
    </mc:Choice>
    <mc:Fallback>
      <p:transition spd="slow">
        <p:push dir="l"/>
      </p:transition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9" name="Google Shape;82;p17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>
            <a:noFill/>
          </a:ln>
        </p:spPr>
      </p:pic>
      <p:sp>
        <p:nvSpPr>
          <p:cNvPr id="90" name="TextShape 2"/>
          <p:cNvSpPr txBox="1"/>
          <p:nvPr/>
        </p:nvSpPr>
        <p:spPr>
          <a:xfrm>
            <a:off x="131040" y="28101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pl-PL" sz="1350" spc="-1" strike="noStrike">
                <a:solidFill>
                  <a:srgbClr val="ff0000"/>
                </a:solidFill>
                <a:latin typeface="Arial"/>
                <a:ea typeface="Arial"/>
              </a:rPr>
              <a:t>To był dramatyczny okres nie tylko dla żołnierzy, ale i dla tysięcy warszawiaków, którzy zostali pozbawieni dachu nad głową, normalnej egzystencji i zmuszeni do ciągłej wędrówki z miejsca na miejsce. Każdy mieszkaniec stolicy musiał na swoją rękę starać się o podstawowe środki żywnościowe, a nawet wodę, której w pewnym momencie powstania zaczęło drastycznie brakować.</a:t>
            </a: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pl-PL" sz="13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500">
        <p:push dir="r"/>
      </p:transition>
    </mc:Choice>
    <mc:Fallback>
      <p:transition spd="slow">
        <p:push dir="r"/>
      </p:transition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9999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271440" y="213372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  <a:spcAft>
                <a:spcPts val="1199"/>
              </a:spcAft>
            </a:pPr>
            <a:r>
              <a:rPr b="0" lang="pl-PL" sz="1800" spc="-1" strike="noStrike">
                <a:solidFill>
                  <a:srgbClr val="ff0000"/>
                </a:solidFill>
                <a:latin typeface="Arial"/>
                <a:ea typeface="Arial"/>
              </a:rPr>
              <a:t>Miron Białoszewski </a:t>
            </a:r>
            <a:br/>
            <a:r>
              <a:rPr b="0" lang="pl-PL" sz="1800" spc="-1" strike="noStrike">
                <a:solidFill>
                  <a:srgbClr val="ff0000"/>
                </a:solidFill>
                <a:latin typeface="Arial"/>
                <a:ea typeface="Arial"/>
              </a:rPr>
              <a:t>1922 - 1983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2" name="Google Shape;90;p18" descr=""/>
          <p:cNvPicPr/>
          <p:nvPr/>
        </p:nvPicPr>
        <p:blipFill>
          <a:blip r:embed="rId1"/>
          <a:stretch/>
        </p:blipFill>
        <p:spPr>
          <a:xfrm>
            <a:off x="191160" y="0"/>
            <a:ext cx="2133360" cy="2133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5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7000"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Google Shape;96;p19" descr=""/>
          <p:cNvPicPr/>
          <p:nvPr/>
        </p:nvPicPr>
        <p:blipFill>
          <a:blip r:embed="rId1"/>
          <a:stretch/>
        </p:blipFill>
        <p:spPr>
          <a:xfrm>
            <a:off x="5040" y="5760"/>
            <a:ext cx="9143640" cy="5137560"/>
          </a:xfrm>
          <a:prstGeom prst="rect">
            <a:avLst/>
          </a:prstGeom>
          <a:ln>
            <a:noFill/>
          </a:ln>
        </p:spPr>
      </p:pic>
      <p:sp>
        <p:nvSpPr>
          <p:cNvPr id="95" name="TextShape 2"/>
          <p:cNvSpPr txBox="1"/>
          <p:nvPr/>
        </p:nvSpPr>
        <p:spPr>
          <a:xfrm>
            <a:off x="311760" y="3387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algn="ctr">
              <a:lnSpc>
                <a:spcPct val="115000"/>
              </a:lnSpc>
              <a:spcAft>
                <a:spcPts val="1199"/>
              </a:spcAft>
            </a:pPr>
            <a:r>
              <a:rPr b="0" lang="pl-PL" sz="4800" spc="-1" strike="noStrike">
                <a:solidFill>
                  <a:srgbClr val="ff0000"/>
                </a:solidFill>
                <a:latin typeface="Arial"/>
                <a:ea typeface="Arial"/>
              </a:rPr>
              <a:t>Koniec</a:t>
            </a:r>
            <a:endParaRPr b="0" lang="pl-PL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500">
        <p:fade/>
      </p:transition>
    </mc:Choice>
    <mc:Fallback>
      <p:transition spd="slow">
        <p:fade/>
      </p:transition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LibreOffice/6.1.4.2$Windows_x86 LibreOffice_project/9d0f32d1f0b509096fd65e0d4bec26ddd1938fd3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pl-PL</dc:language>
  <cp:lastModifiedBy/>
  <dcterms:modified xsi:type="dcterms:W3CDTF">2021-12-03T10:04:13Z</dcterms:modified>
  <cp:revision>1</cp:revision>
  <dc:subject/>
  <dc:title/>
</cp:coreProperties>
</file>