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Lobster"/>
      <p:regular r:id="rId30"/>
    </p:embeddedFont>
    <p:embeddedFont>
      <p:font typeface="Pacifico"/>
      <p:regular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acifico-regular.fntdata"/><Relationship Id="rId30" Type="http://schemas.openxmlformats.org/officeDocument/2006/relationships/font" Target="fonts/Lobster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ab83fce13b3e104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ab83fce13b3e104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ab83fce13b3e104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ab83fce13b3e104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ab83fce13b3e104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ab83fce13b3e104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ab83fce13b3e104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ab83fce13b3e104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ab83fce13b3e104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ab83fce13b3e104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ab83fce13b3e104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ab83fce13b3e104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a6189abac399412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a6189abac39941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4a520c1945a5b16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4a520c1945a5b16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57b9ecb4644dd97e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57b9ecb4644dd97e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359a8d0a11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359a8d0a11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1ffc2e438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1ffc2e438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359a8d0a11_4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359a8d0a11_4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66cec7ee1805f26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66cec7ee1805f26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7978a2bfe87392d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7978a2bfe87392d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a6189abac399412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2a6189abac39941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359a8d0a11_3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359a8d0a11_3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ab83fce13b3e104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ab83fce13b3e104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ab83fce13b3e104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ab83fce13b3e104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ab83fce13b3e104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ab83fce13b3e104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ab83fce13b3e104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ab83fce13b3e104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ab83fce13b3e104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ab83fce13b3e104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1ffc2e4387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1ffc2e438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8f947976d93860e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8f947976d93860e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jpg"/><Relationship Id="rId4" Type="http://schemas.openxmlformats.org/officeDocument/2006/relationships/image" Target="../media/image3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jpg"/><Relationship Id="rId4" Type="http://schemas.openxmlformats.org/officeDocument/2006/relationships/image" Target="../media/image1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jpg"/><Relationship Id="rId4" Type="http://schemas.openxmlformats.org/officeDocument/2006/relationships/image" Target="../media/image3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jpg"/><Relationship Id="rId4" Type="http://schemas.openxmlformats.org/officeDocument/2006/relationships/image" Target="../media/image25.jpg"/><Relationship Id="rId5" Type="http://schemas.openxmlformats.org/officeDocument/2006/relationships/image" Target="../media/image3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jpg"/><Relationship Id="rId4" Type="http://schemas.openxmlformats.org/officeDocument/2006/relationships/image" Target="../media/image34.jpg"/><Relationship Id="rId5" Type="http://schemas.openxmlformats.org/officeDocument/2006/relationships/image" Target="../media/image2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g"/><Relationship Id="rId4" Type="http://schemas.openxmlformats.org/officeDocument/2006/relationships/image" Target="../media/image1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jpg"/><Relationship Id="rId4" Type="http://schemas.openxmlformats.org/officeDocument/2006/relationships/image" Target="../media/image1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6" Type="http://schemas.openxmlformats.org/officeDocument/2006/relationships/image" Target="../media/image2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jpg"/><Relationship Id="rId4" Type="http://schemas.openxmlformats.org/officeDocument/2006/relationships/image" Target="../media/image38.jpg"/><Relationship Id="rId5" Type="http://schemas.openxmlformats.org/officeDocument/2006/relationships/image" Target="../media/image3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jpg"/><Relationship Id="rId4" Type="http://schemas.openxmlformats.org/officeDocument/2006/relationships/image" Target="../media/image30.jpg"/><Relationship Id="rId5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270050" y="1363975"/>
            <a:ext cx="8334900" cy="120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Europass</a:t>
            </a:r>
            <a:r>
              <a:rPr lang="pl"/>
              <a:t> Teacher Academy </a:t>
            </a:r>
            <a:br>
              <a:rPr lang="pl"/>
            </a:br>
            <a:r>
              <a:rPr lang="pl"/>
              <a:t>						in Dublin 					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218850" y="3977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IRELAND</a:t>
            </a: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545400" y="2803800"/>
            <a:ext cx="80532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000"/>
              <a:t>Drugi tydzień kursu </a:t>
            </a:r>
            <a:endParaRPr b="1"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000"/>
              <a:t>30 V  -  03 VI 2022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000"/>
              <a:t>Prowadząca zajęcia: Magdalena Ogiełło.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000"/>
              <a:t>Rozpoczęliśmy od przedstawienia własnych prezentacji przygotowanych przed przyjazdem do Dublina. To zadanie miał wykonać każdy uczestnik kursu.					</a:t>
            </a:r>
            <a:endParaRPr b="1" sz="2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/>
          <p:nvPr>
            <p:ph type="ctrTitle"/>
          </p:nvPr>
        </p:nvSpPr>
        <p:spPr>
          <a:xfrm>
            <a:off x="4572125" y="0"/>
            <a:ext cx="4260300" cy="279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5" name="Google Shape;14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0"/>
            <a:ext cx="426029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125" y="0"/>
            <a:ext cx="42602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2"/>
          <p:cNvSpPr txBox="1"/>
          <p:nvPr/>
        </p:nvSpPr>
        <p:spPr>
          <a:xfrm>
            <a:off x="4572125" y="3850500"/>
            <a:ext cx="4572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solidFill>
                  <a:srgbClr val="FFFF00"/>
                </a:solidFill>
              </a:rPr>
              <a:t>Pracownia malarska słynnego Irlandczyka </a:t>
            </a:r>
            <a:endParaRPr b="1" sz="1800">
              <a:solidFill>
                <a:srgbClr val="FFFF00"/>
              </a:solidFill>
            </a:endParaRPr>
          </a:p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solidFill>
                  <a:srgbClr val="FFFF00"/>
                </a:solidFill>
              </a:rPr>
              <a:t>  Francisa Bacona</a:t>
            </a:r>
            <a:endParaRPr b="1" sz="18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 txBox="1"/>
          <p:nvPr>
            <p:ph type="ctrTitle"/>
          </p:nvPr>
        </p:nvSpPr>
        <p:spPr>
          <a:xfrm>
            <a:off x="1613201" y="869525"/>
            <a:ext cx="43530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3"/>
          <p:cNvSpPr txBox="1"/>
          <p:nvPr>
            <p:ph idx="1" type="subTitle"/>
          </p:nvPr>
        </p:nvSpPr>
        <p:spPr>
          <a:xfrm>
            <a:off x="1842925" y="2834125"/>
            <a:ext cx="50394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3"/>
          <p:cNvSpPr txBox="1"/>
          <p:nvPr/>
        </p:nvSpPr>
        <p:spPr>
          <a:xfrm>
            <a:off x="6882325" y="1301500"/>
            <a:ext cx="22617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200"/>
              <a:t>Bardzo kontrowersyjna instalacja, na temat której każdy miał bardzo odmienną opinię.</a:t>
            </a:r>
            <a:endParaRPr b="1" sz="2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B0F00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/>
          <p:nvPr>
            <p:ph type="ctrTitle"/>
          </p:nvPr>
        </p:nvSpPr>
        <p:spPr>
          <a:xfrm>
            <a:off x="1165478" y="973650"/>
            <a:ext cx="59460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4"/>
          <p:cNvSpPr txBox="1"/>
          <p:nvPr>
            <p:ph idx="1" type="subTitle"/>
          </p:nvPr>
        </p:nvSpPr>
        <p:spPr>
          <a:xfrm>
            <a:off x="1509075" y="2974175"/>
            <a:ext cx="6018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6575" y="0"/>
            <a:ext cx="752767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4"/>
          <p:cNvSpPr txBox="1"/>
          <p:nvPr/>
        </p:nvSpPr>
        <p:spPr>
          <a:xfrm>
            <a:off x="7361100" y="780900"/>
            <a:ext cx="17832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solidFill>
                  <a:schemeClr val="lt1"/>
                </a:solidFill>
              </a:rPr>
              <a:t>Jedno </a:t>
            </a:r>
            <a:br>
              <a:rPr b="1" lang="pl" sz="1800">
                <a:solidFill>
                  <a:schemeClr val="lt1"/>
                </a:solidFill>
              </a:rPr>
            </a:br>
            <a:r>
              <a:rPr b="1" lang="pl" sz="1800">
                <a:solidFill>
                  <a:schemeClr val="lt1"/>
                </a:solidFill>
              </a:rPr>
              <a:t>z wielu</a:t>
            </a:r>
            <a:br>
              <a:rPr b="1" lang="pl" sz="1800">
                <a:solidFill>
                  <a:schemeClr val="lt1"/>
                </a:solidFill>
              </a:rPr>
            </a:br>
            <a:r>
              <a:rPr b="1" lang="pl" sz="1800">
                <a:solidFill>
                  <a:schemeClr val="lt1"/>
                </a:solidFill>
              </a:rPr>
              <a:t>stanowisk audio-</a:t>
            </a:r>
            <a:br>
              <a:rPr b="1" lang="pl" sz="1800">
                <a:solidFill>
                  <a:schemeClr val="lt1"/>
                </a:solidFill>
              </a:rPr>
            </a:br>
            <a:r>
              <a:rPr b="1" lang="pl" sz="1800">
                <a:solidFill>
                  <a:schemeClr val="lt1"/>
                </a:solidFill>
              </a:rPr>
              <a:t>wizualnych,</a:t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solidFill>
                  <a:schemeClr val="lt1"/>
                </a:solidFill>
              </a:rPr>
              <a:t>z licznymi rysunkami </a:t>
            </a:r>
            <a:br>
              <a:rPr b="1" lang="pl" sz="1800">
                <a:solidFill>
                  <a:schemeClr val="lt1"/>
                </a:solidFill>
              </a:rPr>
            </a:br>
            <a:r>
              <a:rPr b="1" lang="pl" sz="1800">
                <a:solidFill>
                  <a:schemeClr val="lt1"/>
                </a:solidFill>
              </a:rPr>
              <a:t>i fotografiami z życia Francisa Bacona</a:t>
            </a:r>
            <a:endParaRPr b="1" sz="18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5"/>
          <p:cNvSpPr txBox="1"/>
          <p:nvPr>
            <p:ph type="ctrTitle"/>
          </p:nvPr>
        </p:nvSpPr>
        <p:spPr>
          <a:xfrm>
            <a:off x="2817375" y="755000"/>
            <a:ext cx="50583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5"/>
          <p:cNvSpPr txBox="1"/>
          <p:nvPr>
            <p:ph idx="1" type="subTitle"/>
          </p:nvPr>
        </p:nvSpPr>
        <p:spPr>
          <a:xfrm>
            <a:off x="2863825" y="3595275"/>
            <a:ext cx="4039500" cy="1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0" name="Google Shape;17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8792" y="0"/>
            <a:ext cx="683521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5"/>
          <p:cNvSpPr txBox="1"/>
          <p:nvPr/>
        </p:nvSpPr>
        <p:spPr>
          <a:xfrm>
            <a:off x="0" y="645550"/>
            <a:ext cx="2308800" cy="39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200"/>
              <a:t>Ten obraz też był przedmiotem naszych poszukiwań. </a:t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200"/>
              <a:t>Trzeba było ustalić lokalizację płótna w galerii i wykonać jego zdjęcie. </a:t>
            </a:r>
            <a:endParaRPr b="1" sz="2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966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6"/>
          <p:cNvSpPr txBox="1"/>
          <p:nvPr>
            <p:ph type="ctrTitle"/>
          </p:nvPr>
        </p:nvSpPr>
        <p:spPr>
          <a:xfrm>
            <a:off x="3987779" y="2327200"/>
            <a:ext cx="46467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6"/>
          <p:cNvSpPr txBox="1"/>
          <p:nvPr>
            <p:ph idx="1" type="subTitle"/>
          </p:nvPr>
        </p:nvSpPr>
        <p:spPr>
          <a:xfrm flipH="1" rot="-225">
            <a:off x="4247193" y="2152771"/>
            <a:ext cx="4585500" cy="12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8" name="Google Shape;17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525" y="52050"/>
            <a:ext cx="2582175" cy="5008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9500" y="1900300"/>
            <a:ext cx="6250552" cy="315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6"/>
          <p:cNvSpPr txBox="1"/>
          <p:nvPr/>
        </p:nvSpPr>
        <p:spPr>
          <a:xfrm>
            <a:off x="2780000" y="52050"/>
            <a:ext cx="63201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300"/>
              <a:t>Kreatywność w praktyce…</a:t>
            </a:r>
            <a:endParaRPr b="1" sz="2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300"/>
              <a:t>Należało zbudować możliwie największą konstrukcję z makaronu spaghetti </a:t>
            </a:r>
            <a:br>
              <a:rPr b="1" lang="pl" sz="2300"/>
            </a:br>
            <a:r>
              <a:rPr b="1" lang="pl" sz="2300"/>
              <a:t>i słodkich pianek. Udało się!!! :)</a:t>
            </a:r>
            <a:endParaRPr b="1" sz="2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00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7"/>
          <p:cNvSpPr txBox="1"/>
          <p:nvPr>
            <p:ph type="ctrTitle"/>
          </p:nvPr>
        </p:nvSpPr>
        <p:spPr>
          <a:xfrm>
            <a:off x="468525" y="1884550"/>
            <a:ext cx="2894400" cy="91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7"/>
          <p:cNvSpPr txBox="1"/>
          <p:nvPr>
            <p:ph idx="1" type="subTitle"/>
          </p:nvPr>
        </p:nvSpPr>
        <p:spPr>
          <a:xfrm flipH="1">
            <a:off x="5740461" y="608125"/>
            <a:ext cx="2462700" cy="403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7" name="Google Shape;18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077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0200" y="0"/>
            <a:ext cx="37238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7"/>
          <p:cNvSpPr txBox="1"/>
          <p:nvPr/>
        </p:nvSpPr>
        <p:spPr>
          <a:xfrm>
            <a:off x="2280225" y="932900"/>
            <a:ext cx="599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7"/>
          <p:cNvSpPr txBox="1"/>
          <p:nvPr/>
        </p:nvSpPr>
        <p:spPr>
          <a:xfrm>
            <a:off x="3807750" y="703850"/>
            <a:ext cx="16125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/>
              <a:t>Wielka radość to efekt własnych kreatywnych dokonań. </a:t>
            </a:r>
            <a:endParaRPr b="1" sz="1800"/>
          </a:p>
        </p:txBody>
      </p:sp>
      <p:sp>
        <p:nvSpPr>
          <p:cNvPr id="191" name="Google Shape;191;p27"/>
          <p:cNvSpPr txBox="1"/>
          <p:nvPr/>
        </p:nvSpPr>
        <p:spPr>
          <a:xfrm>
            <a:off x="3807750" y="3223550"/>
            <a:ext cx="17001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700"/>
              <a:t>Naprawdę nie ma rzeczy niemożliwych.</a:t>
            </a:r>
            <a:endParaRPr b="1"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700"/>
              <a:t>:)</a:t>
            </a:r>
            <a:endParaRPr b="1" sz="17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6A5AF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8"/>
          <p:cNvSpPr txBox="1"/>
          <p:nvPr>
            <p:ph idx="1" type="subTitle"/>
          </p:nvPr>
        </p:nvSpPr>
        <p:spPr>
          <a:xfrm>
            <a:off x="311700" y="27971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8" name="Google Shape;19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699572" cy="455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3925" y="0"/>
            <a:ext cx="352007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92150" y="0"/>
            <a:ext cx="1207747" cy="167633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8"/>
          <p:cNvSpPr txBox="1"/>
          <p:nvPr/>
        </p:nvSpPr>
        <p:spPr>
          <a:xfrm>
            <a:off x="0" y="4620300"/>
            <a:ext cx="52476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900"/>
              <a:t>DUBLIN CASTLE - zwiedzanie po zajęciach</a:t>
            </a:r>
            <a:endParaRPr b="1" sz="19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FF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9"/>
          <p:cNvSpPr txBox="1"/>
          <p:nvPr>
            <p:ph type="ctrTitle"/>
          </p:nvPr>
        </p:nvSpPr>
        <p:spPr>
          <a:xfrm>
            <a:off x="311701" y="2004575"/>
            <a:ext cx="25098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9"/>
          <p:cNvSpPr txBox="1"/>
          <p:nvPr>
            <p:ph idx="1" type="subTitle"/>
          </p:nvPr>
        </p:nvSpPr>
        <p:spPr>
          <a:xfrm>
            <a:off x="311700" y="2834125"/>
            <a:ext cx="21144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8" name="Google Shape;20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7625" y="0"/>
            <a:ext cx="2882978" cy="4077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0600" y="0"/>
            <a:ext cx="2403397" cy="320455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9"/>
          <p:cNvSpPr txBox="1"/>
          <p:nvPr/>
        </p:nvSpPr>
        <p:spPr>
          <a:xfrm>
            <a:off x="3857625" y="4077325"/>
            <a:ext cx="52863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700"/>
              <a:t>Zwiedzanie przepięknej okolicy </a:t>
            </a:r>
            <a:br>
              <a:rPr b="1" lang="pl" sz="2700"/>
            </a:br>
            <a:r>
              <a:rPr b="1" lang="pl" sz="2700"/>
              <a:t>Katedry Świętego Patryka.</a:t>
            </a:r>
            <a:endParaRPr b="1" sz="27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0"/>
          <p:cNvSpPr txBox="1"/>
          <p:nvPr>
            <p:ph type="ctrTitle"/>
          </p:nvPr>
        </p:nvSpPr>
        <p:spPr>
          <a:xfrm flipH="1" rot="457185">
            <a:off x="3962013" y="2841592"/>
            <a:ext cx="2895972" cy="225802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30"/>
          <p:cNvSpPr txBox="1"/>
          <p:nvPr>
            <p:ph idx="1" type="subTitle"/>
          </p:nvPr>
        </p:nvSpPr>
        <p:spPr>
          <a:xfrm>
            <a:off x="311700" y="2834125"/>
            <a:ext cx="8520600" cy="251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8" name="Google Shape;21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1900" y="850025"/>
            <a:ext cx="3472096" cy="4293474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0"/>
          <p:cNvSpPr txBox="1"/>
          <p:nvPr/>
        </p:nvSpPr>
        <p:spPr>
          <a:xfrm>
            <a:off x="603900" y="295700"/>
            <a:ext cx="5997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lt1"/>
                </a:solidFill>
              </a:rPr>
              <a:t>Kościół Św. Krzysztofa.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lt1"/>
                </a:solidFill>
              </a:rPr>
              <a:t>Kolejny przykład piękna architektury sakralnej.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lt1"/>
                </a:solidFill>
              </a:rPr>
              <a:t>Towarzyszące nam słońce nie zawodziło. :)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1"/>
          <p:cNvSpPr txBox="1"/>
          <p:nvPr>
            <p:ph type="ctrTitle"/>
          </p:nvPr>
        </p:nvSpPr>
        <p:spPr>
          <a:xfrm>
            <a:off x="936926" y="650200"/>
            <a:ext cx="71205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31"/>
          <p:cNvSpPr txBox="1"/>
          <p:nvPr>
            <p:ph idx="1" type="subTitle"/>
          </p:nvPr>
        </p:nvSpPr>
        <p:spPr>
          <a:xfrm>
            <a:off x="802200" y="2834125"/>
            <a:ext cx="6453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7" name="Google Shape;22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1"/>
          <p:cNvSpPr txBox="1"/>
          <p:nvPr/>
        </p:nvSpPr>
        <p:spPr>
          <a:xfrm>
            <a:off x="7382075" y="905850"/>
            <a:ext cx="17619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100">
                <a:solidFill>
                  <a:srgbClr val="FFFFFF"/>
                </a:solidFill>
              </a:rPr>
              <a:t>Radosne zakończenie zajęć.</a:t>
            </a:r>
            <a:endParaRPr b="1" sz="2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9999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2477375" y="450150"/>
            <a:ext cx="4380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/>
          <p:nvPr/>
        </p:nvSpPr>
        <p:spPr>
          <a:xfrm rot="-2305083">
            <a:off x="-50" y="2571686"/>
            <a:ext cx="1132613" cy="56630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/>
          <p:nvPr/>
        </p:nvSpPr>
        <p:spPr>
          <a:xfrm rot="-2320584">
            <a:off x="7906654" y="353913"/>
            <a:ext cx="1132463" cy="566442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4"/>
          <p:cNvSpPr txBox="1"/>
          <p:nvPr/>
        </p:nvSpPr>
        <p:spPr>
          <a:xfrm>
            <a:off x="83300" y="3508825"/>
            <a:ext cx="9789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3100"/>
              <a:t>Ania </a:t>
            </a:r>
            <a:endParaRPr sz="3500"/>
          </a:p>
        </p:txBody>
      </p:sp>
      <p:sp>
        <p:nvSpPr>
          <p:cNvPr id="66" name="Google Shape;66;p14"/>
          <p:cNvSpPr txBox="1"/>
          <p:nvPr/>
        </p:nvSpPr>
        <p:spPr>
          <a:xfrm>
            <a:off x="8001000" y="1239025"/>
            <a:ext cx="1143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500"/>
              <a:t>Historia </a:t>
            </a:r>
            <a:br>
              <a:rPr b="1" lang="pl" sz="1500"/>
            </a:br>
            <a:r>
              <a:rPr b="1" lang="pl" sz="1500"/>
              <a:t>i życie kulturalne miasta Lubin</a:t>
            </a:r>
            <a:endParaRPr b="1" sz="15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3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5" name="Google Shape;23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425" y="364425"/>
            <a:ext cx="8735601" cy="452920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2"/>
          <p:cNvSpPr txBox="1"/>
          <p:nvPr/>
        </p:nvSpPr>
        <p:spPr>
          <a:xfrm>
            <a:off x="1332725" y="1999100"/>
            <a:ext cx="599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2"/>
          <p:cNvSpPr txBox="1"/>
          <p:nvPr/>
        </p:nvSpPr>
        <p:spPr>
          <a:xfrm rot="409680">
            <a:off x="1228631" y="1751597"/>
            <a:ext cx="1895041" cy="17548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700">
                <a:solidFill>
                  <a:srgbClr val="0000FF"/>
                </a:solidFill>
              </a:rPr>
              <a:t>Kurs intensywnego angielskiego </a:t>
            </a:r>
            <a:br>
              <a:rPr b="1" lang="pl" sz="1700">
                <a:solidFill>
                  <a:srgbClr val="0000FF"/>
                </a:solidFill>
              </a:rPr>
            </a:br>
            <a:r>
              <a:rPr b="1" lang="pl" sz="1700">
                <a:solidFill>
                  <a:srgbClr val="0000FF"/>
                </a:solidFill>
              </a:rPr>
              <a:t>i kultury Irlandii poświadczony</a:t>
            </a:r>
            <a:endParaRPr b="1" sz="17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700">
                <a:solidFill>
                  <a:srgbClr val="0000FF"/>
                </a:solidFill>
              </a:rPr>
              <a:t>certyfikatami. </a:t>
            </a:r>
            <a:endParaRPr b="1" sz="17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80000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3"/>
          <p:cNvSpPr txBox="1"/>
          <p:nvPr>
            <p:ph type="ctrTitle"/>
          </p:nvPr>
        </p:nvSpPr>
        <p:spPr>
          <a:xfrm>
            <a:off x="3058875" y="1252150"/>
            <a:ext cx="3857700" cy="199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4" name="Google Shape;24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98777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7775" y="-2"/>
            <a:ext cx="5156230" cy="407827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3"/>
          <p:cNvSpPr txBox="1"/>
          <p:nvPr/>
        </p:nvSpPr>
        <p:spPr>
          <a:xfrm>
            <a:off x="3987838" y="4078275"/>
            <a:ext cx="5156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solidFill>
                  <a:schemeClr val="lt1"/>
                </a:solidFill>
              </a:rPr>
              <a:t>James Joyce to klasyk z Dublina.</a:t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solidFill>
                  <a:schemeClr val="lt1"/>
                </a:solidFill>
              </a:rPr>
              <a:t>W najstarszym barze świata rozprawialiśmy  o jego pisarstwie. ;)</a:t>
            </a:r>
            <a:endParaRPr b="1"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4"/>
          <p:cNvSpPr txBox="1"/>
          <p:nvPr>
            <p:ph type="ctrTitle"/>
          </p:nvPr>
        </p:nvSpPr>
        <p:spPr>
          <a:xfrm>
            <a:off x="5243025" y="258475"/>
            <a:ext cx="3589200" cy="253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4"/>
          <p:cNvSpPr txBox="1"/>
          <p:nvPr>
            <p:ph idx="1" type="subTitle"/>
          </p:nvPr>
        </p:nvSpPr>
        <p:spPr>
          <a:xfrm>
            <a:off x="311700" y="2834125"/>
            <a:ext cx="2468700" cy="51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3" name="Google Shape;25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571999" cy="2797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3025" y="0"/>
            <a:ext cx="3729569" cy="2797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637337"/>
            <a:ext cx="3589200" cy="2571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11000" y="2797075"/>
            <a:ext cx="1732027" cy="2440574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4"/>
          <p:cNvSpPr/>
          <p:nvPr/>
        </p:nvSpPr>
        <p:spPr>
          <a:xfrm rot="7522003">
            <a:off x="7813501" y="2500015"/>
            <a:ext cx="958350" cy="968183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4"/>
          <p:cNvSpPr txBox="1"/>
          <p:nvPr/>
        </p:nvSpPr>
        <p:spPr>
          <a:xfrm>
            <a:off x="8069150" y="2878475"/>
            <a:ext cx="679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34"/>
          <p:cNvSpPr txBox="1"/>
          <p:nvPr/>
        </p:nvSpPr>
        <p:spPr>
          <a:xfrm>
            <a:off x="7892225" y="2702925"/>
            <a:ext cx="875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300"/>
              <a:t>Morning </a:t>
            </a:r>
            <a:endParaRPr b="1"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300"/>
              <a:t>Coffee</a:t>
            </a:r>
            <a:endParaRPr b="1" sz="1300"/>
          </a:p>
        </p:txBody>
      </p:sp>
      <p:sp>
        <p:nvSpPr>
          <p:cNvPr id="260" name="Google Shape;260;p34"/>
          <p:cNvSpPr txBox="1"/>
          <p:nvPr/>
        </p:nvSpPr>
        <p:spPr>
          <a:xfrm>
            <a:off x="5289275" y="3789950"/>
            <a:ext cx="38547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600">
                <a:solidFill>
                  <a:schemeClr val="lt1"/>
                </a:solidFill>
              </a:rPr>
              <a:t>UCD to ogromny studencki kampus.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600">
                <a:solidFill>
                  <a:schemeClr val="lt1"/>
                </a:solidFill>
              </a:rPr>
              <a:t>Tam mieszkaliśmy. Czysto, przytulnie, z pięknym widokiem za oknem przy porannej kawie.</a:t>
            </a:r>
            <a:endParaRPr b="1"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FF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5"/>
          <p:cNvSpPr txBox="1"/>
          <p:nvPr>
            <p:ph type="ctrTitle"/>
          </p:nvPr>
        </p:nvSpPr>
        <p:spPr>
          <a:xfrm flipH="1">
            <a:off x="6059700" y="744575"/>
            <a:ext cx="511500" cy="390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3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7" name="Google Shape;26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3488" y="2571750"/>
            <a:ext cx="1928813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3474" y="0"/>
            <a:ext cx="2261100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00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6522">
                <a:latin typeface="Pacifico"/>
                <a:ea typeface="Pacifico"/>
                <a:cs typeface="Pacifico"/>
                <a:sym typeface="Pacifico"/>
              </a:rPr>
              <a:t>Thank You very much for listening and watching</a:t>
            </a:r>
            <a:endParaRPr b="1" i="1" sz="6522"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8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75" name="Google Shape;275;p3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1371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b="1" i="1" lang="pl" sz="3640">
                <a:latin typeface="Lobster"/>
                <a:ea typeface="Lobster"/>
                <a:cs typeface="Lobster"/>
                <a:sym typeface="Lobster"/>
              </a:rPr>
              <a:t>Anna</a:t>
            </a:r>
            <a:endParaRPr b="1" i="1" sz="364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b="1" i="1" lang="pl" sz="3640">
                <a:latin typeface="Lobster"/>
                <a:ea typeface="Lobster"/>
                <a:cs typeface="Lobster"/>
                <a:sym typeface="Lobster"/>
              </a:rPr>
              <a:t>Bożena</a:t>
            </a:r>
            <a:endParaRPr b="1" i="1" sz="3640">
              <a:latin typeface="Lobster"/>
              <a:ea typeface="Lobster"/>
              <a:cs typeface="Lobster"/>
              <a:sym typeface="Lobster"/>
            </a:endParaRPr>
          </a:p>
          <a:p>
            <a:pPr indent="457200" lvl="0" marL="41148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b="1" i="1" lang="pl" sz="3640">
                <a:latin typeface="Lobster"/>
                <a:ea typeface="Lobster"/>
                <a:cs typeface="Lobster"/>
                <a:sym typeface="Lobster"/>
              </a:rPr>
              <a:t>Remigiusz</a:t>
            </a:r>
            <a:endParaRPr b="1" i="1" sz="3640"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A6BD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4350"/>
            <a:ext cx="914400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/>
          <p:nvPr/>
        </p:nvSpPr>
        <p:spPr>
          <a:xfrm>
            <a:off x="6818675" y="0"/>
            <a:ext cx="566400" cy="5142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5"/>
          <p:cNvSpPr/>
          <p:nvPr/>
        </p:nvSpPr>
        <p:spPr>
          <a:xfrm rot="-2227751">
            <a:off x="3537458" y="4638501"/>
            <a:ext cx="450785" cy="566406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5"/>
          <p:cNvSpPr txBox="1"/>
          <p:nvPr/>
        </p:nvSpPr>
        <p:spPr>
          <a:xfrm>
            <a:off x="5445450" y="41650"/>
            <a:ext cx="1280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700"/>
              <a:t>Remigiusz</a:t>
            </a:r>
            <a:endParaRPr b="1" sz="1700"/>
          </a:p>
        </p:txBody>
      </p:sp>
      <p:sp>
        <p:nvSpPr>
          <p:cNvPr id="77" name="Google Shape;77;p15"/>
          <p:cNvSpPr txBox="1"/>
          <p:nvPr/>
        </p:nvSpPr>
        <p:spPr>
          <a:xfrm>
            <a:off x="4258475" y="4629300"/>
            <a:ext cx="408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/>
              <a:t>Zamek Piastowski w Legnicy</a:t>
            </a:r>
            <a:endParaRPr b="1"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C4125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4350"/>
            <a:ext cx="914400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/>
          <p:nvPr/>
        </p:nvSpPr>
        <p:spPr>
          <a:xfrm rot="2700000">
            <a:off x="6954624" y="4607655"/>
            <a:ext cx="544755" cy="42384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6"/>
          <p:cNvSpPr/>
          <p:nvPr/>
        </p:nvSpPr>
        <p:spPr>
          <a:xfrm rot="10800000">
            <a:off x="2103225" y="177000"/>
            <a:ext cx="999600" cy="3540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6"/>
          <p:cNvSpPr txBox="1"/>
          <p:nvPr/>
        </p:nvSpPr>
        <p:spPr>
          <a:xfrm>
            <a:off x="5799450" y="4674950"/>
            <a:ext cx="1187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/>
              <a:t>Bożena</a:t>
            </a:r>
            <a:endParaRPr b="1" sz="1800"/>
          </a:p>
        </p:txBody>
      </p:sp>
      <p:sp>
        <p:nvSpPr>
          <p:cNvPr id="88" name="Google Shape;88;p16"/>
          <p:cNvSpPr txBox="1"/>
          <p:nvPr/>
        </p:nvSpPr>
        <p:spPr>
          <a:xfrm>
            <a:off x="3206900" y="68350"/>
            <a:ext cx="5747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/>
              <a:t>Historia mojego regionu</a:t>
            </a:r>
            <a:endParaRPr b="1" sz="1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06666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4350"/>
            <a:ext cx="914400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/>
          <p:nvPr/>
        </p:nvSpPr>
        <p:spPr>
          <a:xfrm>
            <a:off x="848350" y="989125"/>
            <a:ext cx="1132500" cy="566400"/>
          </a:xfrm>
          <a:prstGeom prst="smileyFace">
            <a:avLst>
              <a:gd fmla="val 4653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7"/>
          <p:cNvSpPr/>
          <p:nvPr/>
        </p:nvSpPr>
        <p:spPr>
          <a:xfrm rot="5400000">
            <a:off x="6197600" y="85925"/>
            <a:ext cx="302100" cy="525900"/>
          </a:xfrm>
          <a:prstGeom prst="bentArrow">
            <a:avLst>
              <a:gd fmla="val 25000" name="adj1"/>
              <a:gd fmla="val 25663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5039300" y="0"/>
            <a:ext cx="1046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/>
              <a:t>Karmen</a:t>
            </a:r>
            <a:endParaRPr b="1" sz="1800"/>
          </a:p>
        </p:txBody>
      </p:sp>
      <p:sp>
        <p:nvSpPr>
          <p:cNvPr id="99" name="Google Shape;99;p17"/>
          <p:cNvSpPr/>
          <p:nvPr/>
        </p:nvSpPr>
        <p:spPr>
          <a:xfrm>
            <a:off x="7173825" y="4636050"/>
            <a:ext cx="603900" cy="3021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7"/>
          <p:cNvSpPr/>
          <p:nvPr/>
        </p:nvSpPr>
        <p:spPr>
          <a:xfrm rot="5400000">
            <a:off x="4633400" y="10275"/>
            <a:ext cx="333000" cy="6873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7"/>
          <p:cNvSpPr txBox="1"/>
          <p:nvPr/>
        </p:nvSpPr>
        <p:spPr>
          <a:xfrm>
            <a:off x="3337150" y="30750"/>
            <a:ext cx="1046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/>
              <a:t>Letitzia</a:t>
            </a:r>
            <a:endParaRPr b="1" sz="1800"/>
          </a:p>
        </p:txBody>
      </p:sp>
      <p:sp>
        <p:nvSpPr>
          <p:cNvPr id="102" name="Google Shape;102;p17"/>
          <p:cNvSpPr txBox="1"/>
          <p:nvPr/>
        </p:nvSpPr>
        <p:spPr>
          <a:xfrm>
            <a:off x="5747400" y="4681800"/>
            <a:ext cx="1426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/>
              <a:t>Magdalena</a:t>
            </a:r>
            <a:endParaRPr b="1" sz="1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A86E8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/>
          <p:nvPr>
            <p:ph type="ctrTitle"/>
          </p:nvPr>
        </p:nvSpPr>
        <p:spPr>
          <a:xfrm>
            <a:off x="919229" y="958500"/>
            <a:ext cx="47790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8"/>
          <p:cNvSpPr txBox="1"/>
          <p:nvPr>
            <p:ph idx="1" type="subTitle"/>
          </p:nvPr>
        </p:nvSpPr>
        <p:spPr>
          <a:xfrm>
            <a:off x="436625" y="2886200"/>
            <a:ext cx="56544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675" y="197825"/>
            <a:ext cx="6724980" cy="403982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 txBox="1"/>
          <p:nvPr/>
        </p:nvSpPr>
        <p:spPr>
          <a:xfrm>
            <a:off x="6882300" y="458125"/>
            <a:ext cx="2261700" cy="44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/>
              <a:t>Podczas wszystkich zajęć poznawaliśmy materiały edukacyjne. Analizowaliśmy je oraz ustalaliśmy zasadność wielu nowych metod nauczania. Konfrontowaliśmy je z tymi, które stosuje się od dziesięcioleci.</a:t>
            </a:r>
            <a:endParaRPr sz="2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124D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7" name="Google Shape;11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4350"/>
            <a:ext cx="91440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475" y="513450"/>
            <a:ext cx="8673152" cy="3904612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0"/>
          <p:cNvSpPr txBox="1"/>
          <p:nvPr/>
        </p:nvSpPr>
        <p:spPr>
          <a:xfrm>
            <a:off x="1616200" y="377500"/>
            <a:ext cx="679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0"/>
          <p:cNvSpPr txBox="1"/>
          <p:nvPr/>
        </p:nvSpPr>
        <p:spPr>
          <a:xfrm rot="-540567">
            <a:off x="660596" y="153365"/>
            <a:ext cx="6795135" cy="60019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700"/>
              <a:t>ACTIVE EDUCATION</a:t>
            </a:r>
            <a:r>
              <a:rPr lang="pl"/>
              <a:t> </a:t>
            </a:r>
            <a:endParaRPr b="1"/>
          </a:p>
        </p:txBody>
      </p:sp>
      <p:sp>
        <p:nvSpPr>
          <p:cNvPr id="127" name="Google Shape;127;p20"/>
          <p:cNvSpPr txBox="1"/>
          <p:nvPr/>
        </p:nvSpPr>
        <p:spPr>
          <a:xfrm rot="-1339372">
            <a:off x="6733411" y="61368"/>
            <a:ext cx="4358320" cy="58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600"/>
              <a:t>NO PROBLEM</a:t>
            </a:r>
            <a:endParaRPr b="1" sz="2600"/>
          </a:p>
        </p:txBody>
      </p:sp>
      <p:sp>
        <p:nvSpPr>
          <p:cNvPr id="128" name="Google Shape;128;p20"/>
          <p:cNvSpPr txBox="1"/>
          <p:nvPr/>
        </p:nvSpPr>
        <p:spPr>
          <a:xfrm>
            <a:off x="0" y="4418050"/>
            <a:ext cx="8995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/>
              <a:t>Zadanie do zrealizowania w galerii malarstwa. Zdobywanie odpowiedzi do podanych zagadnień w miejscu przepełnionym setkami wybitnych dzieł. </a:t>
            </a:r>
            <a:endParaRPr b="1"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/>
          <p:nvPr>
            <p:ph type="ctrTitle"/>
          </p:nvPr>
        </p:nvSpPr>
        <p:spPr>
          <a:xfrm>
            <a:off x="311708" y="13588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38576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6363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04488" y="1062575"/>
            <a:ext cx="2535023" cy="301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1"/>
          <p:cNvSpPr txBox="1"/>
          <p:nvPr/>
        </p:nvSpPr>
        <p:spPr>
          <a:xfrm>
            <a:off x="2134450" y="249875"/>
            <a:ext cx="4623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500">
                <a:solidFill>
                  <a:srgbClr val="FFFF00"/>
                </a:solidFill>
              </a:rPr>
              <a:t>FRANCIS BACON’S STUDIO</a:t>
            </a:r>
            <a:endParaRPr b="1" sz="25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