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Bentham" panose="020B0604020202020204" charset="0"/>
      <p:regular r:id="rId22"/>
    </p:embeddedFont>
    <p:embeddedFont>
      <p:font typeface="Calibri" panose="020F0502020204030204" pitchFamily="34" charset="0"/>
      <p:regular r:id="rId23"/>
      <p:bold r:id="rId24"/>
      <p:italic r:id="rId25"/>
      <p:boldItalic r:id="rId26"/>
    </p:embeddedFont>
    <p:embeddedFont>
      <p:font typeface="Open Sans" panose="020B0606030504020204" pitchFamily="34" charset="0"/>
      <p:regular r:id="rId27"/>
      <p:bold r:id="rId28"/>
      <p:italic r:id="rId29"/>
      <p:boldItalic r:id="rId30"/>
    </p:embeddedFont>
    <p:embeddedFont>
      <p:font typeface="Open Sans Extra Bold" panose="020B0604020202020204" charset="0"/>
      <p:regular r:id="rId31"/>
    </p:embeddedFont>
    <p:embeddedFont>
      <p:font typeface="Open Sans Light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7DE3A1-9598-F932-62E3-E74E6100EBCA}" v="97" dt="2021-11-28T14:57:33.309"/>
    <p1510:client id="{E548729D-C53C-4E02-A2FA-E5F9AAF17DAC}" v="154" dt="2021-11-28T15:50:54.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2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1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34647">
            <a:off x="8347567" y="2162661"/>
            <a:ext cx="14198388" cy="6970118"/>
          </a:xfrm>
          <a:prstGeom prst="rect">
            <a:avLst/>
          </a:prstGeom>
        </p:spPr>
      </p:pic>
      <p:pic>
        <p:nvPicPr>
          <p:cNvPr id="3" name="Picture 3"/>
          <p:cNvPicPr>
            <a:picLocks noChangeAspect="1"/>
          </p:cNvPicPr>
          <p:nvPr/>
        </p:nvPicPr>
        <p:blipFill>
          <a:blip r:embed="rId4">
            <a:alphaModFix amt="7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34647">
            <a:off x="7866257" y="2162661"/>
            <a:ext cx="14198388" cy="6970118"/>
          </a:xfrm>
          <a:prstGeom prst="rect">
            <a:avLst/>
          </a:prstGeom>
        </p:spPr>
      </p:pic>
      <p:pic>
        <p:nvPicPr>
          <p:cNvPr id="4" name="Picture 4"/>
          <p:cNvPicPr>
            <a:picLocks noChangeAspect="1"/>
          </p:cNvPicPr>
          <p:nvPr/>
        </p:nvPicPr>
        <p:blipFill>
          <a:blip r:embed="rId6"/>
          <a:srcRect/>
          <a:stretch>
            <a:fillRect/>
          </a:stretch>
        </p:blipFill>
        <p:spPr>
          <a:xfrm>
            <a:off x="311185" y="4201644"/>
            <a:ext cx="9103677" cy="5884617"/>
          </a:xfrm>
          <a:prstGeom prst="rect">
            <a:avLst/>
          </a:prstGeom>
        </p:spPr>
      </p:pic>
      <p:sp>
        <p:nvSpPr>
          <p:cNvPr id="5" name="TextBox 5"/>
          <p:cNvSpPr txBox="1"/>
          <p:nvPr/>
        </p:nvSpPr>
        <p:spPr>
          <a:xfrm>
            <a:off x="626283" y="838200"/>
            <a:ext cx="11557927" cy="2501902"/>
          </a:xfrm>
          <a:prstGeom prst="rect">
            <a:avLst/>
          </a:prstGeom>
        </p:spPr>
        <p:txBody>
          <a:bodyPr lIns="0" tIns="0" rIns="0" bIns="0" rtlCol="0" anchor="t">
            <a:spAutoFit/>
          </a:bodyPr>
          <a:lstStyle/>
          <a:p>
            <a:pPr algn="ctr">
              <a:lnSpc>
                <a:spcPts val="9799"/>
              </a:lnSpc>
              <a:spcBef>
                <a:spcPct val="0"/>
              </a:spcBef>
            </a:pPr>
            <a:r>
              <a:rPr lang="en-US" sz="6999">
                <a:solidFill>
                  <a:srgbClr val="E4D47F"/>
                </a:solidFill>
                <a:latin typeface="Bentham"/>
              </a:rPr>
              <a:t>„Wiem jak w banku. </a:t>
            </a:r>
          </a:p>
          <a:p>
            <a:pPr algn="ctr">
              <a:lnSpc>
                <a:spcPts val="9799"/>
              </a:lnSpc>
              <a:spcBef>
                <a:spcPct val="0"/>
              </a:spcBef>
            </a:pPr>
            <a:r>
              <a:rPr lang="en-US" sz="6999">
                <a:solidFill>
                  <a:srgbClr val="E4D47F"/>
                </a:solidFill>
                <a:latin typeface="Bentham"/>
              </a:rPr>
              <a:t>Wszystko o pieniądzu”</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79139" y="4881195"/>
            <a:ext cx="11252540" cy="5133971"/>
          </a:xfrm>
          <a:prstGeom prst="rect">
            <a:avLst/>
          </a:prstGeom>
        </p:spPr>
      </p:pic>
      <p:pic>
        <p:nvPicPr>
          <p:cNvPr id="3" name="Picture 3"/>
          <p:cNvPicPr>
            <a:picLocks noChangeAspect="1"/>
          </p:cNvPicPr>
          <p:nvPr/>
        </p:nvPicPr>
        <p:blipFill>
          <a:blip r:embed="rId3"/>
          <a:srcRect/>
          <a:stretch>
            <a:fillRect/>
          </a:stretch>
        </p:blipFill>
        <p:spPr>
          <a:xfrm>
            <a:off x="11800658" y="5642299"/>
            <a:ext cx="6487342" cy="4372867"/>
          </a:xfrm>
          <a:prstGeom prst="rect">
            <a:avLst/>
          </a:prstGeom>
        </p:spPr>
      </p:pic>
      <p:sp>
        <p:nvSpPr>
          <p:cNvPr id="4" name="TextBox 4"/>
          <p:cNvSpPr txBox="1"/>
          <p:nvPr/>
        </p:nvSpPr>
        <p:spPr>
          <a:xfrm>
            <a:off x="692690" y="551276"/>
            <a:ext cx="17046526" cy="3692074"/>
          </a:xfrm>
          <a:prstGeom prst="rect">
            <a:avLst/>
          </a:prstGeom>
        </p:spPr>
        <p:txBody>
          <a:bodyPr lIns="0" tIns="0" rIns="0" bIns="0" rtlCol="0" anchor="t">
            <a:spAutoFit/>
          </a:bodyPr>
          <a:lstStyle/>
          <a:p>
            <a:pPr algn="ctr">
              <a:lnSpc>
                <a:spcPts val="5799"/>
              </a:lnSpc>
              <a:spcBef>
                <a:spcPct val="0"/>
              </a:spcBef>
            </a:pPr>
            <a:r>
              <a:rPr lang="en-US" sz="4100" err="1">
                <a:solidFill>
                  <a:srgbClr val="E4D47F"/>
                </a:solidFill>
                <a:latin typeface="Times New Roman"/>
                <a:cs typeface="Times New Roman"/>
              </a:rPr>
              <a:t>Płatności</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bezgotówkowe</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zostały</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zapoczątkowane</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przez</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Fenicjan</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którzy</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jako</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pierwsi</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wprowadzili</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uwierzytelnione</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tabliczki</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Pieniądze</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deponowano</a:t>
            </a:r>
            <a:r>
              <a:rPr lang="en-US" sz="4100" dirty="0">
                <a:solidFill>
                  <a:srgbClr val="E4D47F"/>
                </a:solidFill>
                <a:latin typeface="Times New Roman"/>
                <a:cs typeface="Times New Roman"/>
              </a:rPr>
              <a:t> w </a:t>
            </a:r>
            <a:r>
              <a:rPr lang="en-US" sz="4100" err="1">
                <a:solidFill>
                  <a:srgbClr val="E4D47F"/>
                </a:solidFill>
                <a:latin typeface="Times New Roman"/>
                <a:cs typeface="Times New Roman"/>
              </a:rPr>
              <a:t>bankach</a:t>
            </a:r>
            <a:r>
              <a:rPr lang="en-US" sz="4100" dirty="0">
                <a:solidFill>
                  <a:srgbClr val="E4D47F"/>
                </a:solidFill>
                <a:latin typeface="Times New Roman"/>
                <a:cs typeface="Times New Roman"/>
              </a:rPr>
              <a:t> w </a:t>
            </a:r>
            <a:r>
              <a:rPr lang="en-US" sz="4100" err="1">
                <a:solidFill>
                  <a:srgbClr val="E4D47F"/>
                </a:solidFill>
                <a:latin typeface="Times New Roman"/>
                <a:cs typeface="Times New Roman"/>
              </a:rPr>
              <a:t>postaci</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wkładów</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na</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rachunki</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bankowe</a:t>
            </a:r>
            <a:r>
              <a:rPr lang="en-US" sz="4100" dirty="0">
                <a:solidFill>
                  <a:srgbClr val="E4D47F"/>
                </a:solidFill>
                <a:latin typeface="Times New Roman"/>
                <a:cs typeface="Times New Roman"/>
              </a:rPr>
              <a:t>, aby </a:t>
            </a:r>
            <a:r>
              <a:rPr lang="en-US" sz="4100" err="1">
                <a:solidFill>
                  <a:srgbClr val="E4D47F"/>
                </a:solidFill>
                <a:latin typeface="Times New Roman"/>
                <a:cs typeface="Times New Roman"/>
              </a:rPr>
              <a:t>nie</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przechowywać</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większych</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ilości</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gotówki</a:t>
            </a:r>
            <a:r>
              <a:rPr lang="en-US" sz="4100" dirty="0">
                <a:solidFill>
                  <a:srgbClr val="E4D47F"/>
                </a:solidFill>
                <a:latin typeface="Times New Roman"/>
                <a:cs typeface="Times New Roman"/>
              </a:rPr>
              <a:t> w </a:t>
            </a:r>
            <a:r>
              <a:rPr lang="en-US" sz="4100" err="1">
                <a:solidFill>
                  <a:srgbClr val="E4D47F"/>
                </a:solidFill>
                <a:latin typeface="Times New Roman"/>
                <a:cs typeface="Times New Roman"/>
              </a:rPr>
              <a:t>domach</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Rozwój</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bankowości</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spowodował</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pojawienie</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się</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kolejnych</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ofert</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takich</a:t>
            </a:r>
            <a:r>
              <a:rPr lang="en-US" sz="4100" dirty="0">
                <a:solidFill>
                  <a:srgbClr val="E4D47F"/>
                </a:solidFill>
                <a:latin typeface="Times New Roman"/>
                <a:cs typeface="Times New Roman"/>
              </a:rPr>
              <a:t> jak </a:t>
            </a:r>
            <a:r>
              <a:rPr lang="en-US" sz="4100" err="1">
                <a:solidFill>
                  <a:srgbClr val="E4D47F"/>
                </a:solidFill>
                <a:latin typeface="Times New Roman"/>
                <a:cs typeface="Times New Roman"/>
              </a:rPr>
              <a:t>polecenia</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przelewu</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i</a:t>
            </a:r>
            <a:r>
              <a:rPr lang="en-US" sz="4100" dirty="0">
                <a:solidFill>
                  <a:srgbClr val="E4D47F"/>
                </a:solidFill>
                <a:latin typeface="Times New Roman"/>
                <a:cs typeface="Times New Roman"/>
              </a:rPr>
              <a:t> </a:t>
            </a:r>
            <a:r>
              <a:rPr lang="en-US" sz="4100" err="1">
                <a:solidFill>
                  <a:srgbClr val="E4D47F"/>
                </a:solidFill>
                <a:latin typeface="Times New Roman"/>
                <a:cs typeface="Times New Roman"/>
              </a:rPr>
              <a:t>czeki</a:t>
            </a:r>
            <a:r>
              <a:rPr lang="en-US" sz="4100" dirty="0">
                <a:solidFill>
                  <a:srgbClr val="E4D47F"/>
                </a:solidFill>
                <a:latin typeface="Times New Roman"/>
                <a:cs typeface="Times New Roman"/>
              </a:rPr>
              <a:t>. </a:t>
            </a:r>
            <a:endParaRPr lang="en-US" sz="4142">
              <a:solidFill>
                <a:srgbClr val="E4D47F"/>
              </a:solidFill>
              <a:latin typeface="Bentham"/>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8031" y="499463"/>
            <a:ext cx="19318960" cy="9483853"/>
          </a:xfrm>
          <a:prstGeom prst="rect">
            <a:avLst/>
          </a:prstGeom>
        </p:spPr>
      </p:pic>
      <p:pic>
        <p:nvPicPr>
          <p:cNvPr id="3" name="Picture 3"/>
          <p:cNvPicPr>
            <a:picLocks noChangeAspect="1"/>
          </p:cNvPicPr>
          <p:nvPr/>
        </p:nvPicPr>
        <p:blipFill>
          <a:blip r:embed="rId4"/>
          <a:srcRect/>
          <a:stretch>
            <a:fillRect/>
          </a:stretch>
        </p:blipFill>
        <p:spPr>
          <a:xfrm>
            <a:off x="468502" y="249109"/>
            <a:ext cx="11170260" cy="4713462"/>
          </a:xfrm>
          <a:prstGeom prst="rect">
            <a:avLst/>
          </a:prstGeom>
        </p:spPr>
      </p:pic>
      <p:pic>
        <p:nvPicPr>
          <p:cNvPr id="4" name="Picture 4"/>
          <p:cNvPicPr>
            <a:picLocks noChangeAspect="1"/>
          </p:cNvPicPr>
          <p:nvPr/>
        </p:nvPicPr>
        <p:blipFill>
          <a:blip r:embed="rId5"/>
          <a:srcRect/>
          <a:stretch>
            <a:fillRect/>
          </a:stretch>
        </p:blipFill>
        <p:spPr>
          <a:xfrm>
            <a:off x="8560391" y="5143500"/>
            <a:ext cx="9236291" cy="48398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4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3169" y="2624854"/>
            <a:ext cx="19443534" cy="10145990"/>
          </a:xfrm>
          <a:prstGeom prst="rect">
            <a:avLst/>
          </a:prstGeom>
        </p:spPr>
      </p:pic>
      <p:pic>
        <p:nvPicPr>
          <p:cNvPr id="3" name="Picture 3"/>
          <p:cNvPicPr>
            <a:picLocks noChangeAspect="1"/>
          </p:cNvPicPr>
          <p:nvPr/>
        </p:nvPicPr>
        <p:blipFill>
          <a:blip r:embed="rId4"/>
          <a:srcRect/>
          <a:stretch>
            <a:fillRect/>
          </a:stretch>
        </p:blipFill>
        <p:spPr>
          <a:xfrm>
            <a:off x="0" y="5967768"/>
            <a:ext cx="6287843" cy="4060899"/>
          </a:xfrm>
          <a:prstGeom prst="rect">
            <a:avLst/>
          </a:prstGeom>
        </p:spPr>
      </p:pic>
      <p:pic>
        <p:nvPicPr>
          <p:cNvPr id="4" name="Picture 4"/>
          <p:cNvPicPr>
            <a:picLocks noChangeAspect="1"/>
          </p:cNvPicPr>
          <p:nvPr/>
        </p:nvPicPr>
        <p:blipFill>
          <a:blip r:embed="rId5"/>
          <a:srcRect/>
          <a:stretch>
            <a:fillRect/>
          </a:stretch>
        </p:blipFill>
        <p:spPr>
          <a:xfrm>
            <a:off x="10533881" y="4687627"/>
            <a:ext cx="7121386" cy="5341039"/>
          </a:xfrm>
          <a:prstGeom prst="rect">
            <a:avLst/>
          </a:prstGeom>
        </p:spPr>
      </p:pic>
      <p:sp>
        <p:nvSpPr>
          <p:cNvPr id="5" name="TextBox 5"/>
          <p:cNvSpPr txBox="1"/>
          <p:nvPr/>
        </p:nvSpPr>
        <p:spPr>
          <a:xfrm>
            <a:off x="537608" y="186243"/>
            <a:ext cx="17277076" cy="4957257"/>
          </a:xfrm>
          <a:prstGeom prst="rect">
            <a:avLst/>
          </a:prstGeom>
        </p:spPr>
        <p:txBody>
          <a:bodyPr lIns="0" tIns="0" rIns="0" bIns="0" rtlCol="0" anchor="t">
            <a:spAutoFit/>
          </a:bodyPr>
          <a:lstStyle/>
          <a:p>
            <a:pPr algn="ctr">
              <a:lnSpc>
                <a:spcPts val="6485"/>
              </a:lnSpc>
              <a:spcBef>
                <a:spcPct val="0"/>
              </a:spcBef>
            </a:pPr>
            <a:r>
              <a:rPr lang="en-US" sz="4600" dirty="0">
                <a:solidFill>
                  <a:srgbClr val="E4D47F"/>
                </a:solidFill>
                <a:latin typeface="Times New Roman"/>
                <a:cs typeface="Times New Roman"/>
              </a:rPr>
              <a:t>W </a:t>
            </a:r>
            <a:r>
              <a:rPr lang="en-US" sz="4600" err="1">
                <a:solidFill>
                  <a:srgbClr val="E4D47F"/>
                </a:solidFill>
                <a:latin typeface="Times New Roman"/>
                <a:cs typeface="Times New Roman"/>
              </a:rPr>
              <a:t>obecnych</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czasach</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wykorzystujemy</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głównie</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płatności</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elektroniczne</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Realizujemy</a:t>
            </a:r>
            <a:r>
              <a:rPr lang="en-US" sz="4600" dirty="0">
                <a:solidFill>
                  <a:srgbClr val="E4D47F"/>
                </a:solidFill>
                <a:latin typeface="Times New Roman"/>
                <a:cs typeface="Times New Roman"/>
              </a:rPr>
              <a:t> je za </a:t>
            </a:r>
            <a:r>
              <a:rPr lang="en-US" sz="4600" err="1">
                <a:solidFill>
                  <a:srgbClr val="E4D47F"/>
                </a:solidFill>
                <a:latin typeface="Times New Roman"/>
                <a:cs typeface="Times New Roman"/>
              </a:rPr>
              <a:t>pomocą</a:t>
            </a:r>
            <a:r>
              <a:rPr lang="en-US" sz="4600" dirty="0">
                <a:solidFill>
                  <a:srgbClr val="E4D47F"/>
                </a:solidFill>
                <a:latin typeface="Times New Roman"/>
                <a:cs typeface="Times New Roman"/>
              </a:rPr>
              <a:t> kart </a:t>
            </a:r>
            <a:r>
              <a:rPr lang="en-US" sz="4600" err="1">
                <a:solidFill>
                  <a:srgbClr val="E4D47F"/>
                </a:solidFill>
                <a:latin typeface="Times New Roman"/>
                <a:cs typeface="Times New Roman"/>
              </a:rPr>
              <a:t>magnetycznych</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telefonów</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i</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innych</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urządzeń</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elektronicznych</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Kluczową</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rolę</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pełnią</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również</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bankomaty</a:t>
            </a:r>
            <a:r>
              <a:rPr lang="en-US" sz="4600" dirty="0">
                <a:solidFill>
                  <a:srgbClr val="E4D47F"/>
                </a:solidFill>
                <a:latin typeface="Times New Roman"/>
                <a:cs typeface="Times New Roman"/>
              </a:rPr>
              <a:t>, w </a:t>
            </a:r>
            <a:r>
              <a:rPr lang="en-US" sz="4600" err="1">
                <a:solidFill>
                  <a:srgbClr val="E4D47F"/>
                </a:solidFill>
                <a:latin typeface="Times New Roman"/>
                <a:cs typeface="Times New Roman"/>
              </a:rPr>
              <a:t>których</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możemy</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wypłacać</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gotówkę</a:t>
            </a:r>
            <a:r>
              <a:rPr lang="en-US" sz="4600" dirty="0">
                <a:solidFill>
                  <a:srgbClr val="E4D47F"/>
                </a:solidFill>
                <a:latin typeface="Times New Roman"/>
                <a:cs typeface="Times New Roman"/>
              </a:rPr>
              <a:t> z </a:t>
            </a:r>
            <a:r>
              <a:rPr lang="en-US" sz="4600" err="1">
                <a:solidFill>
                  <a:srgbClr val="E4D47F"/>
                </a:solidFill>
                <a:latin typeface="Times New Roman"/>
                <a:cs typeface="Times New Roman"/>
              </a:rPr>
              <a:t>naszego</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konta</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bankowego</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Historię</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tych</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rozliczeń</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również</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śledzimy</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elektronicznie</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przez</a:t>
            </a:r>
            <a:r>
              <a:rPr lang="en-US" sz="4600" dirty="0">
                <a:solidFill>
                  <a:srgbClr val="E4D47F"/>
                </a:solidFill>
                <a:latin typeface="Times New Roman"/>
                <a:cs typeface="Times New Roman"/>
              </a:rPr>
              <a:t> </a:t>
            </a:r>
            <a:r>
              <a:rPr lang="en-US" sz="4600" err="1">
                <a:solidFill>
                  <a:srgbClr val="E4D47F"/>
                </a:solidFill>
                <a:latin typeface="Times New Roman"/>
                <a:cs typeface="Times New Roman"/>
              </a:rPr>
              <a:t>dostęp</a:t>
            </a:r>
            <a:r>
              <a:rPr lang="en-US" sz="4600" dirty="0">
                <a:solidFill>
                  <a:srgbClr val="E4D47F"/>
                </a:solidFill>
                <a:latin typeface="Times New Roman"/>
                <a:cs typeface="Times New Roman"/>
              </a:rPr>
              <a:t> online.  </a:t>
            </a:r>
            <a:endParaRPr lang="en-US" sz="4632">
              <a:solidFill>
                <a:srgbClr val="E4D47F"/>
              </a:solidFill>
              <a:latin typeface="Bentham"/>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4797" y="443585"/>
            <a:ext cx="14437008" cy="9843415"/>
          </a:xfrm>
          <a:prstGeom prst="rect">
            <a:avLst/>
          </a:prstGeom>
        </p:spPr>
      </p:pic>
      <p:pic>
        <p:nvPicPr>
          <p:cNvPr id="3" name="Picture 3"/>
          <p:cNvPicPr>
            <a:picLocks noChangeAspect="1"/>
          </p:cNvPicPr>
          <p:nvPr/>
        </p:nvPicPr>
        <p:blipFill>
          <a:blip r:embed="rId4"/>
          <a:srcRect t="947" b="947"/>
          <a:stretch>
            <a:fillRect/>
          </a:stretch>
        </p:blipFill>
        <p:spPr>
          <a:xfrm>
            <a:off x="662859" y="813186"/>
            <a:ext cx="9445946" cy="4330314"/>
          </a:xfrm>
          <a:prstGeom prst="rect">
            <a:avLst/>
          </a:prstGeom>
        </p:spPr>
      </p:pic>
      <p:pic>
        <p:nvPicPr>
          <p:cNvPr id="4" name="Picture 4"/>
          <p:cNvPicPr>
            <a:picLocks noChangeAspect="1"/>
          </p:cNvPicPr>
          <p:nvPr/>
        </p:nvPicPr>
        <p:blipFill>
          <a:blip r:embed="rId5"/>
          <a:srcRect/>
          <a:stretch>
            <a:fillRect/>
          </a:stretch>
        </p:blipFill>
        <p:spPr>
          <a:xfrm>
            <a:off x="9716464" y="4557759"/>
            <a:ext cx="8131489" cy="54177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978434" y="1028700"/>
            <a:ext cx="13691046" cy="8481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84963" y="4528412"/>
            <a:ext cx="9802876" cy="4729888"/>
          </a:xfrm>
          <a:prstGeom prst="rect">
            <a:avLst/>
          </a:prstGeom>
        </p:spPr>
      </p:pic>
      <p:pic>
        <p:nvPicPr>
          <p:cNvPr id="3" name="Picture 3"/>
          <p:cNvPicPr>
            <a:picLocks noChangeAspect="1"/>
          </p:cNvPicPr>
          <p:nvPr/>
        </p:nvPicPr>
        <p:blipFill>
          <a:blip r:embed="rId3"/>
          <a:srcRect/>
          <a:stretch>
            <a:fillRect/>
          </a:stretch>
        </p:blipFill>
        <p:spPr>
          <a:xfrm>
            <a:off x="9557460" y="4181101"/>
            <a:ext cx="8730540" cy="5827635"/>
          </a:xfrm>
          <a:prstGeom prst="rect">
            <a:avLst/>
          </a:prstGeom>
        </p:spPr>
      </p:pic>
      <p:sp>
        <p:nvSpPr>
          <p:cNvPr id="4" name="TextBox 4"/>
          <p:cNvSpPr txBox="1"/>
          <p:nvPr/>
        </p:nvSpPr>
        <p:spPr>
          <a:xfrm>
            <a:off x="0" y="257435"/>
            <a:ext cx="18288000" cy="3923666"/>
          </a:xfrm>
          <a:prstGeom prst="rect">
            <a:avLst/>
          </a:prstGeom>
        </p:spPr>
        <p:txBody>
          <a:bodyPr lIns="0" tIns="0" rIns="0" bIns="0" rtlCol="0" anchor="t">
            <a:spAutoFit/>
          </a:bodyPr>
          <a:lstStyle/>
          <a:p>
            <a:pPr algn="ctr">
              <a:lnSpc>
                <a:spcPts val="6159"/>
              </a:lnSpc>
              <a:spcBef>
                <a:spcPct val="0"/>
              </a:spcBef>
            </a:pPr>
            <a:r>
              <a:rPr lang="en-US" sz="4350">
                <a:solidFill>
                  <a:srgbClr val="E4D47F"/>
                </a:solidFill>
                <a:latin typeface="Times New Roman"/>
                <a:cs typeface="Times New Roman"/>
              </a:rPr>
              <a:t>Coraz więcej państw jako legalny środek płatniczy wprowadza obecnie kryptowaluty - dobra rzadkie, kierując się głównie ich zaletami, takimi jak przechowywanie wartości, niepodleganie inflacji oraz ogromna prędkość transferów środków. Ich najbardziej znanymi przykładami wśród tysięcy wirtualnych monet są Bitcoin, Litecoin, Ether, czy Ripple i Primecoin. </a:t>
            </a:r>
            <a:endParaRPr lang="en-US" sz="4399">
              <a:solidFill>
                <a:srgbClr val="E4D47F"/>
              </a:solidFill>
              <a:latin typeface="Bentham"/>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sp>
        <p:nvSpPr>
          <p:cNvPr id="2" name="TextBox 2"/>
          <p:cNvSpPr txBox="1"/>
          <p:nvPr/>
        </p:nvSpPr>
        <p:spPr>
          <a:xfrm>
            <a:off x="2937969" y="3434886"/>
            <a:ext cx="12163902" cy="5374548"/>
          </a:xfrm>
          <a:prstGeom prst="rect">
            <a:avLst/>
          </a:prstGeom>
        </p:spPr>
        <p:txBody>
          <a:bodyPr lIns="0" tIns="0" rIns="0" bIns="0" rtlCol="0" anchor="t">
            <a:spAutoFit/>
          </a:bodyPr>
          <a:lstStyle/>
          <a:p>
            <a:pPr algn="ctr">
              <a:lnSpc>
                <a:spcPts val="4716"/>
              </a:lnSpc>
            </a:pPr>
            <a:r>
              <a:rPr lang="en-US" sz="3350" dirty="0">
                <a:solidFill>
                  <a:srgbClr val="CFB171"/>
                </a:solidFill>
                <a:latin typeface="Times New Roman"/>
                <a:cs typeface="Times New Roman"/>
              </a:rPr>
              <a:t> Do </a:t>
            </a:r>
            <a:r>
              <a:rPr lang="en-US" sz="3350" dirty="0" err="1">
                <a:solidFill>
                  <a:srgbClr val="CFB171"/>
                </a:solidFill>
                <a:latin typeface="Times New Roman"/>
                <a:cs typeface="Times New Roman"/>
              </a:rPr>
              <a:t>głównych</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obszarów</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działalności</a:t>
            </a:r>
            <a:r>
              <a:rPr lang="en-US" sz="3350" dirty="0">
                <a:solidFill>
                  <a:srgbClr val="CFB171"/>
                </a:solidFill>
                <a:latin typeface="Times New Roman"/>
                <a:cs typeface="Times New Roman"/>
              </a:rPr>
              <a:t> NBP </a:t>
            </a:r>
            <a:r>
              <a:rPr lang="en-US" sz="3350" dirty="0" err="1">
                <a:solidFill>
                  <a:srgbClr val="CFB171"/>
                </a:solidFill>
                <a:latin typeface="Times New Roman"/>
                <a:cs typeface="Times New Roman"/>
              </a:rPr>
              <a:t>należą</a:t>
            </a:r>
            <a:r>
              <a:rPr lang="en-US" sz="3350" dirty="0">
                <a:solidFill>
                  <a:srgbClr val="CFB171"/>
                </a:solidFill>
                <a:latin typeface="Times New Roman"/>
                <a:cs typeface="Times New Roman"/>
              </a:rPr>
              <a:t>:</a:t>
            </a:r>
          </a:p>
          <a:p>
            <a:pPr algn="ctr">
              <a:lnSpc>
                <a:spcPts val="4716"/>
              </a:lnSpc>
            </a:pPr>
            <a:endParaRPr lang="en-US" sz="3350" dirty="0">
              <a:solidFill>
                <a:srgbClr val="CFB171"/>
              </a:solidFill>
              <a:latin typeface="Times New Roman"/>
              <a:cs typeface="Times New Roman"/>
            </a:endParaRPr>
          </a:p>
          <a:p>
            <a:pPr marL="727075" lvl="1" indent="-363220" algn="ctr">
              <a:lnSpc>
                <a:spcPts val="4716"/>
              </a:lnSpc>
              <a:buFont typeface="Arial"/>
              <a:buChar char="•"/>
            </a:pP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prowadzenie</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polityki</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pieniężnej</a:t>
            </a:r>
            <a:r>
              <a:rPr lang="en-US" sz="3350" dirty="0">
                <a:solidFill>
                  <a:srgbClr val="CFB171"/>
                </a:solidFill>
                <a:latin typeface="Times New Roman"/>
                <a:cs typeface="Times New Roman"/>
              </a:rPr>
              <a:t>,</a:t>
            </a:r>
          </a:p>
          <a:p>
            <a:pPr marL="727075" lvl="1" indent="-363220" algn="ctr">
              <a:lnSpc>
                <a:spcPts val="4716"/>
              </a:lnSpc>
              <a:buFont typeface="Arial"/>
              <a:buChar char="•"/>
            </a:pP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działania</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na</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rzecz</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stabilności</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krajowego</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systemu</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finansowego</a:t>
            </a:r>
            <a:r>
              <a:rPr lang="en-US" sz="3350" dirty="0">
                <a:solidFill>
                  <a:srgbClr val="CFB171"/>
                </a:solidFill>
                <a:latin typeface="Times New Roman"/>
                <a:cs typeface="Times New Roman"/>
              </a:rPr>
              <a:t>,</a:t>
            </a:r>
          </a:p>
          <a:p>
            <a:pPr marL="727075" lvl="1" indent="-363220" algn="ctr">
              <a:lnSpc>
                <a:spcPts val="4716"/>
              </a:lnSpc>
              <a:buFont typeface="Arial"/>
              <a:buChar char="•"/>
            </a:pP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działalność</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emisyjna</a:t>
            </a:r>
            <a:r>
              <a:rPr lang="en-US" sz="3350" dirty="0">
                <a:solidFill>
                  <a:srgbClr val="CFB171"/>
                </a:solidFill>
                <a:latin typeface="Times New Roman"/>
                <a:cs typeface="Times New Roman"/>
              </a:rPr>
              <a:t>,</a:t>
            </a:r>
          </a:p>
          <a:p>
            <a:pPr marL="727075" lvl="1" indent="-363220" algn="ctr">
              <a:lnSpc>
                <a:spcPts val="4716"/>
              </a:lnSpc>
              <a:buFont typeface="Arial"/>
              <a:buChar char="•"/>
            </a:pP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rozwój</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systemu</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płatniczego</a:t>
            </a:r>
            <a:r>
              <a:rPr lang="en-US" sz="3350" dirty="0">
                <a:solidFill>
                  <a:srgbClr val="CFB171"/>
                </a:solidFill>
                <a:latin typeface="Times New Roman"/>
                <a:cs typeface="Times New Roman"/>
              </a:rPr>
              <a:t>,</a:t>
            </a:r>
          </a:p>
          <a:p>
            <a:pPr marL="727075" lvl="1" indent="-363220" algn="ctr">
              <a:lnSpc>
                <a:spcPts val="4716"/>
              </a:lnSpc>
              <a:buFont typeface="Arial"/>
              <a:buChar char="•"/>
            </a:pP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zarządzanie</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rezerwami</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dewizowymi</a:t>
            </a:r>
            <a:r>
              <a:rPr lang="en-US" sz="3350" dirty="0">
                <a:solidFill>
                  <a:srgbClr val="CFB171"/>
                </a:solidFill>
                <a:latin typeface="Times New Roman"/>
                <a:cs typeface="Times New Roman"/>
              </a:rPr>
              <a:t> Polski,</a:t>
            </a:r>
          </a:p>
          <a:p>
            <a:pPr marL="727075" lvl="1" indent="-363220" algn="ctr">
              <a:lnSpc>
                <a:spcPts val="4716"/>
              </a:lnSpc>
              <a:buFont typeface="Arial"/>
              <a:buChar char="•"/>
            </a:pP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obsługa</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Skarbu</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Państwa</a:t>
            </a:r>
            <a:r>
              <a:rPr lang="en-US" sz="3350" dirty="0">
                <a:solidFill>
                  <a:srgbClr val="CFB171"/>
                </a:solidFill>
                <a:latin typeface="Times New Roman"/>
                <a:cs typeface="Times New Roman"/>
              </a:rPr>
              <a:t>,</a:t>
            </a:r>
          </a:p>
          <a:p>
            <a:pPr marL="727075" lvl="1" indent="-363220" algn="ctr">
              <a:lnSpc>
                <a:spcPts val="4716"/>
              </a:lnSpc>
              <a:buFont typeface="Arial"/>
              <a:buChar char="•"/>
            </a:pP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działalność</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edukacyjna</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i</a:t>
            </a:r>
            <a:r>
              <a:rPr lang="en-US" sz="3350" dirty="0">
                <a:solidFill>
                  <a:srgbClr val="CFB171"/>
                </a:solidFill>
                <a:latin typeface="Times New Roman"/>
                <a:cs typeface="Times New Roman"/>
              </a:rPr>
              <a:t> </a:t>
            </a:r>
            <a:r>
              <a:rPr lang="en-US" sz="3350" dirty="0" err="1">
                <a:solidFill>
                  <a:srgbClr val="CFB171"/>
                </a:solidFill>
                <a:latin typeface="Times New Roman"/>
                <a:cs typeface="Times New Roman"/>
              </a:rPr>
              <a:t>informacyjna</a:t>
            </a:r>
            <a:r>
              <a:rPr lang="en-US" sz="3350" dirty="0">
                <a:solidFill>
                  <a:srgbClr val="CFB171"/>
                </a:solidFill>
                <a:latin typeface="Times New Roman"/>
                <a:cs typeface="Times New Roman"/>
              </a:rPr>
              <a:t>.</a:t>
            </a:r>
          </a:p>
        </p:txBody>
      </p:sp>
      <p:pic>
        <p:nvPicPr>
          <p:cNvPr id="3" name="Picture 3"/>
          <p:cNvPicPr>
            <a:picLocks noChangeAspect="1"/>
          </p:cNvPicPr>
          <p:nvPr/>
        </p:nvPicPr>
        <p:blipFill>
          <a:blip r:embed="rId2">
            <a:alphaModFix amt="26000"/>
          </a:blip>
          <a:srcRect t="6552" r="1824"/>
          <a:stretch>
            <a:fillRect/>
          </a:stretch>
        </p:blipFill>
        <p:spPr>
          <a:xfrm>
            <a:off x="-207561" y="720079"/>
            <a:ext cx="6953075" cy="4423421"/>
          </a:xfrm>
          <a:prstGeom prst="rect">
            <a:avLst/>
          </a:prstGeom>
        </p:spPr>
      </p:pic>
      <p:sp>
        <p:nvSpPr>
          <p:cNvPr id="4" name="TextBox 4"/>
          <p:cNvSpPr txBox="1"/>
          <p:nvPr/>
        </p:nvSpPr>
        <p:spPr>
          <a:xfrm>
            <a:off x="0" y="1096378"/>
            <a:ext cx="17916525" cy="1576706"/>
          </a:xfrm>
          <a:prstGeom prst="rect">
            <a:avLst/>
          </a:prstGeom>
        </p:spPr>
        <p:txBody>
          <a:bodyPr wrap="square" lIns="0" tIns="0" rIns="0" bIns="0" rtlCol="0" anchor="t">
            <a:spAutoFit/>
          </a:bodyPr>
          <a:lstStyle/>
          <a:p>
            <a:pPr algn="ctr">
              <a:lnSpc>
                <a:spcPts val="6159"/>
              </a:lnSpc>
              <a:spcBef>
                <a:spcPct val="0"/>
              </a:spcBef>
            </a:pPr>
            <a:r>
              <a:rPr lang="en-US" sz="4350">
                <a:solidFill>
                  <a:srgbClr val="CFB171"/>
                </a:solidFill>
                <a:latin typeface="Times New Roman"/>
                <a:cs typeface="Times New Roman"/>
              </a:rPr>
              <a:t>Narodowy Bank Polski pełni </a:t>
            </a:r>
            <a:r>
              <a:rPr lang="en-US" sz="4350" err="1">
                <a:solidFill>
                  <a:srgbClr val="CFB171"/>
                </a:solidFill>
                <a:latin typeface="Times New Roman"/>
                <a:cs typeface="Times New Roman"/>
              </a:rPr>
              <a:t>trzy</a:t>
            </a:r>
            <a:r>
              <a:rPr lang="en-US" sz="4350" dirty="0">
                <a:solidFill>
                  <a:srgbClr val="CFB171"/>
                </a:solidFill>
                <a:latin typeface="Times New Roman"/>
                <a:cs typeface="Times New Roman"/>
              </a:rPr>
              <a:t> </a:t>
            </a:r>
            <a:r>
              <a:rPr lang="en-US" sz="4350" err="1">
                <a:solidFill>
                  <a:srgbClr val="CFB171"/>
                </a:solidFill>
                <a:latin typeface="Times New Roman"/>
                <a:cs typeface="Times New Roman"/>
              </a:rPr>
              <a:t>podstawowe</a:t>
            </a:r>
            <a:r>
              <a:rPr lang="en-US" sz="4350" dirty="0">
                <a:solidFill>
                  <a:srgbClr val="CFB171"/>
                </a:solidFill>
                <a:latin typeface="Times New Roman"/>
                <a:cs typeface="Times New Roman"/>
              </a:rPr>
              <a:t> </a:t>
            </a:r>
            <a:r>
              <a:rPr lang="en-US" sz="4350" err="1">
                <a:solidFill>
                  <a:srgbClr val="CFB171"/>
                </a:solidFill>
                <a:latin typeface="Times New Roman"/>
                <a:cs typeface="Times New Roman"/>
              </a:rPr>
              <a:t>funkcje</a:t>
            </a:r>
            <a:r>
              <a:rPr lang="en-US" sz="4350" dirty="0">
                <a:solidFill>
                  <a:srgbClr val="CFB171"/>
                </a:solidFill>
                <a:latin typeface="Times New Roman"/>
                <a:cs typeface="Times New Roman"/>
              </a:rPr>
              <a:t>: </a:t>
            </a:r>
            <a:r>
              <a:rPr lang="en-US" sz="4350" err="1">
                <a:solidFill>
                  <a:srgbClr val="CFB171"/>
                </a:solidFill>
                <a:latin typeface="Times New Roman"/>
                <a:cs typeface="Times New Roman"/>
              </a:rPr>
              <a:t>banku</a:t>
            </a:r>
            <a:r>
              <a:rPr lang="en-US" sz="4350" dirty="0">
                <a:solidFill>
                  <a:srgbClr val="CFB171"/>
                </a:solidFill>
                <a:latin typeface="Times New Roman"/>
                <a:cs typeface="Times New Roman"/>
              </a:rPr>
              <a:t> </a:t>
            </a:r>
            <a:r>
              <a:rPr lang="en-US" sz="4350" err="1">
                <a:solidFill>
                  <a:srgbClr val="CFB171"/>
                </a:solidFill>
                <a:latin typeface="Times New Roman"/>
                <a:cs typeface="Times New Roman"/>
              </a:rPr>
              <a:t>emisyjnego</a:t>
            </a:r>
            <a:r>
              <a:rPr lang="en-US" sz="4350" dirty="0">
                <a:solidFill>
                  <a:srgbClr val="CFB171"/>
                </a:solidFill>
                <a:latin typeface="Times New Roman"/>
                <a:cs typeface="Times New Roman"/>
              </a:rPr>
              <a:t>, </a:t>
            </a:r>
            <a:r>
              <a:rPr lang="en-US" sz="4350" err="1">
                <a:solidFill>
                  <a:srgbClr val="CFB171"/>
                </a:solidFill>
                <a:latin typeface="Times New Roman"/>
                <a:cs typeface="Times New Roman"/>
              </a:rPr>
              <a:t>banku</a:t>
            </a:r>
            <a:r>
              <a:rPr lang="en-US" sz="4350" dirty="0">
                <a:solidFill>
                  <a:srgbClr val="CFB171"/>
                </a:solidFill>
                <a:latin typeface="Times New Roman"/>
                <a:cs typeface="Times New Roman"/>
              </a:rPr>
              <a:t> </a:t>
            </a:r>
            <a:r>
              <a:rPr lang="en-US" sz="4350" err="1">
                <a:solidFill>
                  <a:srgbClr val="CFB171"/>
                </a:solidFill>
                <a:latin typeface="Times New Roman"/>
                <a:cs typeface="Times New Roman"/>
              </a:rPr>
              <a:t>banków</a:t>
            </a:r>
            <a:r>
              <a:rPr lang="en-US" sz="4350" dirty="0">
                <a:solidFill>
                  <a:srgbClr val="CFB171"/>
                </a:solidFill>
                <a:latin typeface="Times New Roman"/>
                <a:cs typeface="Times New Roman"/>
              </a:rPr>
              <a:t> </a:t>
            </a:r>
            <a:r>
              <a:rPr lang="en-US" sz="4350" err="1">
                <a:solidFill>
                  <a:srgbClr val="CFB171"/>
                </a:solidFill>
                <a:latin typeface="Times New Roman"/>
                <a:cs typeface="Times New Roman"/>
              </a:rPr>
              <a:t>oraz</a:t>
            </a:r>
            <a:r>
              <a:rPr lang="en-US" sz="4350" dirty="0">
                <a:solidFill>
                  <a:srgbClr val="CFB171"/>
                </a:solidFill>
                <a:latin typeface="Times New Roman"/>
                <a:cs typeface="Times New Roman"/>
              </a:rPr>
              <a:t> </a:t>
            </a:r>
            <a:r>
              <a:rPr lang="en-US" sz="4350" err="1">
                <a:solidFill>
                  <a:srgbClr val="CFB171"/>
                </a:solidFill>
                <a:latin typeface="Times New Roman"/>
                <a:cs typeface="Times New Roman"/>
              </a:rPr>
              <a:t>centralnego</a:t>
            </a:r>
            <a:r>
              <a:rPr lang="en-US" sz="4350" dirty="0">
                <a:solidFill>
                  <a:srgbClr val="CFB171"/>
                </a:solidFill>
                <a:latin typeface="Times New Roman"/>
                <a:cs typeface="Times New Roman"/>
              </a:rPr>
              <a:t> </a:t>
            </a:r>
            <a:r>
              <a:rPr lang="en-US" sz="4350" err="1">
                <a:solidFill>
                  <a:srgbClr val="CFB171"/>
                </a:solidFill>
                <a:latin typeface="Times New Roman"/>
                <a:cs typeface="Times New Roman"/>
              </a:rPr>
              <a:t>banku</a:t>
            </a:r>
            <a:r>
              <a:rPr lang="en-US" sz="4350" dirty="0">
                <a:solidFill>
                  <a:srgbClr val="CFB171"/>
                </a:solidFill>
                <a:latin typeface="Times New Roman"/>
                <a:cs typeface="Times New Roman"/>
              </a:rPr>
              <a:t> </a:t>
            </a:r>
            <a:r>
              <a:rPr lang="en-US" sz="4350" err="1">
                <a:solidFill>
                  <a:srgbClr val="CFB171"/>
                </a:solidFill>
                <a:latin typeface="Times New Roman"/>
                <a:cs typeface="Times New Roman"/>
              </a:rPr>
              <a:t>państwa</a:t>
            </a:r>
            <a:r>
              <a:rPr lang="en-US" sz="4350" dirty="0">
                <a:solidFill>
                  <a:srgbClr val="CFB171"/>
                </a:solidFill>
                <a:latin typeface="Times New Roman"/>
                <a:cs typeface="Times New Roman"/>
              </a:rPr>
              <a:t>.</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8549" y="581232"/>
            <a:ext cx="13382652" cy="9124535"/>
          </a:xfrm>
          <a:prstGeom prst="rect">
            <a:avLst/>
          </a:prstGeom>
        </p:spPr>
      </p:pic>
      <p:pic>
        <p:nvPicPr>
          <p:cNvPr id="3" name="Picture 3"/>
          <p:cNvPicPr>
            <a:picLocks noChangeAspect="1"/>
          </p:cNvPicPr>
          <p:nvPr/>
        </p:nvPicPr>
        <p:blipFill>
          <a:blip r:embed="rId4"/>
          <a:srcRect l="4437" t="14050" r="5916" b="4771"/>
          <a:stretch>
            <a:fillRect/>
          </a:stretch>
        </p:blipFill>
        <p:spPr>
          <a:xfrm>
            <a:off x="8758668" y="137528"/>
            <a:ext cx="8236950" cy="10011943"/>
          </a:xfrm>
          <a:prstGeom prst="rect">
            <a:avLst/>
          </a:prstGeom>
        </p:spPr>
      </p:pic>
      <p:sp>
        <p:nvSpPr>
          <p:cNvPr id="4" name="TextBox 4"/>
          <p:cNvSpPr txBox="1"/>
          <p:nvPr/>
        </p:nvSpPr>
        <p:spPr>
          <a:xfrm>
            <a:off x="297481" y="1786431"/>
            <a:ext cx="8254412" cy="2231606"/>
          </a:xfrm>
          <a:prstGeom prst="rect">
            <a:avLst/>
          </a:prstGeom>
        </p:spPr>
        <p:txBody>
          <a:bodyPr lIns="0" tIns="0" rIns="0" bIns="0" rtlCol="0" anchor="t">
            <a:spAutoFit/>
          </a:bodyPr>
          <a:lstStyle/>
          <a:p>
            <a:pPr algn="ctr">
              <a:lnSpc>
                <a:spcPts val="5940"/>
              </a:lnSpc>
            </a:pPr>
            <a:r>
              <a:rPr lang="en-US" sz="4242">
                <a:solidFill>
                  <a:srgbClr val="95EFB2"/>
                </a:solidFill>
                <a:latin typeface="Open Sans"/>
              </a:rPr>
              <a:t>Preferowane metody płatności online z podziałem na grupy wiekowe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944932" y="788115"/>
            <a:ext cx="13358880" cy="8710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399987" y="1028700"/>
            <a:ext cx="12324450" cy="80108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6300" y="-299849"/>
            <a:ext cx="10108536" cy="997988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1926">
            <a:off x="4421735" y="748004"/>
            <a:ext cx="16060357" cy="7884175"/>
          </a:xfrm>
          <a:prstGeom prst="rect">
            <a:avLst/>
          </a:prstGeom>
        </p:spPr>
      </p:pic>
      <p:pic>
        <p:nvPicPr>
          <p:cNvPr id="4" name="Picture 4"/>
          <p:cNvPicPr>
            <a:picLocks noChangeAspect="1"/>
          </p:cNvPicPr>
          <p:nvPr/>
        </p:nvPicPr>
        <p:blipFill>
          <a:blip r:embed="rId6"/>
          <a:srcRect/>
          <a:stretch>
            <a:fillRect/>
          </a:stretch>
        </p:blipFill>
        <p:spPr>
          <a:xfrm>
            <a:off x="3378375" y="2506088"/>
            <a:ext cx="11335649" cy="5109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8564" y="996483"/>
            <a:ext cx="18925128" cy="9290517"/>
          </a:xfrm>
          <a:prstGeom prst="rect">
            <a:avLst/>
          </a:prstGeom>
        </p:spPr>
      </p:pic>
      <p:sp>
        <p:nvSpPr>
          <p:cNvPr id="3" name="TextBox 3"/>
          <p:cNvSpPr txBox="1"/>
          <p:nvPr/>
        </p:nvSpPr>
        <p:spPr>
          <a:xfrm>
            <a:off x="3696494" y="4295775"/>
            <a:ext cx="10895013" cy="4496552"/>
          </a:xfrm>
          <a:prstGeom prst="rect">
            <a:avLst/>
          </a:prstGeom>
        </p:spPr>
        <p:txBody>
          <a:bodyPr lIns="0" tIns="0" rIns="0" bIns="0" rtlCol="0" anchor="t">
            <a:spAutoFit/>
          </a:bodyPr>
          <a:lstStyle/>
          <a:p>
            <a:pPr algn="ctr">
              <a:lnSpc>
                <a:spcPts val="12599"/>
              </a:lnSpc>
            </a:pPr>
            <a:r>
              <a:rPr lang="en-US" sz="9000" dirty="0" err="1">
                <a:solidFill>
                  <a:srgbClr val="CFB171"/>
                </a:solidFill>
                <a:latin typeface="Open Sans Extra Bold"/>
              </a:rPr>
              <a:t>Dziękuję</a:t>
            </a:r>
            <a:r>
              <a:rPr lang="en-US" sz="9000" dirty="0">
                <a:solidFill>
                  <a:srgbClr val="CFB171"/>
                </a:solidFill>
                <a:latin typeface="Open Sans Extra Bold"/>
              </a:rPr>
              <a:t> za </a:t>
            </a:r>
            <a:r>
              <a:rPr lang="en-US" sz="9000" dirty="0" err="1">
                <a:solidFill>
                  <a:srgbClr val="CFB171"/>
                </a:solidFill>
                <a:latin typeface="Open Sans Extra Bold"/>
              </a:rPr>
              <a:t>uwagę</a:t>
            </a:r>
          </a:p>
          <a:p>
            <a:pPr algn="ctr">
              <a:lnSpc>
                <a:spcPts val="12599"/>
              </a:lnSpc>
            </a:pPr>
            <a:r>
              <a:rPr lang="en-US" sz="2400" dirty="0">
                <a:solidFill>
                  <a:srgbClr val="CFB171"/>
                </a:solidFill>
                <a:latin typeface="Open Sans Extra Bold"/>
                <a:ea typeface="Open Sans Extra Bold"/>
                <a:cs typeface="Open Sans Extra Bold"/>
              </a:rPr>
              <a:t>Maja </a:t>
            </a:r>
            <a:r>
              <a:rPr lang="en-US" sz="2400" err="1">
                <a:solidFill>
                  <a:srgbClr val="CFB171"/>
                </a:solidFill>
                <a:latin typeface="Open Sans Extra Bold"/>
                <a:ea typeface="Open Sans Extra Bold"/>
                <a:cs typeface="Open Sans Extra Bold"/>
              </a:rPr>
              <a:t>Furdykoń</a:t>
            </a:r>
            <a:r>
              <a:rPr lang="en-US" sz="2400" dirty="0">
                <a:solidFill>
                  <a:srgbClr val="CFB171"/>
                </a:solidFill>
                <a:latin typeface="Open Sans Extra Bold"/>
                <a:ea typeface="Open Sans Extra Bold"/>
                <a:cs typeface="Open Sans Extra Bold"/>
              </a:rPr>
              <a:t> </a:t>
            </a:r>
            <a:r>
              <a:rPr lang="en-US" sz="2400" err="1">
                <a:solidFill>
                  <a:srgbClr val="CFB171"/>
                </a:solidFill>
                <a:latin typeface="Open Sans Extra Bold"/>
                <a:ea typeface="Open Sans Extra Bold"/>
                <a:cs typeface="Open Sans Extra Bold"/>
              </a:rPr>
              <a:t>kl.VIII</a:t>
            </a:r>
            <a:r>
              <a:rPr lang="en-US" sz="2400" dirty="0">
                <a:solidFill>
                  <a:srgbClr val="CFB171"/>
                </a:solidFill>
                <a:latin typeface="Open Sans Extra Bold"/>
                <a:ea typeface="Open Sans Extra Bold"/>
                <a:cs typeface="Open Sans Extra Bold"/>
              </a:rPr>
              <a:t> a</a:t>
            </a:r>
          </a:p>
          <a:p>
            <a:pPr algn="ctr">
              <a:lnSpc>
                <a:spcPts val="12599"/>
              </a:lnSpc>
            </a:pPr>
            <a:r>
              <a:rPr lang="en-US" sz="2400" err="1">
                <a:solidFill>
                  <a:srgbClr val="CFB171"/>
                </a:solidFill>
                <a:latin typeface="Open Sans Extra Bold"/>
                <a:ea typeface="Open Sans Extra Bold"/>
                <a:cs typeface="Open Sans Extra Bold"/>
              </a:rPr>
              <a:t>Szkoła</a:t>
            </a:r>
            <a:r>
              <a:rPr lang="en-US" sz="2400" dirty="0">
                <a:solidFill>
                  <a:srgbClr val="CFB171"/>
                </a:solidFill>
                <a:latin typeface="Open Sans Extra Bold"/>
                <a:ea typeface="Open Sans Extra Bold"/>
                <a:cs typeface="Open Sans Extra Bold"/>
              </a:rPr>
              <a:t> </a:t>
            </a:r>
            <a:r>
              <a:rPr lang="en-US" sz="2400" err="1">
                <a:solidFill>
                  <a:srgbClr val="CFB171"/>
                </a:solidFill>
                <a:latin typeface="Open Sans Extra Bold"/>
                <a:ea typeface="Open Sans Extra Bold"/>
                <a:cs typeface="Open Sans Extra Bold"/>
              </a:rPr>
              <a:t>Podstawowa</a:t>
            </a:r>
            <a:r>
              <a:rPr lang="en-US" sz="2400" dirty="0">
                <a:solidFill>
                  <a:srgbClr val="CFB171"/>
                </a:solidFill>
                <a:latin typeface="Open Sans Extra Bold"/>
                <a:ea typeface="Open Sans Extra Bold"/>
                <a:cs typeface="Open Sans Extra Bold"/>
              </a:rPr>
              <a:t> </a:t>
            </a:r>
            <a:r>
              <a:rPr lang="en-US" sz="2400" err="1">
                <a:solidFill>
                  <a:srgbClr val="CFB171"/>
                </a:solidFill>
                <a:latin typeface="Open Sans Extra Bold"/>
                <a:ea typeface="Open Sans Extra Bold"/>
                <a:cs typeface="Open Sans Extra Bold"/>
              </a:rPr>
              <a:t>im</a:t>
            </a:r>
            <a:r>
              <a:rPr lang="en-US" sz="2400" dirty="0">
                <a:solidFill>
                  <a:srgbClr val="CFB171"/>
                </a:solidFill>
                <a:latin typeface="Open Sans Extra Bold"/>
                <a:ea typeface="Open Sans Extra Bold"/>
                <a:cs typeface="Open Sans Extra Bold"/>
              </a:rPr>
              <a:t>. Henryka </a:t>
            </a:r>
            <a:r>
              <a:rPr lang="en-US" sz="2400" err="1">
                <a:solidFill>
                  <a:srgbClr val="CFB171"/>
                </a:solidFill>
                <a:latin typeface="Open Sans Extra Bold"/>
                <a:ea typeface="Open Sans Extra Bold"/>
                <a:cs typeface="Open Sans Extra Bold"/>
              </a:rPr>
              <a:t>Sienkiewicza</a:t>
            </a:r>
            <a:r>
              <a:rPr lang="en-US" sz="2400" dirty="0">
                <a:solidFill>
                  <a:srgbClr val="CFB171"/>
                </a:solidFill>
                <a:latin typeface="Open Sans Extra Bold"/>
                <a:ea typeface="Open Sans Extra Bold"/>
                <a:cs typeface="Open Sans Extra Bold"/>
              </a:rPr>
              <a:t> w </a:t>
            </a:r>
            <a:r>
              <a:rPr lang="en-US" sz="2400" err="1">
                <a:solidFill>
                  <a:srgbClr val="CFB171"/>
                </a:solidFill>
                <a:latin typeface="Open Sans Extra Bold"/>
                <a:ea typeface="Open Sans Extra Bold"/>
                <a:cs typeface="Open Sans Extra Bold"/>
              </a:rPr>
              <a:t>Siekierczynie</a:t>
            </a:r>
            <a:endParaRPr lang="en-US" sz="2400" dirty="0">
              <a:solidFill>
                <a:srgbClr val="CFB171"/>
              </a:solidFill>
              <a:latin typeface="Open Sans Extra Bold"/>
              <a:ea typeface="Open Sans Extra Bold"/>
              <a:cs typeface="Open Sans Extra Bold"/>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grpSp>
        <p:nvGrpSpPr>
          <p:cNvPr id="2" name="Group 2"/>
          <p:cNvGrpSpPr/>
          <p:nvPr/>
        </p:nvGrpSpPr>
        <p:grpSpPr>
          <a:xfrm>
            <a:off x="3612776" y="5143500"/>
            <a:ext cx="10387839" cy="5143500"/>
            <a:chOff x="0" y="0"/>
            <a:chExt cx="3040571" cy="1505527"/>
          </a:xfrm>
        </p:grpSpPr>
        <p:sp>
          <p:nvSpPr>
            <p:cNvPr id="3" name="Freeform 3"/>
            <p:cNvSpPr/>
            <p:nvPr/>
          </p:nvSpPr>
          <p:spPr>
            <a:xfrm>
              <a:off x="92710" y="293370"/>
              <a:ext cx="2935161" cy="1199457"/>
            </a:xfrm>
            <a:custGeom>
              <a:avLst/>
              <a:gdLst/>
              <a:ahLst/>
              <a:cxnLst/>
              <a:rect l="l" t="t" r="r" b="b"/>
              <a:pathLst>
                <a:path w="2935161" h="1199457">
                  <a:moveTo>
                    <a:pt x="0" y="1144847"/>
                  </a:moveTo>
                  <a:lnTo>
                    <a:pt x="0" y="1199457"/>
                  </a:lnTo>
                  <a:lnTo>
                    <a:pt x="2935161" y="1199457"/>
                  </a:lnTo>
                  <a:lnTo>
                    <a:pt x="2935161" y="54610"/>
                  </a:lnTo>
                  <a:lnTo>
                    <a:pt x="2880551" y="0"/>
                  </a:lnTo>
                  <a:lnTo>
                    <a:pt x="2880551" y="1144847"/>
                  </a:lnTo>
                  <a:close/>
                </a:path>
              </a:pathLst>
            </a:custGeom>
            <a:solidFill>
              <a:srgbClr val="063257"/>
            </a:solidFill>
          </p:spPr>
        </p:sp>
        <p:sp>
          <p:nvSpPr>
            <p:cNvPr id="4" name="Freeform 4"/>
            <p:cNvSpPr/>
            <p:nvPr/>
          </p:nvSpPr>
          <p:spPr>
            <a:xfrm>
              <a:off x="6350" y="11430"/>
              <a:ext cx="2960561" cy="1414087"/>
            </a:xfrm>
            <a:custGeom>
              <a:avLst/>
              <a:gdLst/>
              <a:ahLst/>
              <a:cxnLst/>
              <a:rect l="l" t="t" r="r" b="b"/>
              <a:pathLst>
                <a:path w="2960561" h="1414087">
                  <a:moveTo>
                    <a:pt x="2690051" y="0"/>
                  </a:moveTo>
                  <a:lnTo>
                    <a:pt x="0" y="1270"/>
                  </a:lnTo>
                  <a:lnTo>
                    <a:pt x="0" y="1414087"/>
                  </a:lnTo>
                  <a:lnTo>
                    <a:pt x="2959291" y="1414087"/>
                  </a:lnTo>
                  <a:lnTo>
                    <a:pt x="2960561" y="266700"/>
                  </a:lnTo>
                  <a:close/>
                </a:path>
              </a:pathLst>
            </a:custGeom>
            <a:solidFill>
              <a:srgbClr val="1E0BB2"/>
            </a:solidFill>
          </p:spPr>
        </p:sp>
        <p:sp>
          <p:nvSpPr>
            <p:cNvPr id="5" name="Freeform 5"/>
            <p:cNvSpPr/>
            <p:nvPr/>
          </p:nvSpPr>
          <p:spPr>
            <a:xfrm>
              <a:off x="0" y="0"/>
              <a:ext cx="3040571" cy="1505527"/>
            </a:xfrm>
            <a:custGeom>
              <a:avLst/>
              <a:gdLst/>
              <a:ahLst/>
              <a:cxnLst/>
              <a:rect l="l" t="t" r="r" b="b"/>
              <a:pathLst>
                <a:path w="3040571" h="1505527">
                  <a:moveTo>
                    <a:pt x="2973261" y="275590"/>
                  </a:moveTo>
                  <a:lnTo>
                    <a:pt x="2973261" y="275590"/>
                  </a:lnTo>
                  <a:lnTo>
                    <a:pt x="2971991" y="274320"/>
                  </a:lnTo>
                  <a:lnTo>
                    <a:pt x="2836101" y="138430"/>
                  </a:lnTo>
                  <a:lnTo>
                    <a:pt x="2768791" y="71120"/>
                  </a:lnTo>
                  <a:lnTo>
                    <a:pt x="2697671" y="0"/>
                  </a:lnTo>
                  <a:lnTo>
                    <a:pt x="0" y="0"/>
                  </a:lnTo>
                  <a:lnTo>
                    <a:pt x="0" y="1438217"/>
                  </a:lnTo>
                  <a:lnTo>
                    <a:pt x="80010" y="1438217"/>
                  </a:lnTo>
                  <a:lnTo>
                    <a:pt x="80010" y="1505527"/>
                  </a:lnTo>
                  <a:lnTo>
                    <a:pt x="3040571" y="1505527"/>
                  </a:lnTo>
                  <a:lnTo>
                    <a:pt x="3040571" y="342900"/>
                  </a:lnTo>
                  <a:lnTo>
                    <a:pt x="2973261" y="275590"/>
                  </a:lnTo>
                  <a:close/>
                  <a:moveTo>
                    <a:pt x="2701481" y="21590"/>
                  </a:moveTo>
                  <a:lnTo>
                    <a:pt x="2827211" y="146050"/>
                  </a:lnTo>
                  <a:lnTo>
                    <a:pt x="2951671" y="270510"/>
                  </a:lnTo>
                  <a:lnTo>
                    <a:pt x="2701481" y="270510"/>
                  </a:lnTo>
                  <a:lnTo>
                    <a:pt x="2701481" y="21590"/>
                  </a:lnTo>
                  <a:close/>
                  <a:moveTo>
                    <a:pt x="12700" y="1425517"/>
                  </a:moveTo>
                  <a:lnTo>
                    <a:pt x="12700" y="12700"/>
                  </a:lnTo>
                  <a:lnTo>
                    <a:pt x="2688781" y="12700"/>
                  </a:lnTo>
                  <a:lnTo>
                    <a:pt x="2688781" y="278130"/>
                  </a:lnTo>
                  <a:cubicBezTo>
                    <a:pt x="2688781" y="281940"/>
                    <a:pt x="2691321" y="284480"/>
                    <a:pt x="2695131" y="284480"/>
                  </a:cubicBezTo>
                  <a:lnTo>
                    <a:pt x="2960561" y="284480"/>
                  </a:lnTo>
                  <a:lnTo>
                    <a:pt x="2960561" y="1425517"/>
                  </a:lnTo>
                  <a:lnTo>
                    <a:pt x="12700" y="1425517"/>
                  </a:lnTo>
                  <a:close/>
                  <a:moveTo>
                    <a:pt x="3027871" y="1492827"/>
                  </a:moveTo>
                  <a:lnTo>
                    <a:pt x="92710" y="1492827"/>
                  </a:lnTo>
                  <a:lnTo>
                    <a:pt x="92710" y="1438217"/>
                  </a:lnTo>
                  <a:lnTo>
                    <a:pt x="2973261" y="1438217"/>
                  </a:lnTo>
                  <a:lnTo>
                    <a:pt x="2973261" y="293370"/>
                  </a:lnTo>
                  <a:lnTo>
                    <a:pt x="3027871" y="347980"/>
                  </a:lnTo>
                  <a:lnTo>
                    <a:pt x="3027871" y="1492827"/>
                  </a:lnTo>
                  <a:close/>
                </a:path>
              </a:pathLst>
            </a:custGeom>
            <a:solidFill>
              <a:srgbClr val="042F69"/>
            </a:solidFill>
          </p:spPr>
        </p:sp>
      </p:grpSp>
      <p:pic>
        <p:nvPicPr>
          <p:cNvPr id="6" name="Picture 6"/>
          <p:cNvPicPr>
            <a:picLocks noChangeAspect="1"/>
          </p:cNvPicPr>
          <p:nvPr/>
        </p:nvPicPr>
        <p:blipFill>
          <a:blip r:embed="rId2"/>
          <a:srcRect/>
          <a:stretch>
            <a:fillRect/>
          </a:stretch>
        </p:blipFill>
        <p:spPr>
          <a:xfrm>
            <a:off x="3897093" y="5679431"/>
            <a:ext cx="8819432" cy="4071638"/>
          </a:xfrm>
          <a:prstGeom prst="rect">
            <a:avLst/>
          </a:prstGeom>
        </p:spPr>
      </p:pic>
      <p:sp>
        <p:nvSpPr>
          <p:cNvPr id="7" name="TextBox 7"/>
          <p:cNvSpPr txBox="1"/>
          <p:nvPr/>
        </p:nvSpPr>
        <p:spPr>
          <a:xfrm>
            <a:off x="1170858" y="923925"/>
            <a:ext cx="15946284" cy="3853816"/>
          </a:xfrm>
          <a:prstGeom prst="rect">
            <a:avLst/>
          </a:prstGeom>
        </p:spPr>
        <p:txBody>
          <a:bodyPr lIns="0" tIns="0" rIns="0" bIns="0" rtlCol="0" anchor="t">
            <a:spAutoFit/>
          </a:bodyPr>
          <a:lstStyle/>
          <a:p>
            <a:pPr algn="ctr">
              <a:lnSpc>
                <a:spcPts val="5039"/>
              </a:lnSpc>
              <a:spcBef>
                <a:spcPct val="0"/>
              </a:spcBef>
            </a:pPr>
            <a:r>
              <a:rPr lang="en-US" sz="3550" dirty="0" err="1">
                <a:solidFill>
                  <a:srgbClr val="E4D47F"/>
                </a:solidFill>
                <a:latin typeface="Times New Roman"/>
                <a:cs typeface="Times New Roman"/>
              </a:rPr>
              <a:t>Pierwotnym</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sposobem</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obrotu</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gospodarczego</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i</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zaczątkami</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historii</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pieniądza</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była</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wzajemna</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wymiana</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towarów</a:t>
            </a:r>
            <a:r>
              <a:rPr lang="en-US" sz="3550" dirty="0">
                <a:solidFill>
                  <a:srgbClr val="E4D47F"/>
                </a:solidFill>
                <a:latin typeface="Times New Roman"/>
                <a:cs typeface="Times New Roman"/>
              </a:rPr>
              <a:t> - </a:t>
            </a:r>
            <a:r>
              <a:rPr lang="en-US" sz="3550" dirty="0" err="1">
                <a:solidFill>
                  <a:srgbClr val="E4D47F"/>
                </a:solidFill>
                <a:latin typeface="Times New Roman"/>
                <a:cs typeface="Times New Roman"/>
              </a:rPr>
              <a:t>tzw</a:t>
            </a:r>
            <a:r>
              <a:rPr lang="en-US" sz="3550" dirty="0">
                <a:solidFill>
                  <a:srgbClr val="E4D47F"/>
                </a:solidFill>
                <a:latin typeface="Times New Roman"/>
                <a:cs typeface="Times New Roman"/>
              </a:rPr>
              <a:t>. barter. System ten, </a:t>
            </a:r>
            <a:r>
              <a:rPr lang="en-US" sz="3550" dirty="0" err="1">
                <a:solidFill>
                  <a:srgbClr val="E4D47F"/>
                </a:solidFill>
                <a:latin typeface="Times New Roman"/>
                <a:cs typeface="Times New Roman"/>
              </a:rPr>
              <a:t>był</a:t>
            </a:r>
            <a:r>
              <a:rPr lang="en-US" sz="3550" dirty="0">
                <a:solidFill>
                  <a:srgbClr val="E4D47F"/>
                </a:solidFill>
                <a:latin typeface="Times New Roman"/>
                <a:cs typeface="Times New Roman"/>
              </a:rPr>
              <a:t> o tyle </a:t>
            </a:r>
            <a:r>
              <a:rPr lang="en-US" sz="3550" dirty="0" err="1">
                <a:solidFill>
                  <a:srgbClr val="E4D47F"/>
                </a:solidFill>
                <a:latin typeface="Times New Roman"/>
                <a:cs typeface="Times New Roman"/>
              </a:rPr>
              <a:t>krzywdzący</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że</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wartość</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zamienianych</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przedmiotów</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często</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była</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nierówna</a:t>
            </a:r>
            <a:r>
              <a:rPr lang="en-US" sz="3550" dirty="0">
                <a:solidFill>
                  <a:srgbClr val="E4D47F"/>
                </a:solidFill>
                <a:latin typeface="Times New Roman"/>
                <a:cs typeface="Times New Roman"/>
              </a:rPr>
              <a:t>, co </a:t>
            </a:r>
            <a:r>
              <a:rPr lang="en-US" sz="3550" dirty="0" err="1">
                <a:solidFill>
                  <a:srgbClr val="E4D47F"/>
                </a:solidFill>
                <a:latin typeface="Times New Roman"/>
                <a:cs typeface="Times New Roman"/>
              </a:rPr>
              <a:t>powodowało</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liczne</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problemy</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i</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konflikty</a:t>
            </a:r>
            <a:r>
              <a:rPr lang="en-US" sz="3550" dirty="0">
                <a:solidFill>
                  <a:srgbClr val="E4D47F"/>
                </a:solidFill>
                <a:latin typeface="Times New Roman"/>
                <a:cs typeface="Times New Roman"/>
              </a:rPr>
              <a:t> w </a:t>
            </a:r>
            <a:r>
              <a:rPr lang="en-US" sz="3550" dirty="0" err="1">
                <a:solidFill>
                  <a:srgbClr val="E4D47F"/>
                </a:solidFill>
                <a:latin typeface="Times New Roman"/>
                <a:cs typeface="Times New Roman"/>
              </a:rPr>
              <a:t>rozliczeniach</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Szybko</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znaleziono</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odnośniki</a:t>
            </a:r>
            <a:r>
              <a:rPr lang="en-US" sz="3550" dirty="0">
                <a:solidFill>
                  <a:srgbClr val="E4D47F"/>
                </a:solidFill>
                <a:latin typeface="Times New Roman"/>
                <a:cs typeface="Times New Roman"/>
              </a:rPr>
              <a:t> w </a:t>
            </a:r>
            <a:r>
              <a:rPr lang="en-US" sz="3550" dirty="0" err="1">
                <a:solidFill>
                  <a:srgbClr val="E4D47F"/>
                </a:solidFill>
                <a:latin typeface="Times New Roman"/>
                <a:cs typeface="Times New Roman"/>
              </a:rPr>
              <a:t>postaci</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dóbr</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rzadkich</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i</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mierzalnych</a:t>
            </a:r>
            <a:r>
              <a:rPr lang="en-US" sz="3550" dirty="0">
                <a:solidFill>
                  <a:srgbClr val="E4D47F"/>
                </a:solidFill>
                <a:latin typeface="Times New Roman"/>
                <a:cs typeface="Times New Roman"/>
              </a:rPr>
              <a:t> (np. </a:t>
            </a:r>
            <a:r>
              <a:rPr lang="en-US" sz="3550" dirty="0" err="1">
                <a:solidFill>
                  <a:srgbClr val="E4D47F"/>
                </a:solidFill>
                <a:latin typeface="Times New Roman"/>
                <a:cs typeface="Times New Roman"/>
              </a:rPr>
              <a:t>zboża</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sól</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skóry</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zwierząt</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które</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stały</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się</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pośrednikami</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wymiany</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Transakcje</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dokonywane</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przy</a:t>
            </a:r>
            <a:r>
              <a:rPr lang="en-US" sz="3550" dirty="0">
                <a:solidFill>
                  <a:srgbClr val="E4D47F"/>
                </a:solidFill>
                <a:latin typeface="Times New Roman"/>
                <a:cs typeface="Times New Roman"/>
              </a:rPr>
              <a:t> ich </a:t>
            </a:r>
            <a:r>
              <a:rPr lang="en-US" sz="3550" dirty="0" err="1">
                <a:solidFill>
                  <a:srgbClr val="E4D47F"/>
                </a:solidFill>
                <a:latin typeface="Times New Roman"/>
                <a:cs typeface="Times New Roman"/>
              </a:rPr>
              <a:t>udziale</a:t>
            </a:r>
            <a:r>
              <a:rPr lang="en-US" sz="3550" dirty="0">
                <a:solidFill>
                  <a:srgbClr val="E4D47F"/>
                </a:solidFill>
                <a:latin typeface="Times New Roman"/>
                <a:cs typeface="Times New Roman"/>
              </a:rPr>
              <a:t> to </a:t>
            </a:r>
            <a:r>
              <a:rPr lang="en-US" sz="3550" dirty="0" err="1">
                <a:solidFill>
                  <a:srgbClr val="E4D47F"/>
                </a:solidFill>
                <a:latin typeface="Times New Roman"/>
                <a:cs typeface="Times New Roman"/>
              </a:rPr>
              <a:t>początki</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kupna</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i</a:t>
            </a:r>
            <a:r>
              <a:rPr lang="en-US" sz="3550" dirty="0">
                <a:solidFill>
                  <a:srgbClr val="E4D47F"/>
                </a:solidFill>
                <a:latin typeface="Times New Roman"/>
                <a:cs typeface="Times New Roman"/>
              </a:rPr>
              <a:t> </a:t>
            </a:r>
            <a:r>
              <a:rPr lang="en-US" sz="3550" dirty="0" err="1">
                <a:solidFill>
                  <a:srgbClr val="E4D47F"/>
                </a:solidFill>
                <a:latin typeface="Times New Roman"/>
                <a:cs typeface="Times New Roman"/>
              </a:rPr>
              <a:t>sprzedaży</a:t>
            </a:r>
            <a:r>
              <a:rPr lang="en-US" sz="3550" dirty="0">
                <a:solidFill>
                  <a:srgbClr val="E4D47F"/>
                </a:solidFill>
                <a:latin typeface="Times New Roman"/>
                <a:cs typeface="Times New Roman"/>
              </a:rPr>
              <a:t>.</a:t>
            </a:r>
            <a:r>
              <a:rPr lang="en-US" sz="3550" dirty="0">
                <a:solidFill>
                  <a:srgbClr val="E4D47F"/>
                </a:solidFill>
                <a:latin typeface="Bentham"/>
              </a:rPr>
              <a:t>  </a:t>
            </a:r>
            <a:endParaRPr lang="en-US" sz="3599">
              <a:solidFill>
                <a:srgbClr val="E4D47F"/>
              </a:solidFill>
              <a:latin typeface="Bentham"/>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7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34647">
            <a:off x="4416834" y="1464794"/>
            <a:ext cx="14198388" cy="6970118"/>
          </a:xfrm>
          <a:prstGeom prst="rect">
            <a:avLst/>
          </a:prstGeom>
        </p:spPr>
      </p:pic>
      <p:pic>
        <p:nvPicPr>
          <p:cNvPr id="3" name="Picture 3"/>
          <p:cNvPicPr>
            <a:picLocks noChangeAspect="1"/>
          </p:cNvPicPr>
          <p:nvPr/>
        </p:nvPicPr>
        <p:blipFill>
          <a:blip r:embed="rId4">
            <a:alphaModFix amt="7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929185">
            <a:off x="-637386" y="3041457"/>
            <a:ext cx="14198388" cy="6970118"/>
          </a:xfrm>
          <a:prstGeom prst="rect">
            <a:avLst/>
          </a:prstGeom>
        </p:spPr>
      </p:pic>
      <p:pic>
        <p:nvPicPr>
          <p:cNvPr id="4" name="Picture 4"/>
          <p:cNvPicPr>
            <a:picLocks noChangeAspect="1"/>
          </p:cNvPicPr>
          <p:nvPr/>
        </p:nvPicPr>
        <p:blipFill>
          <a:blip r:embed="rId6"/>
          <a:srcRect/>
          <a:stretch>
            <a:fillRect/>
          </a:stretch>
        </p:blipFill>
        <p:spPr>
          <a:xfrm>
            <a:off x="586746" y="563455"/>
            <a:ext cx="10445999" cy="4844332"/>
          </a:xfrm>
          <a:prstGeom prst="rect">
            <a:avLst/>
          </a:prstGeom>
        </p:spPr>
      </p:pic>
      <p:pic>
        <p:nvPicPr>
          <p:cNvPr id="5" name="Picture 5"/>
          <p:cNvPicPr>
            <a:picLocks noChangeAspect="1"/>
          </p:cNvPicPr>
          <p:nvPr/>
        </p:nvPicPr>
        <p:blipFill>
          <a:blip r:embed="rId7"/>
          <a:srcRect/>
          <a:stretch>
            <a:fillRect/>
          </a:stretch>
        </p:blipFill>
        <p:spPr>
          <a:xfrm>
            <a:off x="9887097" y="5143500"/>
            <a:ext cx="7108932" cy="4754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893785" y="514093"/>
            <a:ext cx="7542198" cy="3830958"/>
          </a:xfrm>
          <a:prstGeom prst="rect">
            <a:avLst/>
          </a:prstGeom>
        </p:spPr>
      </p:pic>
      <p:pic>
        <p:nvPicPr>
          <p:cNvPr id="3" name="Picture 3"/>
          <p:cNvPicPr>
            <a:picLocks noChangeAspect="1"/>
          </p:cNvPicPr>
          <p:nvPr/>
        </p:nvPicPr>
        <p:blipFill>
          <a:blip r:embed="rId3"/>
          <a:srcRect/>
          <a:stretch>
            <a:fillRect/>
          </a:stretch>
        </p:blipFill>
        <p:spPr>
          <a:xfrm>
            <a:off x="413551" y="153838"/>
            <a:ext cx="7102160" cy="4726165"/>
          </a:xfrm>
          <a:prstGeom prst="rect">
            <a:avLst/>
          </a:prstGeom>
        </p:spPr>
      </p:pic>
      <p:sp>
        <p:nvSpPr>
          <p:cNvPr id="4" name="TextBox 4"/>
          <p:cNvSpPr txBox="1"/>
          <p:nvPr/>
        </p:nvSpPr>
        <p:spPr>
          <a:xfrm>
            <a:off x="165840" y="4765702"/>
            <a:ext cx="17978137" cy="5446598"/>
          </a:xfrm>
          <a:prstGeom prst="rect">
            <a:avLst/>
          </a:prstGeom>
        </p:spPr>
        <p:txBody>
          <a:bodyPr wrap="square" lIns="0" tIns="0" rIns="0" bIns="0" rtlCol="0" anchor="t">
            <a:spAutoFit/>
          </a:bodyPr>
          <a:lstStyle/>
          <a:p>
            <a:pPr algn="ctr">
              <a:lnSpc>
                <a:spcPts val="5343"/>
              </a:lnSpc>
              <a:spcBef>
                <a:spcPct val="0"/>
              </a:spcBef>
            </a:pPr>
            <a:r>
              <a:rPr lang="en-US" sz="3800" dirty="0">
                <a:solidFill>
                  <a:srgbClr val="E4D47F"/>
                </a:solidFill>
                <a:latin typeface="Times New Roman"/>
                <a:cs typeface="Times New Roman"/>
              </a:rPr>
              <a:t>Miejsce </a:t>
            </a:r>
            <a:r>
              <a:rPr lang="en-US" sz="3800" dirty="0" err="1">
                <a:solidFill>
                  <a:srgbClr val="E4D47F"/>
                </a:solidFill>
                <a:latin typeface="Times New Roman"/>
                <a:cs typeface="Times New Roman"/>
              </a:rPr>
              <a:t>pierwotnego</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pieniądza</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dóbr</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konsumpcyjnych</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stopniowo</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zaczęły</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zajmować</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metale</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Najpierw</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nieszlachetne</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takie</a:t>
            </a:r>
            <a:r>
              <a:rPr lang="en-US" sz="3800" dirty="0">
                <a:solidFill>
                  <a:srgbClr val="E4D47F"/>
                </a:solidFill>
                <a:latin typeface="Times New Roman"/>
                <a:cs typeface="Times New Roman"/>
              </a:rPr>
              <a:t> jak </a:t>
            </a:r>
            <a:r>
              <a:rPr lang="en-US" sz="3800" dirty="0" err="1">
                <a:solidFill>
                  <a:srgbClr val="E4D47F"/>
                </a:solidFill>
                <a:latin typeface="Times New Roman"/>
                <a:cs typeface="Times New Roman"/>
              </a:rPr>
              <a:t>miedź</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żelazo</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i</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brąz</a:t>
            </a:r>
            <a:r>
              <a:rPr lang="en-US" sz="3800" dirty="0">
                <a:solidFill>
                  <a:srgbClr val="E4D47F"/>
                </a:solidFill>
                <a:latin typeface="Times New Roman"/>
                <a:cs typeface="Times New Roman"/>
              </a:rPr>
              <a:t>, a </a:t>
            </a:r>
            <a:r>
              <a:rPr lang="en-US" sz="3800" dirty="0" err="1">
                <a:solidFill>
                  <a:srgbClr val="E4D47F"/>
                </a:solidFill>
                <a:latin typeface="Times New Roman"/>
                <a:cs typeface="Times New Roman"/>
              </a:rPr>
              <a:t>następnie</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szlachetne</a:t>
            </a:r>
            <a:r>
              <a:rPr lang="en-US" sz="3800" dirty="0">
                <a:solidFill>
                  <a:srgbClr val="E4D47F"/>
                </a:solidFill>
                <a:latin typeface="Times New Roman"/>
                <a:cs typeface="Times New Roman"/>
              </a:rPr>
              <a:t> – </a:t>
            </a:r>
            <a:r>
              <a:rPr lang="en-US" sz="3800" dirty="0" err="1">
                <a:solidFill>
                  <a:srgbClr val="E4D47F"/>
                </a:solidFill>
                <a:latin typeface="Times New Roman"/>
                <a:cs typeface="Times New Roman"/>
              </a:rPr>
              <a:t>platyna</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złoto</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i</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srebro</a:t>
            </a:r>
            <a:r>
              <a:rPr lang="en-US" sz="3800" dirty="0">
                <a:solidFill>
                  <a:srgbClr val="E4D47F"/>
                </a:solidFill>
                <a:latin typeface="Times New Roman"/>
                <a:cs typeface="Times New Roman"/>
              </a:rPr>
              <a:t>, od </a:t>
            </a:r>
            <a:r>
              <a:rPr lang="en-US" sz="3800" dirty="0" err="1">
                <a:solidFill>
                  <a:srgbClr val="E4D47F"/>
                </a:solidFill>
                <a:latin typeface="Times New Roman"/>
                <a:cs typeface="Times New Roman"/>
              </a:rPr>
              <a:t>chwili</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wprowadzenia</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których</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powstało</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pojęcie</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pieniądza</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Używanie</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takiej</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formy</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płatniczej</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było</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uciążliwe</a:t>
            </a:r>
            <a:r>
              <a:rPr lang="en-US" sz="3800" dirty="0">
                <a:solidFill>
                  <a:srgbClr val="E4D47F"/>
                </a:solidFill>
                <a:latin typeface="Times New Roman"/>
                <a:cs typeface="Times New Roman"/>
              </a:rPr>
              <a:t> z </a:t>
            </a:r>
            <a:r>
              <a:rPr lang="en-US" sz="3800" dirty="0" err="1">
                <a:solidFill>
                  <a:srgbClr val="E4D47F"/>
                </a:solidFill>
                <a:latin typeface="Times New Roman"/>
                <a:cs typeface="Times New Roman"/>
              </a:rPr>
              <a:t>uwagi</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na</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dużą</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wagę</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i</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rozmiary</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sztabek</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metali</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które</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często</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trzeba</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było</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dzielić</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i</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porcjować</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na</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mniejsze</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Kawałki</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te</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najczęściej</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przybierały</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formę</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płytek</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i</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spłaszczonych</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kulek</a:t>
            </a:r>
            <a:r>
              <a:rPr lang="en-US" sz="3800" dirty="0">
                <a:solidFill>
                  <a:srgbClr val="E4D47F"/>
                </a:solidFill>
                <a:latin typeface="Times New Roman"/>
                <a:cs typeface="Times New Roman"/>
              </a:rPr>
              <a:t>. Aby </a:t>
            </a:r>
            <a:r>
              <a:rPr lang="en-US" sz="3800" dirty="0" err="1">
                <a:solidFill>
                  <a:srgbClr val="E4D47F"/>
                </a:solidFill>
                <a:latin typeface="Times New Roman"/>
                <a:cs typeface="Times New Roman"/>
              </a:rPr>
              <a:t>uniknąć</a:t>
            </a:r>
            <a:r>
              <a:rPr lang="en-US" sz="3800" dirty="0">
                <a:solidFill>
                  <a:srgbClr val="E4D47F"/>
                </a:solidFill>
                <a:latin typeface="Times New Roman"/>
                <a:cs typeface="Times New Roman"/>
              </a:rPr>
              <a:t> ich </a:t>
            </a:r>
            <a:r>
              <a:rPr lang="en-US" sz="3800" dirty="0" err="1">
                <a:solidFill>
                  <a:srgbClr val="E4D47F"/>
                </a:solidFill>
                <a:latin typeface="Times New Roman"/>
                <a:cs typeface="Times New Roman"/>
              </a:rPr>
              <a:t>fałszowania</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wymyślono</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znakowanie</a:t>
            </a:r>
            <a:r>
              <a:rPr lang="en-US" sz="3800" dirty="0">
                <a:solidFill>
                  <a:srgbClr val="E4D47F"/>
                </a:solidFill>
                <a:latin typeface="Times New Roman"/>
                <a:cs typeface="Times New Roman"/>
              </a:rPr>
              <a:t> ich </a:t>
            </a:r>
            <a:r>
              <a:rPr lang="en-US" sz="3800" dirty="0" err="1">
                <a:solidFill>
                  <a:srgbClr val="E4D47F"/>
                </a:solidFill>
                <a:latin typeface="Times New Roman"/>
                <a:cs typeface="Times New Roman"/>
              </a:rPr>
              <a:t>pieczęciami</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znanych</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władców</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i</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królów</a:t>
            </a:r>
            <a:r>
              <a:rPr lang="en-US" sz="3800" dirty="0">
                <a:solidFill>
                  <a:srgbClr val="E4D47F"/>
                </a:solidFill>
                <a:latin typeface="Times New Roman"/>
                <a:cs typeface="Times New Roman"/>
              </a:rPr>
              <a:t>. Tak </a:t>
            </a:r>
            <a:r>
              <a:rPr lang="en-US" sz="3800" dirty="0" err="1">
                <a:solidFill>
                  <a:srgbClr val="E4D47F"/>
                </a:solidFill>
                <a:latin typeface="Times New Roman"/>
                <a:cs typeface="Times New Roman"/>
              </a:rPr>
              <a:t>powstałe</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pierwsze</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monety</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nazywamy</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pieniądzem</a:t>
            </a:r>
            <a:r>
              <a:rPr lang="en-US" sz="3800" dirty="0">
                <a:solidFill>
                  <a:srgbClr val="E4D47F"/>
                </a:solidFill>
                <a:latin typeface="Times New Roman"/>
                <a:cs typeface="Times New Roman"/>
              </a:rPr>
              <a:t> </a:t>
            </a:r>
            <a:r>
              <a:rPr lang="en-US" sz="3800" dirty="0" err="1">
                <a:solidFill>
                  <a:srgbClr val="E4D47F"/>
                </a:solidFill>
                <a:latin typeface="Times New Roman"/>
                <a:cs typeface="Times New Roman"/>
              </a:rPr>
              <a:t>kruszcowym</a:t>
            </a:r>
            <a:r>
              <a:rPr lang="en-US" sz="3800" dirty="0">
                <a:solidFill>
                  <a:srgbClr val="E4D47F"/>
                </a:solidFill>
                <a:latin typeface="Times New Roman"/>
                <a:cs typeface="Times New Roman"/>
              </a:rPr>
              <a:t>.</a:t>
            </a:r>
            <a:r>
              <a:rPr lang="en-US" sz="3800" dirty="0">
                <a:solidFill>
                  <a:srgbClr val="E4D47F"/>
                </a:solidFill>
                <a:latin typeface="Bentham"/>
              </a:rPr>
              <a:t> </a:t>
            </a:r>
            <a:endParaRPr lang="en-US" sz="3816">
              <a:solidFill>
                <a:srgbClr val="E4D47F"/>
              </a:solidFill>
              <a:latin typeface="Bentham"/>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4243" y="589302"/>
            <a:ext cx="19076486" cy="9364821"/>
          </a:xfrm>
          <a:prstGeom prst="rect">
            <a:avLst/>
          </a:prstGeom>
        </p:spPr>
      </p:pic>
      <p:pic>
        <p:nvPicPr>
          <p:cNvPr id="3" name="Picture 3"/>
          <p:cNvPicPr>
            <a:picLocks noChangeAspect="1"/>
          </p:cNvPicPr>
          <p:nvPr/>
        </p:nvPicPr>
        <p:blipFill>
          <a:blip r:embed="rId4"/>
          <a:srcRect/>
          <a:stretch>
            <a:fillRect/>
          </a:stretch>
        </p:blipFill>
        <p:spPr>
          <a:xfrm>
            <a:off x="674468" y="589302"/>
            <a:ext cx="9598534" cy="3791018"/>
          </a:xfrm>
          <a:prstGeom prst="rect">
            <a:avLst/>
          </a:prstGeom>
        </p:spPr>
      </p:pic>
      <p:pic>
        <p:nvPicPr>
          <p:cNvPr id="4" name="Picture 4"/>
          <p:cNvPicPr>
            <a:picLocks noChangeAspect="1"/>
          </p:cNvPicPr>
          <p:nvPr/>
        </p:nvPicPr>
        <p:blipFill>
          <a:blip r:embed="rId5"/>
          <a:srcRect/>
          <a:stretch>
            <a:fillRect/>
          </a:stretch>
        </p:blipFill>
        <p:spPr>
          <a:xfrm>
            <a:off x="9894617" y="4819718"/>
            <a:ext cx="7364683" cy="49008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16594" y="4464894"/>
            <a:ext cx="7154180" cy="5699497"/>
          </a:xfrm>
          <a:prstGeom prst="rect">
            <a:avLst/>
          </a:prstGeom>
        </p:spPr>
      </p:pic>
      <p:pic>
        <p:nvPicPr>
          <p:cNvPr id="3" name="Picture 3"/>
          <p:cNvPicPr>
            <a:picLocks noChangeAspect="1"/>
          </p:cNvPicPr>
          <p:nvPr/>
        </p:nvPicPr>
        <p:blipFill>
          <a:blip r:embed="rId3"/>
          <a:srcRect/>
          <a:stretch>
            <a:fillRect/>
          </a:stretch>
        </p:blipFill>
        <p:spPr>
          <a:xfrm>
            <a:off x="10521834" y="4799984"/>
            <a:ext cx="7376331" cy="5029317"/>
          </a:xfrm>
          <a:prstGeom prst="rect">
            <a:avLst/>
          </a:prstGeom>
        </p:spPr>
      </p:pic>
      <p:sp>
        <p:nvSpPr>
          <p:cNvPr id="4" name="TextBox 4"/>
          <p:cNvSpPr txBox="1"/>
          <p:nvPr/>
        </p:nvSpPr>
        <p:spPr>
          <a:xfrm>
            <a:off x="588664" y="5103"/>
            <a:ext cx="16284362" cy="4459792"/>
          </a:xfrm>
          <a:prstGeom prst="rect">
            <a:avLst/>
          </a:prstGeom>
        </p:spPr>
        <p:txBody>
          <a:bodyPr lIns="0" tIns="0" rIns="0" bIns="0" rtlCol="0" anchor="t">
            <a:spAutoFit/>
          </a:bodyPr>
          <a:lstStyle/>
          <a:p>
            <a:pPr algn="ctr">
              <a:lnSpc>
                <a:spcPts val="5828"/>
              </a:lnSpc>
              <a:spcBef>
                <a:spcPct val="0"/>
              </a:spcBef>
            </a:pPr>
            <a:r>
              <a:rPr lang="en-US" sz="4150" dirty="0" err="1">
                <a:solidFill>
                  <a:srgbClr val="E4D47F"/>
                </a:solidFill>
                <a:latin typeface="Times New Roman"/>
                <a:cs typeface="Times New Roman"/>
              </a:rPr>
              <a:t>Pieniądz</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kruszcowy</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był</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wystarczający</a:t>
            </a:r>
            <a:r>
              <a:rPr lang="en-US" sz="4150" dirty="0">
                <a:solidFill>
                  <a:srgbClr val="E4D47F"/>
                </a:solidFill>
                <a:latin typeface="Times New Roman"/>
                <a:cs typeface="Times New Roman"/>
              </a:rPr>
              <a:t> do </a:t>
            </a:r>
            <a:r>
              <a:rPr lang="en-US" sz="4150" dirty="0" err="1">
                <a:solidFill>
                  <a:srgbClr val="E4D47F"/>
                </a:solidFill>
                <a:latin typeface="Times New Roman"/>
                <a:cs typeface="Times New Roman"/>
              </a:rPr>
              <a:t>czasu</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Następną</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formą</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płatności</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stał</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się</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bardzo</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popularny</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obecnie</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pieniądz</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papierowy</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którego</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początki</a:t>
            </a:r>
            <a:r>
              <a:rPr lang="en-US" sz="4150" dirty="0">
                <a:solidFill>
                  <a:srgbClr val="E4D47F"/>
                </a:solidFill>
                <a:latin typeface="Times New Roman"/>
                <a:cs typeface="Times New Roman"/>
              </a:rPr>
              <a:t> to </a:t>
            </a:r>
            <a:r>
              <a:rPr lang="en-US" sz="4150" dirty="0" err="1">
                <a:solidFill>
                  <a:srgbClr val="E4D47F"/>
                </a:solidFill>
                <a:latin typeface="Times New Roman"/>
                <a:cs typeface="Times New Roman"/>
              </a:rPr>
              <a:t>kwity</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depozytowe</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Kwity</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dowodziły</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posiadania</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złota</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lub</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srebra</a:t>
            </a:r>
            <a:r>
              <a:rPr lang="en-US" sz="4150" dirty="0">
                <a:solidFill>
                  <a:srgbClr val="E4D47F"/>
                </a:solidFill>
                <a:latin typeface="Times New Roman"/>
                <a:cs typeface="Times New Roman"/>
              </a:rPr>
              <a:t>, a </a:t>
            </a:r>
            <a:r>
              <a:rPr lang="en-US" sz="4150" dirty="0" err="1">
                <a:solidFill>
                  <a:srgbClr val="E4D47F"/>
                </a:solidFill>
                <a:latin typeface="Times New Roman"/>
                <a:cs typeface="Times New Roman"/>
              </a:rPr>
              <a:t>wystawiane</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były</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przez</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złotników</a:t>
            </a:r>
            <a:r>
              <a:rPr lang="en-US" sz="4150" dirty="0">
                <a:solidFill>
                  <a:srgbClr val="E4D47F"/>
                </a:solidFill>
                <a:latin typeface="Times New Roman"/>
                <a:cs typeface="Times New Roman"/>
              </a:rPr>
              <a:t>, u </a:t>
            </a:r>
            <a:r>
              <a:rPr lang="en-US" sz="4150" dirty="0" err="1">
                <a:solidFill>
                  <a:srgbClr val="E4D47F"/>
                </a:solidFill>
                <a:latin typeface="Times New Roman"/>
                <a:cs typeface="Times New Roman"/>
              </a:rPr>
              <a:t>których</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pozostawiało</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się</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swój</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majątek</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Wraz</a:t>
            </a:r>
            <a:r>
              <a:rPr lang="en-US" sz="4150" dirty="0">
                <a:solidFill>
                  <a:srgbClr val="E4D47F"/>
                </a:solidFill>
                <a:latin typeface="Times New Roman"/>
                <a:cs typeface="Times New Roman"/>
              </a:rPr>
              <a:t> z </a:t>
            </a:r>
            <a:r>
              <a:rPr lang="en-US" sz="4150" dirty="0" err="1">
                <a:solidFill>
                  <a:srgbClr val="E4D47F"/>
                </a:solidFill>
                <a:latin typeface="Times New Roman"/>
                <a:cs typeface="Times New Roman"/>
              </a:rPr>
              <a:t>upływem</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czasu</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złotnicy</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stali</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się</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bankierami</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i</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powstały</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banki</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które</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emitowały</a:t>
            </a:r>
            <a:r>
              <a:rPr lang="en-US" sz="4150" dirty="0">
                <a:solidFill>
                  <a:srgbClr val="E4D47F"/>
                </a:solidFill>
                <a:latin typeface="Times New Roman"/>
                <a:cs typeface="Times New Roman"/>
              </a:rPr>
              <a:t> </a:t>
            </a:r>
            <a:r>
              <a:rPr lang="en-US" sz="4150" dirty="0" err="1">
                <a:solidFill>
                  <a:srgbClr val="E4D47F"/>
                </a:solidFill>
                <a:latin typeface="Times New Roman"/>
                <a:cs typeface="Times New Roman"/>
              </a:rPr>
              <a:t>banknoty</a:t>
            </a:r>
            <a:r>
              <a:rPr lang="en-US" sz="4150" dirty="0">
                <a:solidFill>
                  <a:srgbClr val="E4D47F"/>
                </a:solidFill>
                <a:latin typeface="Times New Roman"/>
                <a:cs typeface="Times New Roman"/>
              </a:rPr>
              <a:t>. </a:t>
            </a:r>
            <a:endParaRPr lang="en-US" sz="4163">
              <a:solidFill>
                <a:srgbClr val="E4D47F"/>
              </a:solidFill>
              <a:latin typeface="Bentham"/>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1449" y="0"/>
            <a:ext cx="11439371" cy="11293779"/>
          </a:xfrm>
          <a:prstGeom prst="rect">
            <a:avLst/>
          </a:prstGeom>
        </p:spPr>
      </p:pic>
      <p:pic>
        <p:nvPicPr>
          <p:cNvPr id="3" name="Picture 3"/>
          <p:cNvPicPr>
            <a:picLocks noChangeAspect="1"/>
          </p:cNvPicPr>
          <p:nvPr/>
        </p:nvPicPr>
        <p:blipFill>
          <a:blip r:embed="rId4"/>
          <a:srcRect/>
          <a:stretch>
            <a:fillRect/>
          </a:stretch>
        </p:blipFill>
        <p:spPr>
          <a:xfrm>
            <a:off x="656486" y="366505"/>
            <a:ext cx="7229435" cy="4635875"/>
          </a:xfrm>
          <a:prstGeom prst="rect">
            <a:avLst/>
          </a:prstGeom>
        </p:spPr>
      </p:pic>
      <p:pic>
        <p:nvPicPr>
          <p:cNvPr id="4" name="Picture 4"/>
          <p:cNvPicPr>
            <a:picLocks noChangeAspect="1"/>
          </p:cNvPicPr>
          <p:nvPr/>
        </p:nvPicPr>
        <p:blipFill>
          <a:blip r:embed="rId5"/>
          <a:srcRect/>
          <a:stretch>
            <a:fillRect/>
          </a:stretch>
        </p:blipFill>
        <p:spPr>
          <a:xfrm>
            <a:off x="1028700" y="5612080"/>
            <a:ext cx="6213815" cy="4303642"/>
          </a:xfrm>
          <a:prstGeom prst="rect">
            <a:avLst/>
          </a:prstGeom>
        </p:spPr>
      </p:pic>
      <p:grpSp>
        <p:nvGrpSpPr>
          <p:cNvPr id="5" name="Group 5"/>
          <p:cNvGrpSpPr/>
          <p:nvPr/>
        </p:nvGrpSpPr>
        <p:grpSpPr>
          <a:xfrm>
            <a:off x="13056098" y="0"/>
            <a:ext cx="5231902" cy="10287000"/>
            <a:chOff x="0" y="0"/>
            <a:chExt cx="2256177" cy="4436110"/>
          </a:xfrm>
        </p:grpSpPr>
        <p:sp>
          <p:nvSpPr>
            <p:cNvPr id="6" name="Freeform 6"/>
            <p:cNvSpPr/>
            <p:nvPr/>
          </p:nvSpPr>
          <p:spPr>
            <a:xfrm>
              <a:off x="-59690" y="0"/>
              <a:ext cx="1139857" cy="4436110"/>
            </a:xfrm>
            <a:custGeom>
              <a:avLst/>
              <a:gdLst/>
              <a:ahLst/>
              <a:cxnLst/>
              <a:rect l="l" t="t" r="r" b="b"/>
              <a:pathLst>
                <a:path w="1139857" h="4436110">
                  <a:moveTo>
                    <a:pt x="720090" y="2504440"/>
                  </a:moveTo>
                  <a:cubicBezTo>
                    <a:pt x="1139857" y="1358900"/>
                    <a:pt x="641350" y="843280"/>
                    <a:pt x="461010" y="548640"/>
                  </a:cubicBezTo>
                  <a:cubicBezTo>
                    <a:pt x="195580" y="115570"/>
                    <a:pt x="262890" y="0"/>
                    <a:pt x="262890" y="0"/>
                  </a:cubicBezTo>
                  <a:lnTo>
                    <a:pt x="59690" y="0"/>
                  </a:lnTo>
                  <a:cubicBezTo>
                    <a:pt x="119380" y="441960"/>
                    <a:pt x="1120925"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D4B298"/>
            </a:solidFill>
          </p:spPr>
        </p:sp>
        <p:sp>
          <p:nvSpPr>
            <p:cNvPr id="7" name="Freeform 7"/>
            <p:cNvSpPr/>
            <p:nvPr/>
          </p:nvSpPr>
          <p:spPr>
            <a:xfrm>
              <a:off x="125730" y="0"/>
              <a:ext cx="954437" cy="4436110"/>
            </a:xfrm>
            <a:custGeom>
              <a:avLst/>
              <a:gdLst/>
              <a:ahLst/>
              <a:cxnLst/>
              <a:rect l="l" t="t" r="r" b="b"/>
              <a:pathLst>
                <a:path w="954437" h="4436110">
                  <a:moveTo>
                    <a:pt x="511810" y="3030220"/>
                  </a:moveTo>
                  <a:cubicBezTo>
                    <a:pt x="892810" y="1957070"/>
                    <a:pt x="951525" y="1464310"/>
                    <a:pt x="585470" y="820420"/>
                  </a:cubicBezTo>
                  <a:cubicBezTo>
                    <a:pt x="212090" y="254000"/>
                    <a:pt x="264160" y="0"/>
                    <a:pt x="264160" y="0"/>
                  </a:cubicBezTo>
                  <a:lnTo>
                    <a:pt x="77470" y="0"/>
                  </a:lnTo>
                  <a:cubicBezTo>
                    <a:pt x="77470" y="0"/>
                    <a:pt x="10160" y="115570"/>
                    <a:pt x="275590" y="548640"/>
                  </a:cubicBezTo>
                  <a:cubicBezTo>
                    <a:pt x="455930" y="843280"/>
                    <a:pt x="954437"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EBD4B9"/>
            </a:solidFill>
          </p:spPr>
        </p:sp>
        <p:sp>
          <p:nvSpPr>
            <p:cNvPr id="8" name="Freeform 8"/>
            <p:cNvSpPr/>
            <p:nvPr/>
          </p:nvSpPr>
          <p:spPr>
            <a:xfrm>
              <a:off x="337820" y="0"/>
              <a:ext cx="1917087" cy="4436110"/>
            </a:xfrm>
            <a:custGeom>
              <a:avLst/>
              <a:gdLst/>
              <a:ahLst/>
              <a:cxnLst/>
              <a:rect l="l" t="t" r="r" b="b"/>
              <a:pathLst>
                <a:path w="1917087" h="4436110">
                  <a:moveTo>
                    <a:pt x="1055097" y="0"/>
                  </a:moveTo>
                  <a:lnTo>
                    <a:pt x="50800" y="0"/>
                  </a:lnTo>
                  <a:cubicBezTo>
                    <a:pt x="50800" y="0"/>
                    <a:pt x="0" y="254000"/>
                    <a:pt x="372110" y="820420"/>
                  </a:cubicBezTo>
                  <a:cubicBezTo>
                    <a:pt x="738707" y="1463040"/>
                    <a:pt x="679450" y="1957070"/>
                    <a:pt x="298450" y="3030220"/>
                  </a:cubicBezTo>
                  <a:cubicBezTo>
                    <a:pt x="52070" y="3724910"/>
                    <a:pt x="618490" y="4436110"/>
                    <a:pt x="618490" y="4436110"/>
                  </a:cubicBezTo>
                  <a:lnTo>
                    <a:pt x="1917087" y="4436110"/>
                  </a:lnTo>
                  <a:lnTo>
                    <a:pt x="1917087" y="0"/>
                  </a:lnTo>
                  <a:lnTo>
                    <a:pt x="1055097" y="0"/>
                  </a:lnTo>
                  <a:close/>
                </a:path>
              </a:pathLst>
            </a:custGeom>
            <a:solidFill>
              <a:srgbClr val="063257"/>
            </a:solidFill>
          </p:spPr>
        </p:sp>
      </p:grpSp>
      <p:pic>
        <p:nvPicPr>
          <p:cNvPr id="9" name="Picture 9"/>
          <p:cNvPicPr>
            <a:picLocks noChangeAspect="1"/>
          </p:cNvPicPr>
          <p:nvPr/>
        </p:nvPicPr>
        <p:blipFill>
          <a:blip r:embed="rId6"/>
          <a:srcRect/>
          <a:stretch>
            <a:fillRect/>
          </a:stretch>
        </p:blipFill>
        <p:spPr>
          <a:xfrm>
            <a:off x="9144000" y="667767"/>
            <a:ext cx="8282352" cy="4944313"/>
          </a:xfrm>
          <a:prstGeom prst="rect">
            <a:avLst/>
          </a:prstGeom>
        </p:spPr>
      </p:pic>
      <p:pic>
        <p:nvPicPr>
          <p:cNvPr id="10" name="Picture 10"/>
          <p:cNvPicPr>
            <a:picLocks noChangeAspect="1"/>
          </p:cNvPicPr>
          <p:nvPr/>
        </p:nvPicPr>
        <p:blipFill>
          <a:blip r:embed="rId7"/>
          <a:srcRect/>
          <a:stretch>
            <a:fillRect/>
          </a:stretch>
        </p:blipFill>
        <p:spPr>
          <a:xfrm>
            <a:off x="9609690" y="6024707"/>
            <a:ext cx="6892816" cy="40977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42F69"/>
        </a:solidFill>
        <a:effectLst/>
      </p:bgPr>
    </p:bg>
    <p:spTree>
      <p:nvGrpSpPr>
        <p:cNvPr id="1" name=""/>
        <p:cNvGrpSpPr/>
        <p:nvPr/>
      </p:nvGrpSpPr>
      <p:grpSpPr>
        <a:xfrm>
          <a:off x="0" y="0"/>
          <a:ext cx="0" cy="0"/>
          <a:chOff x="0" y="0"/>
          <a:chExt cx="0" cy="0"/>
        </a:xfrm>
      </p:grpSpPr>
      <p:sp>
        <p:nvSpPr>
          <p:cNvPr id="2" name="TextBox 2"/>
          <p:cNvSpPr txBox="1"/>
          <p:nvPr/>
        </p:nvSpPr>
        <p:spPr>
          <a:xfrm>
            <a:off x="-221704" y="252279"/>
            <a:ext cx="18509704" cy="9783406"/>
          </a:xfrm>
          <a:prstGeom prst="rect">
            <a:avLst/>
          </a:prstGeom>
        </p:spPr>
        <p:txBody>
          <a:bodyPr lIns="0" tIns="0" rIns="0" bIns="0" rtlCol="0" anchor="t">
            <a:spAutoFit/>
          </a:bodyPr>
          <a:lstStyle/>
          <a:p>
            <a:pPr algn="ctr">
              <a:lnSpc>
                <a:spcPts val="4824"/>
              </a:lnSpc>
            </a:pPr>
            <a:r>
              <a:rPr lang="en-US" sz="3446">
                <a:solidFill>
                  <a:srgbClr val="EBD4B9">
                    <a:alpha val="46667"/>
                  </a:srgbClr>
                </a:solidFill>
                <a:latin typeface="Open Sans Light Bold"/>
              </a:rPr>
              <a:t>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 NBP</a:t>
            </a:r>
          </a:p>
        </p:txBody>
      </p:sp>
      <p:pic>
        <p:nvPicPr>
          <p:cNvPr id="3" name="Picture 3"/>
          <p:cNvPicPr>
            <a:picLocks noChangeAspect="1"/>
          </p:cNvPicPr>
          <p:nvPr/>
        </p:nvPicPr>
        <p:blipFill>
          <a:blip r:embed="rId2"/>
          <a:srcRect/>
          <a:stretch>
            <a:fillRect/>
          </a:stretch>
        </p:blipFill>
        <p:spPr>
          <a:xfrm>
            <a:off x="299530" y="762854"/>
            <a:ext cx="8536761" cy="4228239"/>
          </a:xfrm>
          <a:prstGeom prst="rect">
            <a:avLst/>
          </a:prstGeom>
        </p:spPr>
      </p:pic>
      <p:pic>
        <p:nvPicPr>
          <p:cNvPr id="4" name="Picture 4"/>
          <p:cNvPicPr>
            <a:picLocks noChangeAspect="1"/>
          </p:cNvPicPr>
          <p:nvPr/>
        </p:nvPicPr>
        <p:blipFill>
          <a:blip r:embed="rId3"/>
          <a:srcRect/>
          <a:stretch>
            <a:fillRect/>
          </a:stretch>
        </p:blipFill>
        <p:spPr>
          <a:xfrm>
            <a:off x="8836291" y="5177319"/>
            <a:ext cx="9121868" cy="4618667"/>
          </a:xfrm>
          <a:prstGeom prst="rect">
            <a:avLst/>
          </a:prstGeom>
        </p:spPr>
      </p:pic>
      <p:pic>
        <p:nvPicPr>
          <p:cNvPr id="5" name="Picture 5"/>
          <p:cNvPicPr>
            <a:picLocks noChangeAspect="1"/>
          </p:cNvPicPr>
          <p:nvPr/>
        </p:nvPicPr>
        <p:blipFill>
          <a:blip r:embed="rId4"/>
          <a:srcRect/>
          <a:stretch>
            <a:fillRect/>
          </a:stretch>
        </p:blipFill>
        <p:spPr>
          <a:xfrm>
            <a:off x="299530" y="6189649"/>
            <a:ext cx="7931995" cy="3916422"/>
          </a:xfrm>
          <a:prstGeom prst="rect">
            <a:avLst/>
          </a:prstGeom>
        </p:spPr>
      </p:pic>
      <p:pic>
        <p:nvPicPr>
          <p:cNvPr id="6" name="Picture 6"/>
          <p:cNvPicPr>
            <a:picLocks noChangeAspect="1"/>
          </p:cNvPicPr>
          <p:nvPr/>
        </p:nvPicPr>
        <p:blipFill>
          <a:blip r:embed="rId5"/>
          <a:srcRect/>
          <a:stretch>
            <a:fillRect/>
          </a:stretch>
        </p:blipFill>
        <p:spPr>
          <a:xfrm>
            <a:off x="10747814" y="1028700"/>
            <a:ext cx="6798836" cy="3399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759</Words>
  <Application>Microsoft Office PowerPoint</Application>
  <PresentationFormat>Niestandardowy</PresentationFormat>
  <Paragraphs>23</Paragraphs>
  <Slides>20</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20</vt:i4>
      </vt:variant>
    </vt:vector>
  </HeadingPairs>
  <TitlesOfParts>
    <vt:vector size="28" baseType="lpstr">
      <vt:lpstr>Bentham</vt:lpstr>
      <vt:lpstr>Calibri</vt:lpstr>
      <vt:lpstr>Times New Roman</vt:lpstr>
      <vt:lpstr>Arial</vt:lpstr>
      <vt:lpstr>Open Sans</vt:lpstr>
      <vt:lpstr>Open Sans Extra Bold</vt:lpstr>
      <vt:lpstr>Open Sans Light Bold</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„Wiem jak w banku. Wszystko o pieniądzu”</dc:title>
  <dc:creator>natus</dc:creator>
  <cp:lastModifiedBy>Agnieszka Brykner</cp:lastModifiedBy>
  <cp:revision>54</cp:revision>
  <dcterms:created xsi:type="dcterms:W3CDTF">2006-08-16T00:00:00Z</dcterms:created>
  <dcterms:modified xsi:type="dcterms:W3CDTF">2021-12-04T16:06:12Z</dcterms:modified>
  <dc:identifier>DAEwqihfY10</dc:identifier>
</cp:coreProperties>
</file>