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  <p:sldId id="263" r:id="rId7"/>
    <p:sldId id="264" r:id="rId8"/>
    <p:sldId id="259" r:id="rId9"/>
    <p:sldId id="265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38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19.09.2022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19.09.2022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19.09.2022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19.09.2022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19.09.2022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19.09.2022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19.09.2022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19.09.2022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19.09.2022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19.09.2022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19.09.2022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19.09.2022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sz="8000" dirty="0">
                <a:solidFill>
                  <a:srgbClr val="FF0000"/>
                </a:solidFill>
              </a:rPr>
              <a:t>Witamy Państwa 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92812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>
                <a:solidFill>
                  <a:srgbClr val="FF0000"/>
                </a:solidFill>
              </a:rPr>
              <a:t>Wszyscy rodzice przybyli na dzisiejsze zebranie do naszej szkoły są zaznajamiani z tą prezentacją. </a:t>
            </a:r>
            <a:br>
              <a:rPr lang="pl-PL" dirty="0">
                <a:solidFill>
                  <a:srgbClr val="FF0000"/>
                </a:solidFill>
              </a:rPr>
            </a:b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38476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>
                <a:solidFill>
                  <a:srgbClr val="FF0000"/>
                </a:solidFill>
              </a:rPr>
              <a:t>Prosimy o uważne zapoznanie się z nią i chwilę refleksji na poruszony w niej temat. </a:t>
            </a:r>
            <a:br>
              <a:rPr lang="pl-PL" dirty="0">
                <a:solidFill>
                  <a:srgbClr val="FF0000"/>
                </a:solidFill>
              </a:rPr>
            </a:b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3005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>
                <a:solidFill>
                  <a:srgbClr val="FF0000"/>
                </a:solidFill>
              </a:rPr>
            </a:b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7242084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>
                <a:solidFill>
                  <a:srgbClr val="FF0000"/>
                </a:solidFill>
              </a:rPr>
            </a:b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815"/>
            <a:ext cx="9144000" cy="6945815"/>
          </a:xfrm>
        </p:spPr>
      </p:pic>
    </p:spTree>
    <p:extLst>
      <p:ext uri="{BB962C8B-B14F-4D97-AF65-F5344CB8AC3E}">
        <p14:creationId xmlns:p14="http://schemas.microsoft.com/office/powerpoint/2010/main" val="290833161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br>
              <a:rPr lang="pl-PL" dirty="0">
                <a:solidFill>
                  <a:srgbClr val="FF0000"/>
                </a:solidFill>
              </a:rPr>
            </a:br>
            <a:br>
              <a:rPr lang="pl-PL" dirty="0">
                <a:solidFill>
                  <a:srgbClr val="FF0000"/>
                </a:solidFill>
              </a:rPr>
            </a:br>
            <a:br>
              <a:rPr lang="pl-PL" dirty="0">
                <a:solidFill>
                  <a:srgbClr val="FF0000"/>
                </a:solidFill>
              </a:rPr>
            </a:br>
            <a:br>
              <a:rPr lang="pl-PL" dirty="0">
                <a:solidFill>
                  <a:srgbClr val="FF0000"/>
                </a:solidFill>
              </a:rPr>
            </a:br>
            <a:br>
              <a:rPr lang="pl-PL" dirty="0">
                <a:solidFill>
                  <a:srgbClr val="FF0000"/>
                </a:solidFill>
              </a:rPr>
            </a:br>
            <a:br>
              <a:rPr lang="pl-PL" dirty="0">
                <a:solidFill>
                  <a:srgbClr val="FF0000"/>
                </a:solidFill>
              </a:rPr>
            </a:br>
            <a:br>
              <a:rPr lang="pl-PL" dirty="0">
                <a:solidFill>
                  <a:srgbClr val="FF0000"/>
                </a:solidFill>
              </a:rPr>
            </a:br>
            <a:br>
              <a:rPr lang="pl-PL" dirty="0">
                <a:solidFill>
                  <a:srgbClr val="FF0000"/>
                </a:solidFill>
              </a:rPr>
            </a:br>
            <a:br>
              <a:rPr lang="pl-PL" dirty="0">
                <a:solidFill>
                  <a:srgbClr val="FF0000"/>
                </a:solidFill>
              </a:rPr>
            </a:br>
            <a:br>
              <a:rPr lang="pl-PL" dirty="0">
                <a:solidFill>
                  <a:srgbClr val="FF0000"/>
                </a:solidFill>
              </a:rPr>
            </a:br>
            <a:br>
              <a:rPr lang="pl-PL" dirty="0">
                <a:solidFill>
                  <a:srgbClr val="FF0000"/>
                </a:solidFill>
              </a:rPr>
            </a:br>
            <a:br>
              <a:rPr lang="pl-PL" dirty="0">
                <a:solidFill>
                  <a:srgbClr val="FF0000"/>
                </a:solidFill>
              </a:rPr>
            </a:br>
            <a:r>
              <a:rPr lang="pl-PL" sz="3600" u="sng" dirty="0">
                <a:solidFill>
                  <a:srgbClr val="FF0000"/>
                </a:solidFill>
                <a:effectLst/>
              </a:rPr>
              <a:t>Negatywne skutki nadużywania smartfonów:</a:t>
            </a:r>
            <a:br>
              <a:rPr lang="pl-PL" sz="3600" dirty="0">
                <a:solidFill>
                  <a:srgbClr val="FF0000"/>
                </a:solidFill>
                <a:effectLst/>
              </a:rPr>
            </a:br>
            <a:r>
              <a:rPr lang="pl-PL" sz="2900" dirty="0">
                <a:solidFill>
                  <a:srgbClr val="FF0000"/>
                </a:solidFill>
                <a:effectLst/>
              </a:rPr>
              <a:t>- </a:t>
            </a:r>
            <a:r>
              <a:rPr lang="pl-PL" sz="2900" dirty="0" err="1">
                <a:solidFill>
                  <a:srgbClr val="FF0000"/>
                </a:solidFill>
                <a:effectLst/>
              </a:rPr>
              <a:t>przebodźcowanie</a:t>
            </a:r>
            <a:r>
              <a:rPr lang="pl-PL" sz="2900" dirty="0">
                <a:solidFill>
                  <a:srgbClr val="FF0000"/>
                </a:solidFill>
                <a:effectLst/>
              </a:rPr>
              <a:t> i nadmierne zmęczenie</a:t>
            </a:r>
            <a:br>
              <a:rPr lang="pl-PL" sz="2900" dirty="0">
                <a:solidFill>
                  <a:srgbClr val="FF0000"/>
                </a:solidFill>
                <a:effectLst/>
              </a:rPr>
            </a:br>
            <a:r>
              <a:rPr lang="pl-PL" sz="2900" dirty="0">
                <a:solidFill>
                  <a:srgbClr val="FF0000"/>
                </a:solidFill>
                <a:effectLst/>
              </a:rPr>
              <a:t>- problemy z koncentracją i uwagą;</a:t>
            </a:r>
            <a:br>
              <a:rPr lang="pl-PL" sz="2900" dirty="0">
                <a:solidFill>
                  <a:srgbClr val="FF0000"/>
                </a:solidFill>
                <a:effectLst/>
              </a:rPr>
            </a:br>
            <a:r>
              <a:rPr lang="pl-PL" sz="2900" dirty="0">
                <a:solidFill>
                  <a:srgbClr val="FF0000"/>
                </a:solidFill>
                <a:effectLst/>
              </a:rPr>
              <a:t>- brak kontroli nad własnym zachowaniem;</a:t>
            </a:r>
            <a:br>
              <a:rPr lang="pl-PL" sz="2900" dirty="0">
                <a:solidFill>
                  <a:srgbClr val="FF0000"/>
                </a:solidFill>
                <a:effectLst/>
              </a:rPr>
            </a:br>
            <a:r>
              <a:rPr lang="pl-PL" sz="2900" dirty="0">
                <a:solidFill>
                  <a:srgbClr val="FF0000"/>
                </a:solidFill>
                <a:effectLst/>
              </a:rPr>
              <a:t>- niezrozumiałe zachowania agresywne;</a:t>
            </a:r>
            <a:br>
              <a:rPr lang="pl-PL" sz="2900" dirty="0">
                <a:solidFill>
                  <a:srgbClr val="FF0000"/>
                </a:solidFill>
                <a:effectLst/>
              </a:rPr>
            </a:br>
            <a:r>
              <a:rPr lang="pl-PL" sz="2900" dirty="0">
                <a:solidFill>
                  <a:srgbClr val="FF0000"/>
                </a:solidFill>
                <a:effectLst/>
              </a:rPr>
              <a:t>- zaburzenia snu;</a:t>
            </a:r>
            <a:br>
              <a:rPr lang="pl-PL" sz="2900" dirty="0">
                <a:solidFill>
                  <a:srgbClr val="FF0000"/>
                </a:solidFill>
                <a:effectLst/>
              </a:rPr>
            </a:br>
            <a:r>
              <a:rPr lang="pl-PL" sz="2900" dirty="0">
                <a:solidFill>
                  <a:srgbClr val="FF0000"/>
                </a:solidFill>
                <a:effectLst/>
              </a:rPr>
              <a:t>- problemy somatyczne z narządami wzroku, ruchu i słuchu;</a:t>
            </a:r>
            <a:br>
              <a:rPr lang="pl-PL" sz="2900" dirty="0">
                <a:solidFill>
                  <a:srgbClr val="FF0000"/>
                </a:solidFill>
                <a:effectLst/>
              </a:rPr>
            </a:br>
            <a:r>
              <a:rPr lang="pl-PL" sz="2900" dirty="0">
                <a:solidFill>
                  <a:srgbClr val="FF0000"/>
                </a:solidFill>
                <a:effectLst/>
              </a:rPr>
              <a:t>- utrata połączeń neuronalnych w mózgu;</a:t>
            </a:r>
            <a:br>
              <a:rPr lang="pl-PL" sz="2900" dirty="0">
                <a:solidFill>
                  <a:srgbClr val="FF0000"/>
                </a:solidFill>
                <a:effectLst/>
              </a:rPr>
            </a:br>
            <a:r>
              <a:rPr lang="pl-PL" sz="2900" dirty="0">
                <a:solidFill>
                  <a:srgbClr val="FF0000"/>
                </a:solidFill>
                <a:effectLst/>
              </a:rPr>
              <a:t>- możliwość wywołania ataku padaczkowego;</a:t>
            </a:r>
            <a:br>
              <a:rPr lang="pl-PL" sz="2900" dirty="0">
                <a:solidFill>
                  <a:srgbClr val="FF0000"/>
                </a:solidFill>
                <a:effectLst/>
              </a:rPr>
            </a:br>
            <a:r>
              <a:rPr lang="pl-PL" sz="2900" dirty="0">
                <a:solidFill>
                  <a:srgbClr val="FF0000"/>
                </a:solidFill>
                <a:effectLst/>
              </a:rPr>
              <a:t>- unikanie bezpośredniego kontaktu z </a:t>
            </a:r>
            <a:r>
              <a:rPr lang="pl-PL" sz="2900">
                <a:solidFill>
                  <a:srgbClr val="FF0000"/>
                </a:solidFill>
                <a:effectLst/>
              </a:rPr>
              <a:t>drugim człowiekiem;</a:t>
            </a:r>
            <a:br>
              <a:rPr lang="pl-PL" sz="2900" dirty="0">
                <a:solidFill>
                  <a:srgbClr val="FF0000"/>
                </a:solidFill>
                <a:effectLst/>
              </a:rPr>
            </a:br>
            <a:r>
              <a:rPr lang="pl-PL" sz="2900" dirty="0">
                <a:solidFill>
                  <a:srgbClr val="FF0000"/>
                </a:solidFill>
                <a:effectLst/>
              </a:rPr>
              <a:t>- brak prawdziwych relacji…</a:t>
            </a:r>
            <a:br>
              <a:rPr lang="pl-PL" sz="3600" dirty="0">
                <a:solidFill>
                  <a:srgbClr val="FF0000"/>
                </a:solidFill>
              </a:rPr>
            </a:br>
            <a:br>
              <a:rPr lang="pl-PL" dirty="0">
                <a:solidFill>
                  <a:srgbClr val="FF0000"/>
                </a:solidFill>
              </a:rPr>
            </a:br>
            <a:br>
              <a:rPr lang="pl-PL" dirty="0">
                <a:solidFill>
                  <a:srgbClr val="FF0000"/>
                </a:solidFill>
              </a:rPr>
            </a:b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99964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br>
              <a:rPr lang="pl-PL" dirty="0">
                <a:solidFill>
                  <a:srgbClr val="FF0000"/>
                </a:solidFill>
              </a:rPr>
            </a:br>
            <a:br>
              <a:rPr lang="pl-PL" dirty="0">
                <a:solidFill>
                  <a:srgbClr val="FF0000"/>
                </a:solidFill>
              </a:rPr>
            </a:br>
            <a:br>
              <a:rPr lang="pl-PL" dirty="0">
                <a:solidFill>
                  <a:srgbClr val="FF0000"/>
                </a:solidFill>
              </a:rPr>
            </a:br>
            <a:br>
              <a:rPr lang="pl-PL" dirty="0">
                <a:solidFill>
                  <a:srgbClr val="FF0000"/>
                </a:solidFill>
              </a:rPr>
            </a:br>
            <a:br>
              <a:rPr lang="pl-PL" dirty="0">
                <a:solidFill>
                  <a:srgbClr val="FF0000"/>
                </a:solidFill>
              </a:rPr>
            </a:br>
            <a:br>
              <a:rPr lang="pl-PL" dirty="0">
                <a:solidFill>
                  <a:srgbClr val="FF0000"/>
                </a:solidFill>
              </a:rPr>
            </a:br>
            <a:br>
              <a:rPr lang="pl-PL" dirty="0">
                <a:solidFill>
                  <a:srgbClr val="FF0000"/>
                </a:solidFill>
              </a:rPr>
            </a:br>
            <a:br>
              <a:rPr lang="pl-PL" dirty="0">
                <a:solidFill>
                  <a:srgbClr val="FF0000"/>
                </a:solidFill>
              </a:rPr>
            </a:br>
            <a:br>
              <a:rPr lang="pl-PL" dirty="0">
                <a:solidFill>
                  <a:srgbClr val="FF0000"/>
                </a:solidFill>
              </a:rPr>
            </a:br>
            <a:br>
              <a:rPr lang="pl-PL" dirty="0">
                <a:solidFill>
                  <a:srgbClr val="FF0000"/>
                </a:solidFill>
              </a:rPr>
            </a:br>
            <a:br>
              <a:rPr lang="pl-PL" dirty="0">
                <a:solidFill>
                  <a:srgbClr val="FF0000"/>
                </a:solidFill>
              </a:rPr>
            </a:br>
            <a:br>
              <a:rPr lang="pl-PL" sz="3600" dirty="0">
                <a:solidFill>
                  <a:srgbClr val="FF0000"/>
                </a:solidFill>
              </a:rPr>
            </a:br>
            <a:r>
              <a:rPr lang="pl-PL" sz="3600" dirty="0">
                <a:solidFill>
                  <a:srgbClr val="FF0000"/>
                </a:solidFill>
              </a:rPr>
              <a:t>… to najważniejsze i najpoważniejsze objawy, które pojawiają się wśród dzieci do lat 15, które zdecydowanie przedwcześnie korzystają ze </a:t>
            </a:r>
            <a:r>
              <a:rPr lang="pl-PL" sz="3600" dirty="0" err="1">
                <a:solidFill>
                  <a:srgbClr val="FF0000"/>
                </a:solidFill>
              </a:rPr>
              <a:t>smartonów</a:t>
            </a:r>
            <a:r>
              <a:rPr lang="pl-PL" sz="3600" dirty="0">
                <a:solidFill>
                  <a:srgbClr val="FF0000"/>
                </a:solidFill>
              </a:rPr>
              <a:t>, a przede wszystkim za często i za długo !!!</a:t>
            </a:r>
            <a:br>
              <a:rPr lang="pl-PL" sz="3600" dirty="0">
                <a:solidFill>
                  <a:srgbClr val="FF0000"/>
                </a:solidFill>
              </a:rPr>
            </a:br>
            <a:br>
              <a:rPr lang="pl-PL" dirty="0">
                <a:solidFill>
                  <a:srgbClr val="FF0000"/>
                </a:solidFill>
              </a:rPr>
            </a:br>
            <a:br>
              <a:rPr lang="pl-PL" dirty="0">
                <a:solidFill>
                  <a:srgbClr val="FF0000"/>
                </a:solidFill>
              </a:rPr>
            </a:b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21859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>
                <a:solidFill>
                  <a:srgbClr val="FF0000"/>
                </a:solidFill>
              </a:rPr>
              <a:t>Dlatego nauczyciele naszej szkoły - w trosce o prawidłowy rozwój psychofizyczny swoich uczniów, a państwa dzieci - </a:t>
            </a:r>
            <a:r>
              <a:rPr lang="pl-PL" sz="4000" dirty="0">
                <a:solidFill>
                  <a:srgbClr val="FF0000"/>
                </a:solidFill>
              </a:rPr>
              <a:t>zapytają państwa o:</a:t>
            </a:r>
            <a:br>
              <a:rPr lang="pl-PL" sz="4000" dirty="0">
                <a:solidFill>
                  <a:srgbClr val="FF0000"/>
                </a:solidFill>
              </a:rPr>
            </a:br>
            <a:r>
              <a:rPr lang="pl-PL" sz="4000" dirty="0">
                <a:solidFill>
                  <a:srgbClr val="FF0000"/>
                </a:solidFill>
              </a:rPr>
              <a:t> </a:t>
            </a:r>
            <a:br>
              <a:rPr lang="pl-PL" sz="4000" dirty="0">
                <a:solidFill>
                  <a:srgbClr val="FF0000"/>
                </a:solidFill>
              </a:rPr>
            </a:br>
            <a:r>
              <a:rPr lang="pl-PL" sz="4000" dirty="0">
                <a:solidFill>
                  <a:schemeClr val="bg1"/>
                </a:solidFill>
              </a:rPr>
              <a:t>OGRANICZENIE KORZYSTANIA PRZEZ UCZNIÓW NASZEJ SZKOŁY </a:t>
            </a:r>
            <a:br>
              <a:rPr lang="pl-PL" sz="4000" dirty="0">
                <a:solidFill>
                  <a:schemeClr val="bg1"/>
                </a:solidFill>
              </a:rPr>
            </a:br>
            <a:r>
              <a:rPr lang="pl-PL" sz="4000" dirty="0">
                <a:solidFill>
                  <a:schemeClr val="bg1"/>
                </a:solidFill>
              </a:rPr>
              <a:t>z</a:t>
            </a:r>
            <a:br>
              <a:rPr lang="pl-PL" sz="4000" dirty="0">
                <a:solidFill>
                  <a:schemeClr val="bg1"/>
                </a:solidFill>
              </a:rPr>
            </a:br>
            <a:r>
              <a:rPr lang="pl-PL" sz="4000" dirty="0">
                <a:solidFill>
                  <a:schemeClr val="bg1"/>
                </a:solidFill>
              </a:rPr>
              <a:t>TELEFONÓW KOMÓRKOWYCH</a:t>
            </a:r>
            <a:br>
              <a:rPr lang="pl-PL" sz="4000" dirty="0">
                <a:solidFill>
                  <a:srgbClr val="FF0000"/>
                </a:solidFill>
              </a:rPr>
            </a:br>
            <a:br>
              <a:rPr lang="pl-PL" dirty="0">
                <a:solidFill>
                  <a:srgbClr val="FF0000"/>
                </a:solidFill>
              </a:rPr>
            </a:b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5738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sz="8000" dirty="0">
                <a:solidFill>
                  <a:srgbClr val="FF0000"/>
                </a:solidFill>
              </a:rPr>
              <a:t>Dziękujemy </a:t>
            </a:r>
            <a:br>
              <a:rPr lang="pl-PL" sz="8000" dirty="0">
                <a:solidFill>
                  <a:srgbClr val="FF0000"/>
                </a:solidFill>
              </a:rPr>
            </a:br>
            <a:r>
              <a:rPr lang="pl-PL" sz="8000" dirty="0">
                <a:solidFill>
                  <a:srgbClr val="FF0000"/>
                </a:solidFill>
              </a:rPr>
              <a:t>za </a:t>
            </a:r>
            <a:br>
              <a:rPr lang="pl-PL" sz="8000" dirty="0">
                <a:solidFill>
                  <a:srgbClr val="FF0000"/>
                </a:solidFill>
              </a:rPr>
            </a:br>
            <a:r>
              <a:rPr lang="pl-PL" sz="8000" dirty="0">
                <a:solidFill>
                  <a:srgbClr val="FF0000"/>
                </a:solidFill>
              </a:rPr>
              <a:t>uwagę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959991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</TotalTime>
  <Words>274</Words>
  <Application>Microsoft Office PowerPoint</Application>
  <PresentationFormat>Pokaz na ekranie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Book Antiqua</vt:lpstr>
      <vt:lpstr>Lucida Sans</vt:lpstr>
      <vt:lpstr>Wingdings</vt:lpstr>
      <vt:lpstr>Wingdings 2</vt:lpstr>
      <vt:lpstr>Wingdings 3</vt:lpstr>
      <vt:lpstr>Wierzchołek</vt:lpstr>
      <vt:lpstr>      Witamy Państwa </vt:lpstr>
      <vt:lpstr>       Wszyscy rodzice przybyli na dzisiejsze zebranie do naszej szkoły są zaznajamiani z tą prezentacją.  </vt:lpstr>
      <vt:lpstr>       Prosimy o uważne zapoznanie się z nią i chwilę refleksji na poruszony w niej temat.  </vt:lpstr>
      <vt:lpstr>        </vt:lpstr>
      <vt:lpstr>        </vt:lpstr>
      <vt:lpstr>            Negatywne skutki nadużywania smartfonów: - przebodźcowanie i nadmierne zmęczenie - problemy z koncentracją i uwagą; - brak kontroli nad własnym zachowaniem; - niezrozumiałe zachowania agresywne; - zaburzenia snu; - problemy somatyczne z narządami wzroku, ruchu i słuchu; - utrata połączeń neuronalnych w mózgu; - możliwość wywołania ataku padaczkowego; - unikanie bezpośredniego kontaktu z drugim człowiekiem; - brak prawdziwych relacji…   </vt:lpstr>
      <vt:lpstr>            … to najważniejsze i najpoważniejsze objawy, które pojawiają się wśród dzieci do lat 15, które zdecydowanie przedwcześnie korzystają ze smartonów, a przede wszystkim za często i za długo !!!   </vt:lpstr>
      <vt:lpstr>          Dlatego nauczyciele naszej szkoły - w trosce o prawidłowy rozwój psychofizyczny swoich uczniów, a państwa dzieci - zapytają państwa o:   OGRANICZENIE KORZYSTANIA PRZEZ UCZNIÓW NASZEJ SZKOŁY  z TELEFONÓW KOMÓRKOWYCH  </vt:lpstr>
      <vt:lpstr>        Dziękujemy  za 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Witamy Państwa</dc:title>
  <dc:creator>Nusia</dc:creator>
  <cp:lastModifiedBy>Anna Czekaj-Biernat</cp:lastModifiedBy>
  <cp:revision>8</cp:revision>
  <dcterms:created xsi:type="dcterms:W3CDTF">2022-09-18T18:42:06Z</dcterms:created>
  <dcterms:modified xsi:type="dcterms:W3CDTF">2022-09-19T17:28:53Z</dcterms:modified>
</cp:coreProperties>
</file>