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79" r:id="rId7"/>
    <p:sldId id="25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pPr/>
              <a:t>2021-02-28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2021-02-28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2021-02-28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2021-02-28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2021-02-28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2021-02-28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2021-02-28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2021-02-28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2021-02-28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2021-02-28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2021-02-28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D17FA3B-C404-4317-B0BC-953931111309}" type="datetimeFigureOut">
              <a:rPr lang="pl-PL" smtClean="0"/>
              <a:pPr/>
              <a:t>2021-02-28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 rot="360000">
            <a:off x="3339613" y="3019518"/>
            <a:ext cx="4918333" cy="1599722"/>
          </a:xfrm>
        </p:spPr>
        <p:txBody>
          <a:bodyPr/>
          <a:lstStyle/>
          <a:p>
            <a:r>
              <a:rPr lang="pl-PL" dirty="0" smtClean="0"/>
              <a:t>Żołnierze Wyklęci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23482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2725">
        <p:fade/>
      </p:transition>
    </mc:Choice>
    <mc:Fallback>
      <p:transition spd="med" advTm="27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221088"/>
            <a:ext cx="8041440" cy="719865"/>
          </a:xfrm>
        </p:spPr>
        <p:txBody>
          <a:bodyPr/>
          <a:lstStyle/>
          <a:p>
            <a:r>
              <a:rPr lang="pl-PL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Józef Kuraś   </a:t>
            </a:r>
            <a:r>
              <a:rPr lang="pl-PL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„Ogień” </a:t>
            </a:r>
            <a:endParaRPr lang="pl-PL" sz="3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15616" y="5085184"/>
            <a:ext cx="7128792" cy="151216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1500" dirty="0" smtClean="0"/>
              <a:t>	Jest jednym z najbardziej znanych polskich dowódców partyzanckich czasów                      II Wojny Światowej Dowodził oddziałami Ludowej Straży Bezpieczeństwa oraz oddziałem egzekucyjnym Powiatowej Delegatury Rządu RP w Nowym Targu. Zmarł                                o północy 22 lutego 1947r. </a:t>
            </a:r>
            <a:r>
              <a:rPr lang="pl-PL" sz="1500" dirty="0"/>
              <a:t>ś</a:t>
            </a:r>
            <a:r>
              <a:rPr lang="pl-PL" sz="1500" dirty="0" smtClean="0"/>
              <a:t>miercią samobójczą. </a:t>
            </a:r>
            <a:endParaRPr lang="pl-PL" sz="1500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357" b="10357"/>
          <a:stretch>
            <a:fillRect/>
          </a:stretch>
        </p:blipFill>
        <p:spPr bwMode="auto">
          <a:xfrm>
            <a:off x="2555777" y="692697"/>
            <a:ext cx="3672408" cy="35226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509732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2120">
        <p14:conveyor dir="l"/>
      </p:transition>
    </mc:Choice>
    <mc:Fallback>
      <p:transition spd="slow" advTm="221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356992"/>
            <a:ext cx="8041440" cy="719865"/>
          </a:xfrm>
        </p:spPr>
        <p:txBody>
          <a:bodyPr/>
          <a:lstStyle/>
          <a:p>
            <a:r>
              <a:rPr lang="pl-PL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 </a:t>
            </a:r>
            <a:r>
              <a:rPr lang="pl-PL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l-PL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azurkiewicz   </a:t>
            </a:r>
            <a:r>
              <a:rPr lang="pl-PL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„Radosław” </a:t>
            </a:r>
            <a:endParaRPr lang="pl-PL" sz="3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99592" y="4149080"/>
            <a:ext cx="7560840" cy="259228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1500" dirty="0" smtClean="0"/>
              <a:t>	Urodził się 27 sierpnia 1896r. we Lwowie w rodzinie rzemieślniczej. Na początku                      I Wojny Światowej należał do Związku Strzeleckiego z którym przybył 30 sierpnia 1914r. do Krakowa.  Ranny podczas bitwy pod </a:t>
            </a:r>
            <a:r>
              <a:rPr lang="pl-PL" sz="1500" dirty="0" smtClean="0"/>
              <a:t>Łowczówkiem </a:t>
            </a:r>
            <a:r>
              <a:rPr lang="pl-PL" sz="1500" dirty="0" smtClean="0"/>
              <a:t>trafił do niewoli rosyjskiej, skąd wrócił do Legionów. Po aresztowaniu w 1916r  został zwolniony przez Austriaków. Potem </a:t>
            </a:r>
            <a:r>
              <a:rPr lang="pl-PL" sz="1500" dirty="0" smtClean="0"/>
              <a:t> </a:t>
            </a:r>
            <a:r>
              <a:rPr lang="pl-PL" sz="1500" dirty="0" smtClean="0"/>
              <a:t>wraz z I Brygadą stacjonował na Węgrzech . Działał w Polskiej Organizacji Wojskowej, a w latach 1918-20 służył w 13 Dywizjonie Piechoty. Zmarł 4 maja 1988r. </a:t>
            </a:r>
            <a:r>
              <a:rPr lang="pl-PL" sz="1500" dirty="0" smtClean="0"/>
              <a:t>  </a:t>
            </a:r>
            <a:r>
              <a:rPr lang="pl-PL" sz="1500" dirty="0" smtClean="0"/>
              <a:t>w Warszawie. </a:t>
            </a:r>
            <a:endParaRPr lang="pl-PL" sz="15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805" b="13805"/>
          <a:stretch>
            <a:fillRect/>
          </a:stretch>
        </p:blipFill>
        <p:spPr bwMode="auto">
          <a:xfrm>
            <a:off x="3419871" y="620688"/>
            <a:ext cx="2350241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123628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38251">
        <p14:conveyor dir="l"/>
      </p:transition>
    </mc:Choice>
    <mc:Fallback>
      <p:transition spd="slow" advTm="382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501008"/>
            <a:ext cx="8041440" cy="719865"/>
          </a:xfrm>
        </p:spPr>
        <p:txBody>
          <a:bodyPr/>
          <a:lstStyle/>
          <a:p>
            <a:r>
              <a:rPr lang="pl-PL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Danuta </a:t>
            </a:r>
            <a:r>
              <a:rPr lang="pl-PL" sz="3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Siedzikówna</a:t>
            </a:r>
            <a:r>
              <a:rPr lang="pl-PL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l-PL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„Inka” </a:t>
            </a:r>
            <a:endParaRPr lang="pl-PL" sz="3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99592" y="4293096"/>
            <a:ext cx="7560840" cy="216024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1500" dirty="0" smtClean="0"/>
              <a:t>	Strzelało do niej kilku z odległości trzech kroków. Żaden nie trafił. Niespełna                     18-nastoletnią Danutę </a:t>
            </a:r>
            <a:r>
              <a:rPr lang="pl-PL" sz="1500" dirty="0" err="1" smtClean="0"/>
              <a:t>Siedzikównę</a:t>
            </a:r>
            <a:r>
              <a:rPr lang="pl-PL" sz="1500" dirty="0" smtClean="0"/>
              <a:t>, ps. Inka, zabił strzałem w głowę dowódca plutonu egzekucyjnego z Korpusu I Brygady Bezpieczeństwa Wewnętrznego. Na krótko po śmierci w grypsie, jaki nadała do sióstr Mikołajewskich, pisała „ powiedzcie mojej babci, że zachowałam się tak jak trzeba” – to najlepiej pokazuje format rodziny w jakiej </a:t>
            </a:r>
            <a:r>
              <a:rPr lang="pl-PL" sz="1500" dirty="0" smtClean="0"/>
              <a:t>została </a:t>
            </a:r>
            <a:r>
              <a:rPr lang="pl-PL" sz="1500" dirty="0" smtClean="0"/>
              <a:t>wychowana. </a:t>
            </a:r>
            <a:endParaRPr lang="pl-PL" sz="15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310" b="13310"/>
          <a:stretch>
            <a:fillRect/>
          </a:stretch>
        </p:blipFill>
        <p:spPr bwMode="auto">
          <a:xfrm>
            <a:off x="3275856" y="620688"/>
            <a:ext cx="2592288" cy="2882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330742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33775">
        <p14:conveyor dir="l"/>
      </p:transition>
    </mc:Choice>
    <mc:Fallback>
      <p:transition spd="slow" advTm="337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645024"/>
            <a:ext cx="8041440" cy="719865"/>
          </a:xfrm>
        </p:spPr>
        <p:txBody>
          <a:bodyPr/>
          <a:lstStyle/>
          <a:p>
            <a:r>
              <a:rPr lang="pl-PL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Emil Fieldorf  </a:t>
            </a:r>
            <a:r>
              <a:rPr lang="pl-PL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„Nil” </a:t>
            </a:r>
            <a:endParaRPr lang="pl-PL" sz="3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43608" y="4437112"/>
            <a:ext cx="7200800" cy="201622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1500" dirty="0" smtClean="0"/>
              <a:t>	Generał został aresztowany przez funkcjonariuszy UB w Łodzi na                                        ul. Piotrowskiej w monecie gdy wychodził z budynku Wojskowej Komendy Rejonowej. </a:t>
            </a:r>
            <a:r>
              <a:rPr lang="pl-PL" sz="1500" dirty="0" smtClean="0"/>
              <a:t>Przewieziono </a:t>
            </a:r>
            <a:r>
              <a:rPr lang="pl-PL" sz="1500" dirty="0" smtClean="0"/>
              <a:t>go do Warszawy i osadzono w areszcie śledczym Ministerstwa Bezpieczeństwa Publicznego przy ul. Koszykowej. Następnie trafił do więzienia przy ul. Rakowieckiej. </a:t>
            </a:r>
            <a:endParaRPr lang="pl-PL" sz="15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62" r="21962"/>
          <a:stretch>
            <a:fillRect/>
          </a:stretch>
        </p:blipFill>
        <p:spPr bwMode="auto">
          <a:xfrm>
            <a:off x="3131840" y="620688"/>
            <a:ext cx="2884188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34565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677">
        <p14:conveyor dir="l"/>
      </p:transition>
    </mc:Choice>
    <mc:Fallback>
      <p:transition spd="slow" advTm="256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149080"/>
            <a:ext cx="8041440" cy="719865"/>
          </a:xfrm>
        </p:spPr>
        <p:txBody>
          <a:bodyPr/>
          <a:lstStyle/>
          <a:p>
            <a:r>
              <a:rPr lang="pl-PL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Franciszek </a:t>
            </a:r>
            <a:r>
              <a:rPr lang="pl-PL" sz="3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Niepokólczycki</a:t>
            </a:r>
            <a:r>
              <a:rPr lang="pl-PL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l-PL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„Teodor” </a:t>
            </a:r>
            <a:endParaRPr lang="pl-PL" sz="3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87624" y="5013176"/>
            <a:ext cx="6984776" cy="144016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l-PL" sz="1500" dirty="0" smtClean="0"/>
              <a:t>	Urodzony w 1900 roku w Żytomierzu, uczestnik wojny polsko – bolszewickiej 1920r., brał również udział w wojnie obronnej 1939r. Jako dowódca 60 Batalionu Saperów w składzie Armii „ Modlin”. Jego karę śmierci zmieniono na dożywocie.                       Z więzienia wyszedł w 1956r. </a:t>
            </a:r>
            <a:endParaRPr lang="pl-PL" sz="15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460" b="9460"/>
          <a:stretch>
            <a:fillRect/>
          </a:stretch>
        </p:blipFill>
        <p:spPr bwMode="auto">
          <a:xfrm>
            <a:off x="2627784" y="620688"/>
            <a:ext cx="3764240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052462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32820">
        <p14:conveyor dir="l"/>
      </p:transition>
    </mc:Choice>
    <mc:Fallback>
      <p:transition spd="slow" advTm="328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645024"/>
            <a:ext cx="8041440" cy="719865"/>
          </a:xfrm>
        </p:spPr>
        <p:txBody>
          <a:bodyPr/>
          <a:lstStyle/>
          <a:p>
            <a:r>
              <a:rPr lang="pl-PL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 Rodowicz  </a:t>
            </a:r>
            <a:r>
              <a:rPr lang="pl-PL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„Andora” </a:t>
            </a:r>
            <a:endParaRPr lang="pl-PL" sz="3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43608" y="4509120"/>
            <a:ext cx="7241232" cy="172819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l-PL" sz="1500" dirty="0" smtClean="0"/>
              <a:t>	Harcerz, żołnierz Szarych Szeregów i Armii Krajowej oraz Delegatury i Sił Zbrojnych. Funkcjonariusze bezpieki zabrali go z domu w wigilię 1948 roku. Zmarł po dwóch tygodniach w niewyjaśnianych okolicznościach. Ubecy próbowali wmówić rodzinie, że popełnił samobójstwo. Najprawdopodobniej został zakatowany na śmierć. Miał w tedy 26 lat. </a:t>
            </a:r>
            <a:endParaRPr lang="pl-PL" sz="15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41" r="17641"/>
          <a:stretch>
            <a:fillRect/>
          </a:stretch>
        </p:blipFill>
        <p:spPr bwMode="auto">
          <a:xfrm>
            <a:off x="3059832" y="692696"/>
            <a:ext cx="3059039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42139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6208">
        <p14:conveyor dir="l"/>
      </p:transition>
    </mc:Choice>
    <mc:Fallback>
      <p:transition spd="slow" advTm="262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4149080"/>
            <a:ext cx="8041440" cy="719865"/>
          </a:xfrm>
        </p:spPr>
        <p:txBody>
          <a:bodyPr/>
          <a:lstStyle/>
          <a:p>
            <a:r>
              <a:rPr lang="pl-PL" sz="3200" b="1" dirty="0" smtClean="0"/>
              <a:t>Witold Pilecki  </a:t>
            </a:r>
            <a:r>
              <a:rPr lang="pl-PL" sz="3200" dirty="0" smtClean="0"/>
              <a:t>„Witold” </a:t>
            </a:r>
            <a:endParaRPr lang="pl-PL" sz="32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43608" y="4941168"/>
            <a:ext cx="7169224" cy="158417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1500" dirty="0" smtClean="0"/>
              <a:t>	Rotmistrz miał zdobyć wiarygodne informacje na temat zbrodni hitlerowskich oraz stworzyć konspirację wojskową wśród więźniów w niemieckim obozie Auschwitz – Birkenau. 15 marca 1948r. Rotmistrz został skazany na karę śmierci. Prezydent Bolesław Bierut nie zgodził się na ułaskawienie. </a:t>
            </a:r>
            <a:endParaRPr lang="pl-PL" sz="1500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97" b="4997"/>
          <a:stretch>
            <a:fillRect/>
          </a:stretch>
        </p:blipFill>
        <p:spPr bwMode="auto">
          <a:xfrm>
            <a:off x="3131840" y="620688"/>
            <a:ext cx="2914760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72461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356">
        <p14:conveyor dir="l"/>
      </p:transition>
    </mc:Choice>
    <mc:Fallback>
      <p:transition spd="slow" advTm="253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789040"/>
            <a:ext cx="8041440" cy="719865"/>
          </a:xfrm>
        </p:spPr>
        <p:txBody>
          <a:bodyPr/>
          <a:lstStyle/>
          <a:p>
            <a:r>
              <a:rPr lang="pl-PL" sz="3200" b="1" dirty="0" smtClean="0"/>
              <a:t>Wanda Bortkiewicz  </a:t>
            </a:r>
            <a:r>
              <a:rPr lang="pl-PL" sz="3200" dirty="0" smtClean="0"/>
              <a:t>„Basia” </a:t>
            </a:r>
            <a:endParaRPr lang="pl-PL" sz="32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43608" y="4581128"/>
            <a:ext cx="7169224" cy="18002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l-PL" sz="1500" dirty="0" smtClean="0"/>
              <a:t>	Z domu Czyżewska, ps. Basia, była żołnierzem pierwszego oddziału partyzanckiego AK na Wileńszczyźnie dowodzonego przez Antoniego Burzyńskiego, ps. Kmicic. Pełniła w nim funkcję sanitariuszki. Oddział ten został rozbity 26 sierpnia 1943r. Na skutek zasadzki przeprowadzonej  przez jednego z przywódców radzieckiej partyzantki, Fiodora Markowa.  </a:t>
            </a:r>
            <a:endParaRPr lang="pl-PL" sz="15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5" r="4765"/>
          <a:stretch>
            <a:fillRect/>
          </a:stretch>
        </p:blipFill>
        <p:spPr bwMode="auto">
          <a:xfrm>
            <a:off x="3059832" y="620688"/>
            <a:ext cx="2880320" cy="31297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104274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31587">
        <p14:conveyor dir="l"/>
      </p:transition>
    </mc:Choice>
    <mc:Fallback>
      <p:transition spd="slow" advTm="315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861048"/>
            <a:ext cx="8041440" cy="719865"/>
          </a:xfrm>
        </p:spPr>
        <p:txBody>
          <a:bodyPr/>
          <a:lstStyle/>
          <a:p>
            <a:r>
              <a:rPr lang="pl-PL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Hieronim </a:t>
            </a:r>
            <a:r>
              <a:rPr lang="pl-PL" sz="3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Dekutowski</a:t>
            </a:r>
            <a:r>
              <a:rPr lang="pl-PL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l-PL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„Zapora” </a:t>
            </a:r>
            <a:endParaRPr lang="pl-PL" sz="3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43608" y="4797152"/>
            <a:ext cx="7241232" cy="151216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1500" dirty="0" smtClean="0"/>
              <a:t>	Urodzony 24 września 1918r. w Tarnobrzegu, cichociemny, major, żołnierz Polskich Sił Zbrojnych na Zachodzie, oficer Armii Krajowej, </a:t>
            </a:r>
            <a:r>
              <a:rPr lang="pl-PL" sz="1500" dirty="0" smtClean="0"/>
              <a:t>członek </a:t>
            </a:r>
            <a:r>
              <a:rPr lang="pl-PL" sz="1500" dirty="0" smtClean="0"/>
              <a:t>Delegatury Sił Zbrojnych i Zrzeszenia „Wolności i Niezawisłości”, kawaler orderu „Virtuti Militari”. </a:t>
            </a:r>
            <a:endParaRPr lang="pl-PL" sz="15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36" b="7136"/>
          <a:stretch>
            <a:fillRect/>
          </a:stretch>
        </p:blipFill>
        <p:spPr bwMode="auto">
          <a:xfrm>
            <a:off x="2915816" y="620688"/>
            <a:ext cx="3168352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53192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3392">
        <p14:conveyor dir="l"/>
      </p:transition>
    </mc:Choice>
    <mc:Fallback>
      <p:transition spd="slow" advTm="233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3789040"/>
            <a:ext cx="8041440" cy="719865"/>
          </a:xfrm>
        </p:spPr>
        <p:txBody>
          <a:bodyPr/>
          <a:lstStyle/>
          <a:p>
            <a:r>
              <a:rPr lang="pl-PL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Kazimierz Chmielowski  </a:t>
            </a:r>
            <a:r>
              <a:rPr lang="pl-PL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„Rekin” </a:t>
            </a:r>
            <a:endParaRPr lang="pl-PL" sz="3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27584" y="4509120"/>
            <a:ext cx="7632848" cy="208823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l-PL" sz="1500" dirty="0" smtClean="0"/>
              <a:t>	Przyszły żołnierz polski podziemnej, urodził się 23 sierpnia 1925r. w Żabicach, leżących </a:t>
            </a:r>
            <a:r>
              <a:rPr lang="pl-PL" sz="1500" dirty="0" smtClean="0"/>
              <a:t>wtedy </a:t>
            </a:r>
            <a:r>
              <a:rPr lang="pl-PL" sz="1500" dirty="0" smtClean="0"/>
              <a:t>w województwie tarnopolskim. W działalność </a:t>
            </a:r>
            <a:r>
              <a:rPr lang="pl-PL" sz="1500" dirty="0" smtClean="0"/>
              <a:t>konspiracyjną </a:t>
            </a:r>
            <a:r>
              <a:rPr lang="pl-PL" sz="1500" dirty="0" smtClean="0"/>
              <a:t>wdał się                            w 1940r.. Aresztowany przez NKWD został wywieziony w okolice Kaługi w ZSRR.                  W 1945r. uciekł i po dotarciu do Wilna udał się do Białegostoku. Kiedy ujawnił się został aresztowany i po brutalnym procesie został skazany na dożywocie, a potem na śmierć.                       1 kwietnia 1950r. został rozstrzelany. </a:t>
            </a:r>
            <a:endParaRPr lang="pl-PL" sz="1500" dirty="0"/>
          </a:p>
        </p:txBody>
      </p:sp>
      <p:pic>
        <p:nvPicPr>
          <p:cNvPr id="5126" name="Picture 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22" b="3122"/>
          <a:stretch>
            <a:fillRect/>
          </a:stretch>
        </p:blipFill>
        <p:spPr bwMode="auto">
          <a:xfrm>
            <a:off x="3203848" y="692696"/>
            <a:ext cx="2664296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648514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38831">
        <p14:conveyor dir="l"/>
      </p:transition>
    </mc:Choice>
    <mc:Fallback>
      <p:transition spd="slow" advTm="388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272808" cy="987532"/>
          </a:xfrm>
        </p:spPr>
        <p:txBody>
          <a:bodyPr/>
          <a:lstStyle/>
          <a:p>
            <a:pPr algn="ctr"/>
            <a:r>
              <a:rPr lang="pl-PL" sz="4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Żołnierze Wyklęci (Niezłomni) </a:t>
            </a:r>
            <a:endParaRPr lang="pl-PL" sz="4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7544" y="1412776"/>
            <a:ext cx="8208912" cy="424847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1800" dirty="0" smtClean="0"/>
              <a:t>	Polskie powojenne podziemie niepodległościowe i antykomunistyczne. Niepodległościowy </a:t>
            </a:r>
            <a:r>
              <a:rPr lang="pl-PL" sz="1800" dirty="0"/>
              <a:t>ruch partyzancki, stawiający opór sowietyzacji Polski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i </a:t>
            </a:r>
            <a:r>
              <a:rPr lang="pl-PL" sz="1800" dirty="0"/>
              <a:t>podporządkowaniu jej ZSRR, toczący walkę </a:t>
            </a:r>
            <a:r>
              <a:rPr lang="pl-PL" sz="1800" dirty="0" smtClean="0"/>
              <a:t>    ze służbami bezpieczeństwa </a:t>
            </a:r>
            <a:r>
              <a:rPr lang="pl-PL" sz="1800" dirty="0"/>
              <a:t>ZSRR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i </a:t>
            </a:r>
            <a:r>
              <a:rPr lang="pl-PL" sz="1800" dirty="0"/>
              <a:t>podporządkowanymi im służbami w Polsce.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56992"/>
            <a:ext cx="4018889" cy="2907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7001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24045">
        <p14:flash/>
      </p:transition>
    </mc:Choice>
    <mc:Fallback>
      <p:transition spd="slow" advTm="240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9499" y="3717033"/>
            <a:ext cx="8041440" cy="719865"/>
          </a:xfrm>
        </p:spPr>
        <p:txBody>
          <a:bodyPr/>
          <a:lstStyle/>
          <a:p>
            <a:r>
              <a:rPr lang="pl-PL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Mieczysław </a:t>
            </a:r>
            <a:r>
              <a:rPr lang="pl-PL" sz="3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Dziemieszkiewicz</a:t>
            </a:r>
            <a:r>
              <a:rPr lang="pl-PL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l-PL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„Rój” </a:t>
            </a:r>
            <a:endParaRPr lang="pl-PL" sz="3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55576" y="4509120"/>
            <a:ext cx="7416824" cy="201622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l-PL" sz="1500" dirty="0" smtClean="0"/>
              <a:t>	 Urodził się 25 stycznia 1925r. W Zagrobach. W 1945r. </a:t>
            </a:r>
            <a:r>
              <a:rPr lang="pl-PL" sz="1500" dirty="0" smtClean="0"/>
              <a:t>został </a:t>
            </a:r>
            <a:r>
              <a:rPr lang="pl-PL" sz="1500" dirty="0" smtClean="0"/>
              <a:t>wcielony do Ludowego </a:t>
            </a:r>
            <a:r>
              <a:rPr lang="pl-PL" sz="1500" dirty="0" smtClean="0"/>
              <a:t>Wojska </a:t>
            </a:r>
            <a:r>
              <a:rPr lang="pl-PL" sz="1500" dirty="0" smtClean="0"/>
              <a:t>Polskiego. Następnie wstąpił do oddziału partyzanckiego Narodowych </a:t>
            </a:r>
            <a:r>
              <a:rPr lang="pl-PL" sz="1500" dirty="0" smtClean="0"/>
              <a:t>Sił </a:t>
            </a:r>
            <a:r>
              <a:rPr lang="pl-PL" sz="1500" dirty="0" smtClean="0"/>
              <a:t>Z</a:t>
            </a:r>
            <a:r>
              <a:rPr lang="pl-PL" sz="1500" dirty="0" smtClean="0"/>
              <a:t>brojnych </a:t>
            </a:r>
            <a:r>
              <a:rPr lang="pl-PL" sz="1500" dirty="0" smtClean="0"/>
              <a:t>pod dowództwem ppor. Mariana Kraśniewskiego ps. Burza. W maju 1947r. </a:t>
            </a:r>
            <a:r>
              <a:rPr lang="pl-PL" sz="1500" dirty="0" err="1" smtClean="0"/>
              <a:t>Dziemieszkiewicz</a:t>
            </a:r>
            <a:r>
              <a:rPr lang="pl-PL" sz="1500" dirty="0" smtClean="0"/>
              <a:t> został dowódcą partyzanckiego oddziału. 13 kwietnia 1951r. </a:t>
            </a:r>
            <a:r>
              <a:rPr lang="pl-PL" sz="1500" dirty="0" smtClean="0"/>
              <a:t>został </a:t>
            </a:r>
            <a:r>
              <a:rPr lang="pl-PL" sz="1500" dirty="0" smtClean="0"/>
              <a:t>wydany agentom Urzędu Bezpieczeństwa i poległ w czasie próby przedarcia się przez obławę. 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8071" y="620689"/>
            <a:ext cx="2664296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607124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39819">
        <p14:conveyor dir="l"/>
      </p:transition>
    </mc:Choice>
    <mc:Fallback>
      <p:transition spd="slow" advTm="398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717032"/>
            <a:ext cx="8041440" cy="719865"/>
          </a:xfrm>
        </p:spPr>
        <p:txBody>
          <a:bodyPr/>
          <a:lstStyle/>
          <a:p>
            <a:r>
              <a:rPr lang="pl-PL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Anatol </a:t>
            </a:r>
            <a:r>
              <a:rPr lang="pl-PL" sz="3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Radziwonik</a:t>
            </a:r>
            <a:r>
              <a:rPr lang="pl-PL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l-PL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„Olech” </a:t>
            </a:r>
            <a:endParaRPr lang="pl-PL" sz="3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5" b="905"/>
          <a:stretch>
            <a:fillRect/>
          </a:stretch>
        </p:blipFill>
        <p:spPr>
          <a:xfrm rot="-60000">
            <a:off x="2438370" y="657352"/>
            <a:ext cx="4228453" cy="3086254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99592" y="4365104"/>
            <a:ext cx="7488832" cy="223224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1500" dirty="0" smtClean="0"/>
              <a:t>	Był synem polskiego kolejarza Konstantego i Nadziei z domu Makowieckiej, która pochodziła z rodziny prawosławnej. Tego wyznania był też Anatol. „Olech” początkowo dowodził okręgiem Szczuczyn. Zwierzchnictwo nad okręgiem Lida przejął</a:t>
            </a:r>
            <a:br>
              <a:rPr lang="pl-PL" sz="1500" dirty="0" smtClean="0"/>
            </a:br>
            <a:r>
              <a:rPr lang="pl-PL" sz="1500" dirty="0" smtClean="0"/>
              <a:t> w dramatycznych okolicznościach. Jego główne zadania to walka z NKWD </a:t>
            </a:r>
            <a:br>
              <a:rPr lang="pl-PL" sz="1500" dirty="0" smtClean="0"/>
            </a:br>
            <a:r>
              <a:rPr lang="pl-PL" sz="1500" dirty="0" smtClean="0"/>
              <a:t>i kolektywizacją rolnictwa. Zginął 12 maja 1949r. W lesie pod wsią </a:t>
            </a:r>
            <a:r>
              <a:rPr lang="pl-PL" sz="1500" dirty="0" err="1" smtClean="0"/>
              <a:t>Raczkowszczyzną</a:t>
            </a:r>
            <a:r>
              <a:rPr lang="pl-PL" sz="1500" dirty="0" smtClean="0"/>
              <a:t>. Zginął podczas </a:t>
            </a:r>
            <a:r>
              <a:rPr lang="pl-PL" sz="1500" dirty="0" smtClean="0"/>
              <a:t>przebijania się z </a:t>
            </a:r>
            <a:r>
              <a:rPr lang="pl-PL" sz="1500" dirty="0" smtClean="0"/>
              <a:t>sowieckiej obławy. </a:t>
            </a:r>
            <a:endParaRPr lang="pl-PL" sz="1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63109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37728">
        <p14:conveyor dir="l"/>
      </p:transition>
    </mc:Choice>
    <mc:Fallback>
      <p:transition spd="slow" advTm="377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861048"/>
            <a:ext cx="8041440" cy="719865"/>
          </a:xfrm>
        </p:spPr>
        <p:txBody>
          <a:bodyPr/>
          <a:lstStyle/>
          <a:p>
            <a:r>
              <a:rPr lang="pl-PL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Wincenty Kwieciński  </a:t>
            </a:r>
            <a:r>
              <a:rPr lang="pl-PL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„Lotny” </a:t>
            </a:r>
            <a:endParaRPr lang="pl-PL" sz="3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Symbol zastępczy obrazu 7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67" b="8067"/>
          <a:stretch>
            <a:fillRect/>
          </a:stretch>
        </p:blipFill>
        <p:spPr>
          <a:xfrm rot="-60000">
            <a:off x="3229918" y="716194"/>
            <a:ext cx="2719223" cy="3011239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83568" y="4653136"/>
            <a:ext cx="7848872" cy="194421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1500" dirty="0" smtClean="0"/>
              <a:t>	Urodził się 24 grudnia 1916r. </a:t>
            </a:r>
            <a:r>
              <a:rPr lang="pl-PL" sz="1500" dirty="0" smtClean="0"/>
              <a:t>w </a:t>
            </a:r>
            <a:r>
              <a:rPr lang="pl-PL" sz="1500" dirty="0" smtClean="0"/>
              <a:t>Słowiańsku. Od 1945r. </a:t>
            </a:r>
            <a:r>
              <a:rPr lang="pl-PL" sz="1500" dirty="0" smtClean="0"/>
              <a:t>działał </a:t>
            </a:r>
            <a:r>
              <a:rPr lang="pl-PL" sz="1500" dirty="0" smtClean="0"/>
              <a:t>w organizacji NIE. Potem w Delegaturze Sił Zbrojnych na Kraj. We wrześniu 1945r. przystąpił do </a:t>
            </a:r>
            <a:r>
              <a:rPr lang="pl-PL" sz="1500" dirty="0" smtClean="0"/>
              <a:t>Zrzeszenia Wolność</a:t>
            </a:r>
            <a:r>
              <a:rPr lang="pl-PL" sz="1500" dirty="0" smtClean="0"/>
              <a:t/>
            </a:r>
            <a:br>
              <a:rPr lang="pl-PL" sz="1500" dirty="0" smtClean="0"/>
            </a:br>
            <a:r>
              <a:rPr lang="pl-PL" sz="1500" dirty="0" smtClean="0"/>
              <a:t> i </a:t>
            </a:r>
            <a:r>
              <a:rPr lang="pl-PL" sz="1500" dirty="0" smtClean="0"/>
              <a:t>Niezawisłość. </a:t>
            </a:r>
            <a:r>
              <a:rPr lang="pl-PL" sz="1500" dirty="0" smtClean="0"/>
              <a:t>W 1946r.  po aresztowaniu prezesa WiN, stanął na czele organizacji. </a:t>
            </a:r>
            <a:br>
              <a:rPr lang="pl-PL" sz="1500" dirty="0" smtClean="0"/>
            </a:br>
            <a:r>
              <a:rPr lang="pl-PL" sz="1500" dirty="0" smtClean="0"/>
              <a:t>W grudniu 1947r. </a:t>
            </a:r>
            <a:r>
              <a:rPr lang="pl-PL" sz="1500" dirty="0" smtClean="0"/>
              <a:t>skazano </a:t>
            </a:r>
            <a:r>
              <a:rPr lang="pl-PL" sz="1500" dirty="0" smtClean="0"/>
              <a:t>go na dożywocie. Na wolność wyszedł po dziesięciu latach więzienia. Zmarł 15 listopada 1984r. </a:t>
            </a:r>
            <a:r>
              <a:rPr lang="pl-PL" sz="1500" dirty="0" smtClean="0"/>
              <a:t>w </a:t>
            </a:r>
            <a:r>
              <a:rPr lang="pl-PL" sz="1500" dirty="0" smtClean="0"/>
              <a:t>Warszawie. </a:t>
            </a:r>
            <a:endParaRPr lang="pl-PL" sz="1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362416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34923">
        <p14:conveyor dir="l"/>
      </p:transition>
    </mc:Choice>
    <mc:Fallback>
      <p:transition spd="slow" advTm="349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789040"/>
            <a:ext cx="8041440" cy="719865"/>
          </a:xfrm>
        </p:spPr>
        <p:txBody>
          <a:bodyPr/>
          <a:lstStyle/>
          <a:p>
            <a:r>
              <a:rPr lang="pl-PL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Józef Franczak  </a:t>
            </a:r>
            <a:r>
              <a:rPr lang="pl-PL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„Lalek” </a:t>
            </a:r>
            <a:endParaRPr lang="pl-PL" sz="3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Symbol zastępczy obrazu 7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3" r="3253"/>
          <a:stretch>
            <a:fillRect/>
          </a:stretch>
        </p:blipFill>
        <p:spPr>
          <a:xfrm rot="-60000">
            <a:off x="3158442" y="644732"/>
            <a:ext cx="2782312" cy="3072780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99592" y="4581128"/>
            <a:ext cx="7560840" cy="182927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1500" dirty="0" smtClean="0"/>
              <a:t>	Urodził się 17 marca 1918r. w Kozicach Górnych. Ostatni żołnierz podziemia niepodległościowego. Zginął z rak </a:t>
            </a:r>
            <a:r>
              <a:rPr lang="pl-PL" sz="1500" smtClean="0"/>
              <a:t>bezpieki 21 </a:t>
            </a:r>
            <a:r>
              <a:rPr lang="pl-PL" sz="1500" dirty="0" smtClean="0"/>
              <a:t>października 1963r. W zasadzce przygotowanej przez funkcjonariuszy bezpieki. Nie miał szansy na podjęcie normalnego życia. Kiedy kończyła się wojna miał 27 lat. Przez następnych osiemnaście lat ukrywał się w kraju, o którego wolność walczył. </a:t>
            </a:r>
            <a:endParaRPr lang="pl-PL" sz="1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79391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30242">
        <p14:conveyor dir="l"/>
      </p:transition>
    </mc:Choice>
    <mc:Fallback>
      <p:transition spd="slow" advTm="302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1539949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uwagę!</a:t>
            </a:r>
          </a:p>
          <a:p>
            <a:endParaRPr lang="pl-PL" dirty="0"/>
          </a:p>
        </p:txBody>
      </p:sp>
      <p:sp>
        <p:nvSpPr>
          <p:cNvPr id="3" name="Uśmiechnięta buźka 2"/>
          <p:cNvSpPr/>
          <p:nvPr/>
        </p:nvSpPr>
        <p:spPr>
          <a:xfrm>
            <a:off x="3347864" y="3212976"/>
            <a:ext cx="2448272" cy="2304256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5724128" y="5733256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000" dirty="0" smtClean="0"/>
              <a:t>Autor: Jakub Imiołek</a:t>
            </a:r>
            <a:br>
              <a:rPr lang="pl-PL" sz="2000" dirty="0" smtClean="0"/>
            </a:br>
            <a:r>
              <a:rPr lang="pl-PL" sz="2000" dirty="0" smtClean="0"/>
              <a:t> kl. </a:t>
            </a:r>
            <a:r>
              <a:rPr lang="pl-PL" sz="2000" dirty="0" err="1" smtClean="0"/>
              <a:t>VIIIa</a:t>
            </a:r>
            <a:endParaRPr lang="pl-PL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00741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6616">
        <p14:conveyor dir="l"/>
      </p:transition>
    </mc:Choice>
    <mc:Fallback>
      <p:transition spd="slow" advTm="66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27784" y="476672"/>
            <a:ext cx="3816424" cy="771508"/>
          </a:xfrm>
        </p:spPr>
        <p:txBody>
          <a:bodyPr/>
          <a:lstStyle/>
          <a:p>
            <a:r>
              <a:rPr lang="pl-PL" sz="4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Organizacje</a:t>
            </a:r>
            <a:endParaRPr lang="pl-PL" sz="4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83568" y="1772816"/>
            <a:ext cx="7704856" cy="403244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buClrTx/>
            </a:pPr>
            <a:r>
              <a:rPr lang="pl-PL" altLang="pl-PL" sz="1800" dirty="0" smtClean="0"/>
              <a:t>	Już </a:t>
            </a:r>
            <a:r>
              <a:rPr lang="pl-PL" altLang="pl-PL" sz="1800" dirty="0"/>
              <a:t>w roku 1943 w związku z niemieckimi klęskami na wschodnim froncie dowództwo Armii Krajowej rozpoczęło tworzenie struktur na wypadek okupacji przez ZSRR. Powstała organizacja </a:t>
            </a:r>
            <a:r>
              <a:rPr lang="pl-PL" altLang="pl-PL" sz="1800" i="1" dirty="0" smtClean="0"/>
              <a:t>Niepodległość</a:t>
            </a:r>
            <a:r>
              <a:rPr lang="pl-PL" altLang="pl-PL" sz="1800" dirty="0" smtClean="0"/>
              <a:t> (NIE), </a:t>
            </a:r>
            <a:r>
              <a:rPr lang="pl-PL" altLang="pl-PL" sz="1800" dirty="0"/>
              <a:t>łącząca struktury cywilne i wojskowe, mające na celu samoobronę </a:t>
            </a:r>
            <a:r>
              <a:rPr lang="pl-PL" altLang="pl-PL" sz="1800" dirty="0" smtClean="0"/>
              <a:t/>
            </a:r>
            <a:br>
              <a:rPr lang="pl-PL" altLang="pl-PL" sz="1800" dirty="0" smtClean="0"/>
            </a:br>
            <a:r>
              <a:rPr lang="pl-PL" altLang="pl-PL" sz="1800" dirty="0" smtClean="0"/>
              <a:t>i </a:t>
            </a:r>
            <a:r>
              <a:rPr lang="pl-PL" altLang="pl-PL" sz="1800" dirty="0"/>
              <a:t>podtrzymywanie morale polskiego społeczeństwa w oczekiwaniu na wojnę Zachodu z ZSRR</a:t>
            </a:r>
            <a:r>
              <a:rPr lang="pl-PL" altLang="pl-PL" sz="1800" dirty="0" smtClean="0"/>
              <a:t>.</a:t>
            </a:r>
            <a:endParaRPr lang="pl-PL" altLang="pl-PL" sz="1800" dirty="0"/>
          </a:p>
          <a:p>
            <a:pPr algn="just">
              <a:lnSpc>
                <a:spcPct val="150000"/>
              </a:lnSpc>
              <a:spcBef>
                <a:spcPts val="600"/>
              </a:spcBef>
              <a:buClrTx/>
            </a:pPr>
            <a:endParaRPr lang="pl-PL" altLang="pl-PL" sz="1800" dirty="0" smtClean="0"/>
          </a:p>
          <a:p>
            <a:pPr algn="just">
              <a:lnSpc>
                <a:spcPct val="150000"/>
              </a:lnSpc>
              <a:spcBef>
                <a:spcPts val="600"/>
              </a:spcBef>
              <a:buClrTx/>
            </a:pPr>
            <a:r>
              <a:rPr lang="pl-PL" altLang="pl-PL" sz="1800" dirty="0" smtClean="0"/>
              <a:t>	Narodowe </a:t>
            </a:r>
            <a:r>
              <a:rPr lang="pl-PL" altLang="pl-PL" sz="1800" dirty="0"/>
              <a:t>Siły Zbrojne, a następnie Narodowe Zjednoczenie Wojskowe były gotowe do ofiarnej walki w obronie suwerenności.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79822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36848">
        <p:circle/>
      </p:transition>
    </mc:Choice>
    <mc:Fallback>
      <p:transition spd="slow" advTm="3684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973048" cy="1336253"/>
          </a:xfrm>
        </p:spPr>
        <p:txBody>
          <a:bodyPr/>
          <a:lstStyle/>
          <a:p>
            <a:r>
              <a:rPr lang="pl-PL" sz="4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Niepodległość</a:t>
            </a:r>
            <a:endParaRPr lang="pl-PL" sz="4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75610" y="1445326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altLang="pl-PL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Niepodległość (NIE)</a:t>
            </a:r>
            <a:r>
              <a:rPr lang="pl-PL" altLang="pl-PL" dirty="0" smtClean="0"/>
              <a:t> </a:t>
            </a:r>
            <a:r>
              <a:rPr lang="pl-PL" altLang="pl-PL" dirty="0"/>
              <a:t>– kadrowa organizacja wojskowa, której zadaniem </a:t>
            </a:r>
            <a:r>
              <a:rPr lang="pl-PL" altLang="pl-PL" dirty="0" smtClean="0"/>
              <a:t>	było </a:t>
            </a:r>
            <a:r>
              <a:rPr lang="pl-PL" altLang="pl-PL" dirty="0"/>
              <a:t>kontynuowanie walki o niepodległość Polski po wkroczeniu </a:t>
            </a:r>
            <a:r>
              <a:rPr lang="pl-PL" altLang="pl-PL" dirty="0" smtClean="0"/>
              <a:t>	Armii </a:t>
            </a:r>
            <a:r>
              <a:rPr lang="pl-PL" altLang="pl-PL" dirty="0"/>
              <a:t>Czerwonej. Nazwa może być tłumaczona na dwa sposoby – </a:t>
            </a:r>
            <a:r>
              <a:rPr lang="pl-PL" altLang="pl-PL" dirty="0" smtClean="0"/>
              <a:t>	NIE </a:t>
            </a:r>
            <a:r>
              <a:rPr lang="pl-PL" altLang="pl-PL" dirty="0"/>
              <a:t>jako skrót od słowa ,,Niepodległość" lub jako symbol </a:t>
            </a:r>
            <a:r>
              <a:rPr lang="pl-PL" altLang="pl-PL" dirty="0" smtClean="0"/>
              <a:t>	sprzeciwu </a:t>
            </a:r>
            <a:r>
              <a:rPr lang="pl-PL" altLang="pl-PL" dirty="0"/>
              <a:t>wobec ZSRR. Komendantem Głównym NIE został </a:t>
            </a:r>
            <a:r>
              <a:rPr lang="pl-PL" altLang="pl-PL" dirty="0" smtClean="0"/>
              <a:t>	generał </a:t>
            </a:r>
            <a:r>
              <a:rPr lang="pl-PL" altLang="pl-PL" dirty="0"/>
              <a:t>Leopold Okulicki.</a:t>
            </a:r>
          </a:p>
          <a:p>
            <a:pPr algn="just"/>
            <a:endParaRPr lang="pl-PL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89040"/>
            <a:ext cx="1679804" cy="25218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4211960" y="594123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/>
              <a:t>Gen. Leopold Okulicki</a:t>
            </a:r>
            <a:endParaRPr lang="pl-PL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32754989"/>
      </p:ext>
    </p:extLst>
  </p:cSld>
  <p:clrMapOvr>
    <a:masterClrMapping/>
  </p:clrMapOvr>
  <p:transition spd="slow" advTm="2751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24936" cy="864097"/>
          </a:xfrm>
        </p:spPr>
        <p:txBody>
          <a:bodyPr/>
          <a:lstStyle/>
          <a:p>
            <a:pPr algn="ctr"/>
            <a:r>
              <a:rPr lang="pl-PL" sz="4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Niepodległość</a:t>
            </a:r>
            <a:endParaRPr lang="pl-PL" sz="4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9552" y="1124744"/>
            <a:ext cx="6192688" cy="1584176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l-PL" altLang="pl-PL" sz="1800" dirty="0"/>
              <a:t>	</a:t>
            </a:r>
            <a:r>
              <a:rPr lang="pl-PL" altLang="pl-PL" sz="2900" dirty="0" smtClean="0"/>
              <a:t>Po </a:t>
            </a:r>
            <a:r>
              <a:rPr lang="pl-PL" altLang="pl-PL" sz="2900" dirty="0"/>
              <a:t>rozwiązaniu </a:t>
            </a:r>
            <a:r>
              <a:rPr lang="pl-PL" altLang="pl-PL" sz="2900" i="1" u="sng" dirty="0"/>
              <a:t>NIE</a:t>
            </a:r>
            <a:r>
              <a:rPr lang="pl-PL" altLang="pl-PL" sz="2900" b="1" dirty="0"/>
              <a:t> </a:t>
            </a:r>
            <a:r>
              <a:rPr lang="pl-PL" altLang="pl-PL" sz="2900" dirty="0"/>
              <a:t>w jej miejsce 7 maja 1945 rozkazem generała Władysława Andersa powstała nowa organizacja antykomunistyczna - </a:t>
            </a:r>
            <a:r>
              <a:rPr lang="pl-PL" altLang="pl-PL" sz="2900" b="1" dirty="0"/>
              <a:t>Delegatura Sił Zbrojnych na Kraj</a:t>
            </a:r>
            <a:r>
              <a:rPr lang="pl-PL" altLang="pl-PL" sz="2900" b="1" dirty="0" smtClean="0"/>
              <a:t>.</a:t>
            </a:r>
          </a:p>
          <a:p>
            <a:pPr marL="269875" algn="just">
              <a:lnSpc>
                <a:spcPct val="150000"/>
              </a:lnSpc>
              <a:spcBef>
                <a:spcPts val="600"/>
              </a:spcBef>
              <a:buClrTx/>
            </a:pPr>
            <a:r>
              <a:rPr lang="pl-PL" altLang="pl-PL" sz="1800" b="1" dirty="0" smtClean="0"/>
              <a:t>	</a:t>
            </a:r>
          </a:p>
          <a:p>
            <a:pPr algn="just">
              <a:lnSpc>
                <a:spcPct val="150000"/>
              </a:lnSpc>
            </a:pPr>
            <a:endParaRPr lang="pl-PL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1419" y="3284984"/>
            <a:ext cx="1887045" cy="23653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pole tekstowe 4"/>
          <p:cNvSpPr txBox="1"/>
          <p:nvPr/>
        </p:nvSpPr>
        <p:spPr>
          <a:xfrm>
            <a:off x="6948264" y="597221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/>
              <a:t>Płk. Jan Rzepecki</a:t>
            </a:r>
            <a:endParaRPr lang="pl-PL" i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23528" y="2408318"/>
            <a:ext cx="590465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algn="just">
              <a:lnSpc>
                <a:spcPct val="150000"/>
              </a:lnSpc>
              <a:spcBef>
                <a:spcPts val="600"/>
              </a:spcBef>
              <a:buClrTx/>
            </a:pPr>
            <a:r>
              <a:rPr lang="pl-PL" altLang="pl-PL" dirty="0" smtClean="0"/>
              <a:t>	Na </a:t>
            </a:r>
            <a:r>
              <a:rPr lang="pl-PL" altLang="pl-PL" dirty="0"/>
              <a:t>jej czele stanął płk. Jan Rzepecki, który na swego następcę, w wypadku aresztowania, </a:t>
            </a:r>
            <a:r>
              <a:rPr lang="pl-PL" altLang="pl-PL" dirty="0" smtClean="0"/>
              <a:t>wyznaczył płk </a:t>
            </a:r>
            <a:r>
              <a:rPr lang="pl-PL" altLang="pl-PL" dirty="0"/>
              <a:t>dypl. Janusza </a:t>
            </a:r>
            <a:r>
              <a:rPr lang="pl-PL" altLang="pl-PL" dirty="0" err="1"/>
              <a:t>Bokszczanina</a:t>
            </a:r>
            <a:r>
              <a:rPr lang="pl-PL" altLang="pl-PL" dirty="0"/>
              <a:t>. Delegatura istniała do </a:t>
            </a:r>
            <a:r>
              <a:rPr lang="pl-PL" altLang="pl-PL" dirty="0" smtClean="0"/>
              <a:t> 6 </a:t>
            </a:r>
            <a:r>
              <a:rPr lang="pl-PL" altLang="pl-PL" dirty="0"/>
              <a:t>sierpnia 1945, kiedy została rozwiązana rozkazem płk. Rzepeckiego. W jej miejsce 2 września 1945r., powołano do życia polityczną, w założeniu organizację - Ruch Oporu bez Wojny i Dywersji ,,Wolność </a:t>
            </a:r>
            <a:r>
              <a:rPr lang="pl-PL" altLang="pl-PL" dirty="0" smtClean="0"/>
              <a:t/>
            </a:r>
            <a:br>
              <a:rPr lang="pl-PL" altLang="pl-PL" dirty="0" smtClean="0"/>
            </a:br>
            <a:r>
              <a:rPr lang="pl-PL" altLang="pl-PL" dirty="0" smtClean="0"/>
              <a:t>i </a:t>
            </a:r>
            <a:r>
              <a:rPr lang="pl-PL" altLang="pl-PL" dirty="0"/>
              <a:t>Niezawisłość".</a:t>
            </a:r>
          </a:p>
          <a:p>
            <a:pPr algn="just">
              <a:lnSpc>
                <a:spcPct val="150000"/>
              </a:lnSpc>
            </a:pPr>
            <a:endParaRPr lang="pl-PL" altLang="pl-PL" b="1" dirty="0"/>
          </a:p>
          <a:p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57981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47795">
        <p14:prism/>
      </p:transition>
    </mc:Choice>
    <mc:Fallback>
      <p:transition spd="slow" advTm="477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468992" cy="1120229"/>
          </a:xfrm>
        </p:spPr>
        <p:txBody>
          <a:bodyPr/>
          <a:lstStyle/>
          <a:p>
            <a:r>
              <a:rPr lang="pl-PL" sz="4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Dlaczego 1 marca? </a:t>
            </a:r>
            <a:endParaRPr lang="pl-PL" sz="4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68528" y="1278063"/>
            <a:ext cx="777686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/>
              <a:t>	</a:t>
            </a:r>
            <a:r>
              <a:rPr lang="pl-PL" dirty="0" smtClean="0"/>
              <a:t>Od 2011r. 1 </a:t>
            </a:r>
            <a:r>
              <a:rPr lang="pl-PL" dirty="0"/>
              <a:t>marca </a:t>
            </a:r>
            <a:r>
              <a:rPr lang="pl-PL" dirty="0" smtClean="0"/>
              <a:t>obchodzimy Narodowy Dzień Pamięci  Żołnierzy </a:t>
            </a:r>
            <a:r>
              <a:rPr lang="pl-PL" dirty="0"/>
              <a:t>W</a:t>
            </a:r>
            <a:r>
              <a:rPr lang="pl-PL" dirty="0" smtClean="0"/>
              <a:t>yklętych (Niezłomnych). </a:t>
            </a:r>
            <a:r>
              <a:rPr lang="pl-PL" dirty="0"/>
              <a:t>Data upamiętnia rocznicę stracenia z rąk funkcjonariuszy Urzędu Bezpieczeństwa kierownictwa IV Komendy Zrzeszenia "Wolność i Niezawisłość". 1 marca 1951 r. szefowie IV Zarządu Głównego ppłk Łukasz Ciepliński, mjr Adam </a:t>
            </a:r>
            <a:r>
              <a:rPr lang="pl-PL" dirty="0" err="1"/>
              <a:t>Lazarowicz</a:t>
            </a:r>
            <a:r>
              <a:rPr lang="pl-PL" dirty="0"/>
              <a:t>, por. Józef Rzepka, kpt. Franciszek Błażej, por. Józef Batory, Karol Chmiel i mjr Mieczysław Kawalec ponieśli śmierć w stołecznym więzieniu na ul. Rakowieckiej.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20351"/>
            <a:ext cx="2952328" cy="18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608689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54272">
        <p14:ripple/>
      </p:transition>
    </mc:Choice>
    <mc:Fallback>
      <p:transition spd="slow" advTm="542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3717032"/>
            <a:ext cx="8041440" cy="719865"/>
          </a:xfrm>
        </p:spPr>
        <p:txBody>
          <a:bodyPr/>
          <a:lstStyle/>
          <a:p>
            <a:r>
              <a:rPr lang="pl-PL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 Tabortowski     </a:t>
            </a:r>
            <a:r>
              <a:rPr lang="pl-PL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„Bruzda”</a:t>
            </a:r>
            <a:endParaRPr lang="pl-PL" sz="3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83568" y="4437112"/>
            <a:ext cx="7344816" cy="194421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60000"/>
              </a:lnSpc>
            </a:pPr>
            <a:r>
              <a:rPr lang="pl-PL" dirty="0" smtClean="0"/>
              <a:t>	</a:t>
            </a:r>
            <a:r>
              <a:rPr lang="pl-PL" sz="1500" dirty="0" smtClean="0"/>
              <a:t>Przyszedł na świat 16 października 1906r.  w Nowogródku na Białorusi. W wojnie obronnej 1939 roku walczył jako zastępca dowódcy pociągu pancernego „ Dora”. Dostał się do niewoli niemieckiej i trafił do szpitala. Udało mu się z niego uciec. Wdał się                        w konspiracji. Działał głównie w okolicach </a:t>
            </a:r>
            <a:r>
              <a:rPr lang="pl-PL" sz="1500" dirty="0"/>
              <a:t>Ł</a:t>
            </a:r>
            <a:r>
              <a:rPr lang="pl-PL" sz="1500" dirty="0" smtClean="0"/>
              <a:t>omży.  23 sierpnia 1954r. Partyzanci przeprowadzili akcję w Przytułach podczas której został ranny.</a:t>
            </a:r>
            <a:endParaRPr lang="pl-PL" sz="15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5479" y="692696"/>
            <a:ext cx="3014935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612906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32892">
        <p14:conveyor dir="l"/>
      </p:transition>
    </mc:Choice>
    <mc:Fallback>
      <p:transition spd="slow" advTm="328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140968"/>
            <a:ext cx="8041440" cy="719865"/>
          </a:xfrm>
        </p:spPr>
        <p:txBody>
          <a:bodyPr/>
          <a:lstStyle/>
          <a:p>
            <a:r>
              <a:rPr lang="pl-PL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Łukasz Ciepliński     </a:t>
            </a:r>
            <a:r>
              <a:rPr lang="pl-PL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„Pług”</a:t>
            </a:r>
            <a:endParaRPr lang="pl-PL" sz="3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9552" y="4077072"/>
            <a:ext cx="8172400" cy="302433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1500" dirty="0" smtClean="0"/>
              <a:t>	1 marca 1951r. W więzieniu na stołecznym Mokotowie po pokazowym procesie zostało zamordowanych siedmiu członków niepodległościowego IV Zarządu Głównego Zrzeszenia „Wolności i Niezawisłości”.  Egzekucja rozpoczęła się o godz. 20:00. Skazani Byli kolejno podprowadzani na miejsce kaźni, a kat strzelał im w tył głowy. Ciał zamordowanych nie wydano rodzinom. Pogrzebano je w nieznanym do dziś miejscu. Śmierć </a:t>
            </a:r>
            <a:r>
              <a:rPr lang="pl-PL" sz="1500" dirty="0" smtClean="0"/>
              <a:t>ponieśli </a:t>
            </a:r>
            <a:r>
              <a:rPr lang="pl-PL" sz="1500" dirty="0" smtClean="0"/>
              <a:t>m. in.: Łukasz Ciepliński </a:t>
            </a:r>
            <a:br>
              <a:rPr lang="pl-PL" sz="1500" dirty="0" smtClean="0"/>
            </a:br>
            <a:r>
              <a:rPr lang="pl-PL" sz="1500" dirty="0" smtClean="0"/>
              <a:t>i Józef Batory.  </a:t>
            </a:r>
            <a:endParaRPr lang="pl-PL" sz="15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76" b="12476"/>
          <a:stretch>
            <a:fillRect/>
          </a:stretch>
        </p:blipFill>
        <p:spPr bwMode="auto">
          <a:xfrm rot="-60000">
            <a:off x="2865441" y="649662"/>
            <a:ext cx="3342238" cy="25082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272834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30700">
        <p14:conveyor dir="l"/>
      </p:transition>
    </mc:Choice>
    <mc:Fallback>
      <p:transition spd="slow" advTm="30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3356992"/>
            <a:ext cx="8041440" cy="719865"/>
          </a:xfrm>
        </p:spPr>
        <p:txBody>
          <a:bodyPr/>
          <a:lstStyle/>
          <a:p>
            <a:r>
              <a:rPr lang="pl-PL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Zygmund </a:t>
            </a:r>
            <a:r>
              <a:rPr lang="pl-PL" sz="3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Szendzielarz</a:t>
            </a:r>
            <a:r>
              <a:rPr lang="pl-PL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pl-PL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„Łupaszka”</a:t>
            </a:r>
            <a:endParaRPr lang="pl-PL" sz="3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87624" y="4077072"/>
            <a:ext cx="6984776" cy="234888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pl-PL" dirty="0" smtClean="0"/>
              <a:t>	</a:t>
            </a:r>
            <a:r>
              <a:rPr lang="pl-PL" sz="1800" dirty="0" smtClean="0"/>
              <a:t>Urodził się 12 marca 1910r. W Stryju. Trafił do IV Pułku Ułanów Zaniemyskich w Wilnie i w niej walczył podczas kampanii wrześniowej. W trakcie walk trafił do </a:t>
            </a:r>
            <a:r>
              <a:rPr lang="pl-PL" sz="1800" dirty="0" smtClean="0"/>
              <a:t>sowieckiej </a:t>
            </a:r>
            <a:r>
              <a:rPr lang="pl-PL" sz="1800" dirty="0" smtClean="0"/>
              <a:t>niewoli, z której uciekł po kilku dniach. Po nieudanych próbach przedostania się na Węgry, jesienią 1939r. wrócił do Wilna. Od początku 1940 roku zaangażował się w działalność konspiracyjną. Przyjął w tedy pseudonim</a:t>
            </a:r>
            <a:br>
              <a:rPr lang="pl-PL" sz="1800" dirty="0" smtClean="0"/>
            </a:br>
            <a:r>
              <a:rPr lang="pl-PL" sz="1800" dirty="0" smtClean="0"/>
              <a:t> „ Łupaszka”, na cześć Jerzego Dąbrowskiego. Został zabity poprzez wykonanie wyroku śmierci 8 lutego 1951r. </a:t>
            </a:r>
            <a:endParaRPr lang="pl-PL" sz="18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9" r="1749"/>
          <a:stretch>
            <a:fillRect/>
          </a:stretch>
        </p:blipFill>
        <p:spPr bwMode="auto">
          <a:xfrm>
            <a:off x="2627784" y="692696"/>
            <a:ext cx="3744416" cy="26902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938921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32895">
        <p14:conveyor dir="l"/>
      </p:transition>
    </mc:Choice>
    <mc:Fallback>
      <p:transition spd="slow" advTm="328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2|3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|2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3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|5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|3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1|3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|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3|3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6|4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4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1|19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2|5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7|2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6|4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3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9|2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|21.6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11.5|1.4|28.2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3|47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3|3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6|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3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TM01790492[[fn=Szkicownik]]</Template>
  <TotalTime>460</TotalTime>
  <Words>128</Words>
  <Application>Microsoft Office PowerPoint</Application>
  <PresentationFormat>Pokaz na ekranie (4:3)</PresentationFormat>
  <Paragraphs>53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Sketchbook</vt:lpstr>
      <vt:lpstr>Żołnierze Wyklęci</vt:lpstr>
      <vt:lpstr>Żołnierze Wyklęci (Niezłomni) </vt:lpstr>
      <vt:lpstr>Organizacje</vt:lpstr>
      <vt:lpstr>Niepodległość</vt:lpstr>
      <vt:lpstr>Niepodległość</vt:lpstr>
      <vt:lpstr>Dlaczego 1 marca? </vt:lpstr>
      <vt:lpstr>Jan Tabortowski     „Bruzda”</vt:lpstr>
      <vt:lpstr>Łukasz Ciepliński     „Pług”</vt:lpstr>
      <vt:lpstr>Zygmund Szendzielarz    „Łupaszka”</vt:lpstr>
      <vt:lpstr>Józef Kuraś   „Ogień” </vt:lpstr>
      <vt:lpstr>Jan Mazurkiewicz   „Radosław” </vt:lpstr>
      <vt:lpstr>Danuta Siedzikówna  „Inka” </vt:lpstr>
      <vt:lpstr>Gen. Emil Fieldorf  „Nil” </vt:lpstr>
      <vt:lpstr>Franciszek Niepokólczycki  „Teodor” </vt:lpstr>
      <vt:lpstr>Jan Rodowicz  „Andora” </vt:lpstr>
      <vt:lpstr>Witold Pilecki  „Witold” </vt:lpstr>
      <vt:lpstr>Wanda Bortkiewicz  „Basia” </vt:lpstr>
      <vt:lpstr>Hieronim Dekutowski  „Zapora” </vt:lpstr>
      <vt:lpstr>Kazimierz Chmielowski  „Rekin” </vt:lpstr>
      <vt:lpstr>Mieczysław Dziemieszkiewicz  „Rój” </vt:lpstr>
      <vt:lpstr>Anatol Radziwonik  „Olech” </vt:lpstr>
      <vt:lpstr>Wincenty Kwieciński  „Lotny” </vt:lpstr>
      <vt:lpstr>Józef Franczak  „Lalek” </vt:lpstr>
      <vt:lpstr>Slajd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Asus Prime</dc:creator>
  <cp:lastModifiedBy>uki</cp:lastModifiedBy>
  <cp:revision>271</cp:revision>
  <dcterms:created xsi:type="dcterms:W3CDTF">2021-02-25T07:06:03Z</dcterms:created>
  <dcterms:modified xsi:type="dcterms:W3CDTF">2021-02-28T15:51:55Z</dcterms:modified>
</cp:coreProperties>
</file>