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8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8" r:id="rId14"/>
    <p:sldId id="269" r:id="rId15"/>
    <p:sldId id="270" r:id="rId16"/>
    <p:sldId id="276" r:id="rId17"/>
    <p:sldId id="272" r:id="rId18"/>
    <p:sldId id="280" r:id="rId19"/>
    <p:sldId id="281" r:id="rId20"/>
    <p:sldId id="273" r:id="rId21"/>
    <p:sldId id="282" r:id="rId22"/>
    <p:sldId id="274" r:id="rId23"/>
    <p:sldId id="275" r:id="rId24"/>
    <p:sldId id="277" r:id="rId25"/>
    <p:sldId id="279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81" d="100"/>
          <a:sy n="81" d="100"/>
        </p:scale>
        <p:origin x="86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28199-1314-40CD-A04A-EDB78C2B4E02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CD917-7174-4DC7-A6E7-63ADDC5B59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023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CD917-7174-4DC7-A6E7-63ADDC5B590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4840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D17FA3B-C404-4317-B0BC-953931111309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oliniow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oliniow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oliniow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oliniow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17FA3B-C404-4317-B0BC-953931111309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D17FA3B-C404-4317-B0BC-953931111309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oliniow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oliniow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oliniow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oliniow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oliniow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17FA3B-C404-4317-B0BC-953931111309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oliniow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oliniow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17FA3B-C404-4317-B0BC-953931111309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oliniow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oliniow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oliniow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oliniow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17FA3B-C404-4317-B0BC-953931111309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570095" y="1556792"/>
            <a:ext cx="7272808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6600" b="1" cap="all" dirty="0" smtClean="0">
                <a:ln w="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Bezpieczny Internet </a:t>
            </a:r>
            <a:endParaRPr lang="pl-PL" sz="6600" b="1" cap="all" dirty="0">
              <a:ln w="0"/>
              <a:solidFill>
                <a:schemeClr val="accent3">
                  <a:lumMod val="40000"/>
                  <a:lumOff val="6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251" y="4509120"/>
            <a:ext cx="4464496" cy="177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2728512"/>
      </p:ext>
    </p:extLst>
  </p:cSld>
  <p:clrMapOvr>
    <a:masterClrMapping/>
  </p:clrMapOvr>
  <p:transition spd="slow" advTm="602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11663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49000" endPos="28000" dist="25400" dir="5400000" sy="-100000" algn="bl" rotWithShape="0"/>
                </a:effectLst>
              </a:rPr>
              <a:t>Phishing</a:t>
            </a:r>
            <a:r>
              <a:rPr lang="pl-PL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49000" endPos="28000" dist="25400" dir="5400000" sy="-100000" algn="bl" rotWithShape="0"/>
                </a:effectLst>
              </a:rPr>
              <a:t> </a:t>
            </a:r>
            <a:r>
              <a:rPr lang="pl-PL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49000" endPos="28000" dist="25400" dir="5400000" sy="-100000" algn="bl" rotWithShape="0"/>
                </a:effectLst>
              </a:rPr>
              <a:t>i inne oszustwa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467544" y="126876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95536" y="1124744"/>
            <a:ext cx="840560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Phishing</a:t>
            </a:r>
            <a:r>
              <a:rPr lang="pl-PL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pl-PL" sz="2400" dirty="0">
                <a:latin typeface="Gabriola" panose="04040605051002020D02" pitchFamily="82" charset="0"/>
              </a:rPr>
              <a:t>- to przesyłanie wiadomości, które </a:t>
            </a:r>
            <a:r>
              <a:rPr lang="pl-PL" sz="2400" dirty="0" smtClean="0">
                <a:latin typeface="Gabriola" panose="04040605051002020D02" pitchFamily="82" charset="0"/>
              </a:rPr>
              <a:t>rzekomo pochodzą </a:t>
            </a:r>
            <a:r>
              <a:rPr lang="pl-PL" sz="2400" dirty="0">
                <a:latin typeface="Gabriola" panose="04040605051002020D02" pitchFamily="82" charset="0"/>
              </a:rPr>
              <a:t>z godnych </a:t>
            </a:r>
            <a:r>
              <a:rPr lang="pl-PL" sz="2400" dirty="0" smtClean="0">
                <a:latin typeface="Gabriola" panose="04040605051002020D02" pitchFamily="82" charset="0"/>
              </a:rPr>
              <a:t>zaufania </a:t>
            </a:r>
            <a:r>
              <a:rPr lang="pl-PL" sz="2400" dirty="0">
                <a:latin typeface="Gabriola" panose="04040605051002020D02" pitchFamily="82" charset="0"/>
              </a:rPr>
              <a:t>źródeł np. banków. </a:t>
            </a:r>
            <a:r>
              <a:rPr lang="pl-PL" sz="2400" dirty="0" smtClean="0">
                <a:latin typeface="Gabriola" panose="04040605051002020D02" pitchFamily="82" charset="0"/>
              </a:rPr>
              <a:t>W </a:t>
            </a:r>
            <a:r>
              <a:rPr lang="pl-PL" sz="2400" dirty="0">
                <a:latin typeface="Gabriola" panose="04040605051002020D02" pitchFamily="82" charset="0"/>
              </a:rPr>
              <a:t>rzeczywistości służą one </a:t>
            </a:r>
            <a:r>
              <a:rPr lang="pl-PL" sz="2400" dirty="0" smtClean="0">
                <a:latin typeface="Gabriola" panose="04040605051002020D02" pitchFamily="82" charset="0"/>
              </a:rPr>
              <a:t>pozyskiwaniu </a:t>
            </a:r>
            <a:r>
              <a:rPr lang="pl-PL" sz="2400" dirty="0">
                <a:latin typeface="Gabriola" panose="04040605051002020D02" pitchFamily="82" charset="0"/>
              </a:rPr>
              <a:t>poufnych </a:t>
            </a:r>
            <a:r>
              <a:rPr lang="pl-PL" sz="2400" dirty="0" smtClean="0">
                <a:latin typeface="Gabriola" panose="04040605051002020D02" pitchFamily="82" charset="0"/>
              </a:rPr>
              <a:t>danych </a:t>
            </a:r>
            <a:r>
              <a:rPr lang="pl-PL" sz="2400" dirty="0">
                <a:latin typeface="Gabriola" panose="04040605051002020D02" pitchFamily="82" charset="0"/>
              </a:rPr>
              <a:t>od </a:t>
            </a:r>
            <a:r>
              <a:rPr lang="pl-PL" sz="2400" dirty="0" smtClean="0">
                <a:latin typeface="Gabriola" panose="04040605051002020D02" pitchFamily="82" charset="0"/>
              </a:rPr>
              <a:t>użytkowników</a:t>
            </a:r>
            <a:r>
              <a:rPr lang="pl-PL" sz="2400" dirty="0">
                <a:latin typeface="Gabriola" panose="04040605051002020D02" pitchFamily="82" charset="0"/>
              </a:rPr>
              <a:t>. </a:t>
            </a:r>
            <a:r>
              <a:rPr lang="pl-PL" sz="2400" dirty="0" smtClean="0">
                <a:latin typeface="Gabriola" panose="04040605051002020D02" pitchFamily="82" charset="0"/>
              </a:rPr>
              <a:t>Najczęściej są to dane logowania do serwisów bankowych.</a:t>
            </a:r>
            <a:endParaRPr lang="pl-PL" sz="2400" dirty="0">
              <a:latin typeface="Gabriola" panose="04040605051002020D02" pitchFamily="82" charset="0"/>
            </a:endParaRPr>
          </a:p>
          <a:p>
            <a:pPr>
              <a:lnSpc>
                <a:spcPct val="150000"/>
              </a:lnSpc>
            </a:pPr>
            <a:endParaRPr lang="pl-PL" sz="2400" dirty="0">
              <a:latin typeface="Gabriola" panose="04040605051002020D02" pitchFamily="82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54879"/>
            <a:ext cx="1872208" cy="2002361"/>
          </a:xfrm>
          <a:prstGeom prst="round2DiagRect">
            <a:avLst>
              <a:gd name="adj1" fmla="val 24961"/>
              <a:gd name="adj2" fmla="val 2902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95536" y="3212976"/>
            <a:ext cx="57606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Pharming</a:t>
            </a:r>
            <a:r>
              <a:rPr lang="pl-PL" dirty="0" smtClean="0">
                <a:latin typeface="Gabriola" panose="04040605051002020D02" pitchFamily="82" charset="0"/>
              </a:rPr>
              <a:t>  -  </a:t>
            </a:r>
            <a:r>
              <a:rPr lang="pl-PL" sz="2400" dirty="0" smtClean="0">
                <a:latin typeface="Gabriola" panose="04040605051002020D02" pitchFamily="82" charset="0"/>
              </a:rPr>
              <a:t>Jest podobny do </a:t>
            </a:r>
            <a:r>
              <a:rPr lang="pl-PL" sz="2400" dirty="0" err="1" smtClean="0">
                <a:latin typeface="Gabriola" panose="04040605051002020D02" pitchFamily="82" charset="0"/>
              </a:rPr>
              <a:t>phishingu</a:t>
            </a:r>
            <a:r>
              <a:rPr lang="pl-PL" sz="2400" dirty="0" smtClean="0">
                <a:latin typeface="Gabriola" panose="04040605051002020D02" pitchFamily="82" charset="0"/>
              </a:rPr>
              <a:t>. Specjalnie przygotowana strona internetowa naśladuje oryginalną. Jest to możliwe kiedy haker zatruł globalny serwer DNS lub pozmieniał pliki systemowe tak, że wiąże nazwy serwerów              z numerami IP z pominięciem serwera DNS. </a:t>
            </a:r>
            <a:endParaRPr lang="pl-PL" sz="2400" dirty="0">
              <a:latin typeface="Gabriola" panose="04040605051002020D02" pitchFamily="8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8200418"/>
      </p:ext>
    </p:extLst>
  </p:cSld>
  <p:clrMapOvr>
    <a:masterClrMapping/>
  </p:clrMapOvr>
  <p:transition spd="slow" advTm="4205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44624"/>
            <a:ext cx="87129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49000" endPos="28000" dist="25400" dir="5400000" sy="-100000" algn="bl" rotWithShape="0"/>
                </a:effectLst>
              </a:rPr>
              <a:t>Upublicznienie </a:t>
            </a:r>
            <a:r>
              <a:rPr lang="pl-PL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49000" endPos="28000" dist="25400" dir="5400000" sy="-100000" algn="bl" rotWithShape="0"/>
                </a:effectLst>
              </a:rPr>
              <a:t>intymnych informacji, zdjęć, </a:t>
            </a:r>
            <a:r>
              <a:rPr lang="pl-PL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49000" endPos="28000" dist="25400" dir="5400000" sy="-100000" algn="bl" rotWithShape="0"/>
                </a:effectLst>
              </a:rPr>
              <a:t>filmów</a:t>
            </a:r>
            <a:endParaRPr lang="pl-PL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49000" endPos="28000" dist="25400" dir="5400000" sy="-100000" algn="bl" rotWithShape="0"/>
              </a:effectLst>
            </a:endParaRPr>
          </a:p>
          <a:p>
            <a:pPr algn="ctr"/>
            <a:endParaRPr lang="pl-PL" dirty="0">
              <a:effectLst>
                <a:reflection blurRad="38100" stA="49000" endPos="28000" dist="25400" dir="5400000" sy="-100000" algn="bl" rotWithShape="0"/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0" r="34712"/>
          <a:stretch/>
        </p:blipFill>
        <p:spPr bwMode="auto">
          <a:xfrm rot="242924">
            <a:off x="4910170" y="5049730"/>
            <a:ext cx="3129295" cy="1530866"/>
          </a:xfrm>
          <a:prstGeom prst="roundRect">
            <a:avLst>
              <a:gd name="adj" fmla="val 2437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32048" y="2204864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dirty="0" smtClean="0">
                <a:latin typeface="Gabriola" panose="04040605051002020D02" pitchFamily="82" charset="0"/>
              </a:rPr>
              <a:t>	</a:t>
            </a:r>
            <a:r>
              <a:rPr lang="pl-PL" sz="2800" dirty="0" smtClean="0">
                <a:latin typeface="Gabriola" panose="04040605051002020D02" pitchFamily="82" charset="0"/>
              </a:rPr>
              <a:t>Pamiętaj nigdy nie udostępniaj </a:t>
            </a:r>
            <a:r>
              <a:rPr lang="pl-PL" sz="2800" b="1" u="sng" dirty="0" smtClean="0">
                <a:latin typeface="Gabriola" panose="04040605051002020D02" pitchFamily="82" charset="0"/>
              </a:rPr>
              <a:t>swoich</a:t>
            </a:r>
            <a:r>
              <a:rPr lang="pl-PL" sz="2800" dirty="0" smtClean="0">
                <a:latin typeface="Gabriola" panose="04040605051002020D02" pitchFamily="82" charset="0"/>
              </a:rPr>
              <a:t>, a co grosza </a:t>
            </a:r>
            <a:r>
              <a:rPr lang="pl-PL" sz="2800" b="1" u="sng" dirty="0" smtClean="0">
                <a:latin typeface="Gabriola" panose="04040605051002020D02" pitchFamily="82" charset="0"/>
              </a:rPr>
              <a:t>czyichś</a:t>
            </a:r>
            <a:r>
              <a:rPr lang="pl-PL" sz="2800" dirty="0" smtClean="0">
                <a:latin typeface="Gabriola" panose="04040605051002020D02" pitchFamily="82" charset="0"/>
              </a:rPr>
              <a:t>  intymnych zgięć lub filmów nikomu. Za udostępnienie takich zdjęć bez zgody osoby znajdującej się na nich grozi kara pozbawienia wolności </a:t>
            </a:r>
            <a:r>
              <a:rPr lang="pl-PL" sz="2800" b="1" dirty="0" smtClean="0">
                <a:latin typeface="Gabriola" panose="04040605051002020D02" pitchFamily="82" charset="0"/>
              </a:rPr>
              <a:t>od 5 miesięcy do 5 lat. </a:t>
            </a:r>
            <a:endParaRPr lang="pl-PL" sz="2800" b="1" dirty="0">
              <a:latin typeface="Gabriola" panose="04040605051002020D02" pitchFamily="8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680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26123">
        <p14:glitter pattern="hexagon"/>
      </p:transition>
    </mc:Choice>
    <mc:Fallback xmlns="">
      <p:transition spd="slow" advTm="261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233753" y="44624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49000" endPos="28000" dist="25400" dir="5400000" sy="-100000" algn="bl" rotWithShape="0"/>
                </a:effectLst>
              </a:rPr>
              <a:t>Cyberprzemoc </a:t>
            </a:r>
            <a:endParaRPr lang="pl-PL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49000" endPos="28000" dist="25400" dir="5400000" sy="-100000" algn="bl" rotWithShape="0"/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83568" y="1264692"/>
            <a:ext cx="74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Cyberprzemoc</a:t>
            </a:r>
            <a:r>
              <a:rPr lang="pl-PL" sz="2400" dirty="0" smtClean="0">
                <a:latin typeface="Gabriola" panose="04040605051002020D02" pitchFamily="82" charset="0"/>
              </a:rPr>
              <a:t> - stosowanie </a:t>
            </a:r>
            <a:r>
              <a:rPr lang="pl-PL" sz="2400" dirty="0">
                <a:latin typeface="Gabriola" panose="04040605051002020D02" pitchFamily="82" charset="0"/>
              </a:rPr>
              <a:t>przemocy poprzez: prześladowanie, zastraszanie, nękanie, wyśmiewanie innych osób z wykorzystaniem Internetu i narzędzi typu elektronicznego takich jak: SMS, e-mail, witryny internetowe, fora </a:t>
            </a:r>
            <a:r>
              <a:rPr lang="pl-PL" sz="2400" dirty="0" smtClean="0">
                <a:latin typeface="Gabriola" panose="04040605051002020D02" pitchFamily="82" charset="0"/>
              </a:rPr>
              <a:t>dyskusyjne itp. </a:t>
            </a:r>
            <a:endParaRPr lang="pl-PL" sz="2400" dirty="0">
              <a:latin typeface="Gabriola" panose="04040605051002020D02" pitchFamily="82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73016"/>
            <a:ext cx="4222593" cy="250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240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6340">
        <p14:honeycomb/>
      </p:transition>
    </mc:Choice>
    <mc:Fallback xmlns="">
      <p:transition spd="slow" advTm="263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827584" y="1988840"/>
            <a:ext cx="74617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 smtClean="0"/>
              <a:t>	</a:t>
            </a:r>
            <a:r>
              <a:rPr lang="pl-PL" sz="2400" dirty="0" smtClean="0">
                <a:latin typeface="Gabriola" panose="04040605051002020D02" pitchFamily="82" charset="0"/>
              </a:rPr>
              <a:t>W Internecie szczególnie dzieci są zagrożone napotkaniem nieodpowiednich treści takich jak hejt, groźby, pornografia, przemoc lub nawet narkotyki. Mogą to być na przykład gry zawierające w sobie przemoc. Kiedy napotka się na tego typu treści należy je zgłosić na policję.  </a:t>
            </a:r>
            <a:endParaRPr lang="pl-PL" dirty="0">
              <a:latin typeface="Gabriola" panose="04040605051002020D02" pitchFamily="82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56498" y="116632"/>
            <a:ext cx="80199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49000" endPos="28000" dist="25400" dir="5400000" sy="-100000" algn="bl" rotWithShape="0"/>
                </a:effectLst>
              </a:rPr>
              <a:t>Kontakt z przemocą </a:t>
            </a:r>
            <a:r>
              <a:rPr lang="pl-PL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49000" endPos="28000" dist="25400" dir="5400000" sy="-100000" algn="bl" rotWithShape="0"/>
                </a:effectLst>
              </a:rPr>
              <a:t>                i </a:t>
            </a:r>
            <a:r>
              <a:rPr lang="pl-PL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49000" endPos="28000" dist="25400" dir="5400000" sy="-100000" algn="bl" rotWithShape="0"/>
                </a:effectLst>
              </a:rPr>
              <a:t>nielegalnymi treściami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65104"/>
            <a:ext cx="2805113" cy="2097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656498" y="4956653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Nigdy nie wiadomo, kto siedzi po drugiej stronie. </a:t>
            </a:r>
            <a:r>
              <a:rPr lang="pl-PL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Uważaj!!!</a:t>
            </a:r>
            <a:endParaRPr lang="pl-PL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7" name="Strzałka w prawo 6"/>
          <p:cNvSpPr/>
          <p:nvPr/>
        </p:nvSpPr>
        <p:spPr>
          <a:xfrm>
            <a:off x="4184890" y="5253686"/>
            <a:ext cx="648072" cy="3600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82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4281">
        <p14:prism isInverted="1"/>
      </p:transition>
    </mc:Choice>
    <mc:Fallback xmlns="">
      <p:transition spd="slow" advTm="342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3568" y="116632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48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-468560" y="39623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49000" endPos="28000" dist="25400" dir="5400000" sy="-100000" algn="bl" rotWithShape="0"/>
                </a:effectLst>
              </a:rPr>
              <a:t>Kradzież pieniędzy </a:t>
            </a:r>
            <a:endParaRPr lang="pl-PL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49000" endPos="28000" dist="25400" dir="5400000" sy="-100000" algn="bl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041" y="396230"/>
            <a:ext cx="2051972" cy="1367981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171989" y="2060848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b="1" dirty="0" smtClean="0">
                <a:latin typeface="Gabriola" panose="04040605051002020D02" pitchFamily="82" charset="0"/>
              </a:rPr>
              <a:t>Oprogramowanie </a:t>
            </a:r>
            <a:r>
              <a:rPr lang="pl-PL" sz="2400" b="1" dirty="0">
                <a:latin typeface="Gabriola" panose="04040605051002020D02" pitchFamily="82" charset="0"/>
              </a:rPr>
              <a:t>podmieniające numer konta </a:t>
            </a:r>
            <a:r>
              <a:rPr lang="pl-PL" sz="2400" dirty="0" smtClean="0">
                <a:latin typeface="Gabriola" panose="04040605051002020D02" pitchFamily="82" charset="0"/>
              </a:rPr>
              <a:t>– Na </a:t>
            </a:r>
            <a:r>
              <a:rPr lang="pl-PL" sz="2400" dirty="0">
                <a:latin typeface="Gabriola" panose="04040605051002020D02" pitchFamily="82" charset="0"/>
              </a:rPr>
              <a:t>komputerze internauty najpierw instalowany jest wirus, który następnie, niepostrzeżenie dla internauty, podmienia numer konta odbiorcy podczas kopiowania numeru rachunku do formularza przelewu online.</a:t>
            </a:r>
            <a:r>
              <a:rPr lang="pl-PL" sz="2400" dirty="0"/>
              <a:t> 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56085" y="4581128"/>
            <a:ext cx="8204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 err="1">
                <a:latin typeface="Gabriola" panose="04040605051002020D02" pitchFamily="82" charset="0"/>
              </a:rPr>
              <a:t>Keylogger</a:t>
            </a:r>
            <a:r>
              <a:rPr lang="pl-PL" sz="2400" dirty="0">
                <a:latin typeface="Gabriola" panose="04040605051002020D02" pitchFamily="82" charset="0"/>
              </a:rPr>
              <a:t> – złośliwy program, który rejestruje wprowadzane na klawiaturze znaki, a następnie zgromadzone dane przesyła na serwer kontrolowany przez cyberprzestępcę. 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8100714"/>
      </p:ext>
    </p:extLst>
  </p:cSld>
  <p:clrMapOvr>
    <a:masterClrMapping/>
  </p:clrMapOvr>
  <p:transition spd="slow" advTm="33923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73888" y="16305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49000" endPos="28000" dist="25400" dir="5400000" sy="-100000" algn="bl" rotWithShape="0"/>
                </a:effectLst>
              </a:rPr>
              <a:t>Kradzież tożsamości </a:t>
            </a:r>
            <a:endParaRPr lang="pl-PL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49000" endPos="28000" dist="25400" dir="5400000" sy="-100000" algn="bl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93096"/>
            <a:ext cx="2772241" cy="1848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50605" y="1484784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b="1" dirty="0">
                <a:latin typeface="Gabriola" panose="04040605051002020D02" pitchFamily="82" charset="0"/>
              </a:rPr>
              <a:t>Kradzież tożsamości</a:t>
            </a:r>
            <a:r>
              <a:rPr lang="pl-PL" sz="2400" dirty="0">
                <a:latin typeface="Gabriola" panose="04040605051002020D02" pitchFamily="82" charset="0"/>
              </a:rPr>
              <a:t>, a ściślej fałszerstwo </a:t>
            </a:r>
            <a:r>
              <a:rPr lang="pl-PL" sz="2400" b="1" dirty="0">
                <a:latin typeface="Gabriola" panose="04040605051002020D02" pitchFamily="82" charset="0"/>
              </a:rPr>
              <a:t>tożsamości</a:t>
            </a:r>
            <a:r>
              <a:rPr lang="pl-PL" sz="2400" dirty="0">
                <a:latin typeface="Gabriola" panose="04040605051002020D02" pitchFamily="82" charset="0"/>
              </a:rPr>
              <a:t> – celowe używanie danych osobowych innej osoby, adresu zameldowania, numeru PESEL, najczęściej </a:t>
            </a:r>
            <a:r>
              <a:rPr lang="pl-PL" sz="2400" dirty="0" smtClean="0">
                <a:latin typeface="Gabriola" panose="04040605051002020D02" pitchFamily="82" charset="0"/>
              </a:rPr>
              <a:t>                    w </a:t>
            </a:r>
            <a:r>
              <a:rPr lang="pl-PL" sz="2400" dirty="0">
                <a:latin typeface="Gabriola" panose="04040605051002020D02" pitchFamily="82" charset="0"/>
              </a:rPr>
              <a:t>celu osiągnięcia korzyści majątkowej</a:t>
            </a:r>
            <a:r>
              <a:rPr lang="pl-PL" sz="2400" dirty="0" smtClean="0">
                <a:latin typeface="Gabriola" panose="04040605051002020D02" pitchFamily="82" charset="0"/>
              </a:rPr>
              <a:t>. Dlatego bardzo ważne jest bezpieczeństwo naszych danych osobowych. </a:t>
            </a:r>
            <a:endParaRPr lang="pl-PL" sz="2400" dirty="0">
              <a:latin typeface="Gabriola" panose="04040605051002020D02" pitchFamily="8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890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360">
        <p:split orient="vert"/>
      </p:transition>
    </mc:Choice>
    <mc:Fallback xmlns="">
      <p:transition spd="slow" advTm="2136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67544" y="188640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49000" endPos="28000" dist="25400" dir="5400000" sy="-100000" algn="bl" rotWithShape="0"/>
                </a:effectLst>
              </a:rPr>
              <a:t>Uzależnienie</a:t>
            </a:r>
            <a:endParaRPr lang="pl-PL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49000" endPos="28000" dist="25400" dir="5400000" sy="-100000" algn="bl" rotWithShape="0"/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971600" y="1412776"/>
            <a:ext cx="6984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 smtClean="0"/>
              <a:t>	</a:t>
            </a:r>
            <a:r>
              <a:rPr lang="pl-PL" sz="2400" dirty="0" smtClean="0">
                <a:latin typeface="Gabriola" panose="04040605051002020D02" pitchFamily="82" charset="0"/>
              </a:rPr>
              <a:t>Internet jest szczególnie groźnym i uzależniającym medium. Godziny spędzane w sieci to czas odebrany pracy, nauce czy życiu rodzinnemu. Uzależnienie od Internetu staje się coraz poważniejszym problemem społecznym. Dotyka przede wszystkim osoby samotne, osoby niemające stałego zajęcia, a teraz coraz częściej dzieci i młodzież.  </a:t>
            </a:r>
            <a:endParaRPr lang="pl-PL" sz="2400" dirty="0">
              <a:latin typeface="Gabriola" panose="04040605051002020D02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37112"/>
            <a:ext cx="3346134" cy="21566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547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2883">
        <p14:warp dir="in"/>
      </p:transition>
    </mc:Choice>
    <mc:Fallback xmlns="">
      <p:transition spd="slow" advTm="228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331640" y="188640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Bezpieczne konto?</a:t>
            </a:r>
            <a:endParaRPr lang="pl-PL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86891" y="2204863"/>
            <a:ext cx="79208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400" dirty="0" smtClean="0">
                <a:latin typeface="Gabriola" panose="04040605051002020D02" pitchFamily="82" charset="0"/>
              </a:rPr>
              <a:t>Musi być </a:t>
            </a:r>
            <a:r>
              <a:rPr lang="pl-PL" sz="2400" dirty="0">
                <a:latin typeface="Gabriola" panose="04040605051002020D02" pitchFamily="82" charset="0"/>
              </a:rPr>
              <a:t>odpowiednio długie (min. 10 znaków)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400" dirty="0" smtClean="0">
                <a:latin typeface="Gabriola" panose="04040605051002020D02" pitchFamily="82" charset="0"/>
              </a:rPr>
              <a:t>Musi być </a:t>
            </a:r>
            <a:r>
              <a:rPr lang="pl-PL" sz="2400" dirty="0">
                <a:latin typeface="Gabriola" panose="04040605051002020D02" pitchFamily="82" charset="0"/>
              </a:rPr>
              <a:t>odpowiednio skomplikowane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400" b="1" u="sng" dirty="0">
                <a:latin typeface="Gabriola" panose="04040605051002020D02" pitchFamily="82" charset="0"/>
              </a:rPr>
              <a:t>Nie </a:t>
            </a:r>
            <a:r>
              <a:rPr lang="pl-PL" sz="2400" b="1" u="sng" dirty="0" smtClean="0">
                <a:latin typeface="Gabriola" panose="04040605051002020D02" pitchFamily="82" charset="0"/>
              </a:rPr>
              <a:t> może  </a:t>
            </a:r>
            <a:r>
              <a:rPr lang="pl-PL" sz="2400" b="1" u="sng" dirty="0">
                <a:latin typeface="Gabriola" panose="04040605051002020D02" pitchFamily="82" charset="0"/>
              </a:rPr>
              <a:t>być </a:t>
            </a:r>
            <a:r>
              <a:rPr lang="pl-PL" sz="2400" b="1" u="sng" dirty="0" smtClean="0">
                <a:latin typeface="Gabriola" panose="04040605051002020D02" pitchFamily="82" charset="0"/>
              </a:rPr>
              <a:t> używanym  wyrazem  słownikowym!!!</a:t>
            </a:r>
            <a:endParaRPr lang="pl-PL" sz="2400" u="sng" dirty="0">
              <a:latin typeface="Gabriola" panose="04040605051002020D02" pitchFamily="82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400" dirty="0">
                <a:latin typeface="Gabriola" panose="04040605051002020D02" pitchFamily="82" charset="0"/>
              </a:rPr>
              <a:t>Musi zawierać znaki specjalne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400" dirty="0">
                <a:latin typeface="Gabriola" panose="04040605051002020D02" pitchFamily="82" charset="0"/>
              </a:rPr>
              <a:t>Musi być zmieniane raz na 1-3 miesiące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400" dirty="0">
                <a:latin typeface="Gabriola" panose="04040605051002020D02" pitchFamily="82" charset="0"/>
              </a:rPr>
              <a:t>A do tego musi być łatwe do zapamiętania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92814"/>
            <a:ext cx="3096344" cy="1285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67544" y="1040200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dirty="0">
                <a:latin typeface="Gabriola" panose="04040605051002020D02" pitchFamily="82" charset="0"/>
              </a:rPr>
              <a:t>Aby nasze konto było bezpieczne musi mieć </a:t>
            </a:r>
            <a:r>
              <a:rPr lang="pl-PL" sz="2400" b="1" u="sng" dirty="0">
                <a:latin typeface="Gabriola" panose="04040605051002020D02" pitchFamily="82" charset="0"/>
              </a:rPr>
              <a:t>dobre hasło</a:t>
            </a:r>
            <a:r>
              <a:rPr lang="pl-PL" sz="2400" u="sng" dirty="0">
                <a:latin typeface="Gabriola" panose="04040605051002020D02" pitchFamily="82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pl-PL" sz="2400" dirty="0">
                <a:latin typeface="Gabriola" panose="04040605051002020D02" pitchFamily="82" charset="0"/>
              </a:rPr>
              <a:t>Dobre hasło do logowania powinno spełniać następujące kryteria: </a:t>
            </a:r>
          </a:p>
          <a:p>
            <a:pPr algn="just"/>
            <a:endParaRPr lang="pl-PL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91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6555">
        <p14:reveal/>
      </p:transition>
    </mc:Choice>
    <mc:Fallback xmlns="">
      <p:transition spd="slow" advTm="465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71600" y="116632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49000" endPos="28000" dist="25400" dir="5400000" sy="-100000" algn="bl" rotWithShape="0"/>
                </a:effectLst>
              </a:rPr>
              <a:t>Zalety korzystania </a:t>
            </a:r>
            <a:br>
              <a:rPr lang="pl-PL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49000" endPos="28000" dist="25400" dir="5400000" sy="-100000" algn="bl" rotWithShape="0"/>
                </a:effectLst>
              </a:rPr>
            </a:br>
            <a:r>
              <a:rPr lang="pl-PL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49000" endPos="28000" dist="25400" dir="5400000" sy="-100000" algn="bl" rotWithShape="0"/>
                </a:effectLst>
              </a:rPr>
              <a:t>z Internetu </a:t>
            </a:r>
            <a:endParaRPr lang="pl-PL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49000" endPos="28000" dist="25400" dir="5400000" sy="-100000" algn="bl" rotWithShape="0"/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965607" y="2060848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2400" dirty="0" smtClean="0">
                <a:latin typeface="Gabriola" panose="04040605051002020D02" pitchFamily="82" charset="0"/>
              </a:rPr>
              <a:t>Wyszukiwarki, 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2400" dirty="0" smtClean="0">
                <a:latin typeface="Gabriola" panose="04040605051002020D02" pitchFamily="82" charset="0"/>
              </a:rPr>
              <a:t>Portale społecznościowe,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2400" dirty="0" smtClean="0">
                <a:latin typeface="Gabriola" panose="04040605051002020D02" pitchFamily="82" charset="0"/>
              </a:rPr>
              <a:t>Rozrywka,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2400" dirty="0" smtClean="0">
                <a:latin typeface="Gabriola" panose="04040605051002020D02" pitchFamily="82" charset="0"/>
              </a:rPr>
              <a:t>Inne. </a:t>
            </a:r>
            <a:endParaRPr lang="pl-PL" sz="2400" dirty="0">
              <a:latin typeface="Gabriola" panose="04040605051002020D02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56992"/>
            <a:ext cx="4320480" cy="28623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968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6954">
        <p14:vortex dir="r"/>
      </p:transition>
    </mc:Choice>
    <mc:Fallback xmlns="">
      <p:transition spd="slow" advTm="169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584" y="116632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49000" endPos="28000" dist="25400" dir="5400000" sy="-100000" algn="bl" rotWithShape="0"/>
                </a:effectLst>
              </a:rPr>
              <a:t>Wyszukiwarki </a:t>
            </a:r>
            <a:endParaRPr lang="pl-PL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49000" endPos="28000" dist="25400" dir="5400000" sy="-100000" algn="bl" rotWithShape="0"/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87524" y="1196752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Wyszukiwarki </a:t>
            </a:r>
            <a:r>
              <a:rPr lang="pl-PL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- Dzięki </a:t>
            </a: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wyszukiwarkom internetowym można w łatwy i szybki sposób znaleźć potrzebne informacje. Wystarczy wpisać ciąg wyrazów, aby odnalazły wszystko to, co ma jakiś związek z szukanym tematem. Do najbardziej popularnych wyszukiwarek należą: </a:t>
            </a:r>
            <a:r>
              <a:rPr lang="pl-PL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Google, Opera, YouTube itp..</a:t>
            </a:r>
            <a:endParaRPr lang="pl-PL" sz="2400" dirty="0">
              <a:latin typeface="Gabriola" panose="04040605051002020D02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82587"/>
            <a:ext cx="3429150" cy="165618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71" y="3661555"/>
            <a:ext cx="3213125" cy="167371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035" y="4941168"/>
            <a:ext cx="1591866" cy="157073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472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285">
        <p14:window dir="vert"/>
      </p:transition>
    </mc:Choice>
    <mc:Fallback xmlns="">
      <p:transition spd="slow" advTm="302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223628" y="188640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pl-PL" sz="4800" b="1" i="1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49000" endPos="28000" dist="25400" dir="5400000" sy="-100000" algn="bl" rotWithShape="0"/>
                </a:effectLst>
              </a:rPr>
              <a:t>Internet</a:t>
            </a:r>
            <a:endParaRPr lang="pl-PL" sz="4800" b="1" i="1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49000" endPos="28000" dist="25400" dir="5400000" sy="-100000" algn="bl" rotWithShape="0"/>
              </a:effectLst>
            </a:endParaRPr>
          </a:p>
        </p:txBody>
      </p:sp>
      <p:pic>
        <p:nvPicPr>
          <p:cNvPr id="2050" name="Picture 2" descr="Znalezione obrazy dla zapytania: Inter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61048"/>
            <a:ext cx="2369675" cy="28913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83568" y="1268760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dirty="0" smtClean="0">
                <a:latin typeface="Gabriola" panose="04040605051002020D02" pitchFamily="82" charset="0"/>
              </a:rPr>
              <a:t>	Jest to ogólnoświatowy </a:t>
            </a:r>
            <a:r>
              <a:rPr lang="pl-PL" sz="2400" dirty="0">
                <a:latin typeface="Gabriola" panose="04040605051002020D02" pitchFamily="82" charset="0"/>
              </a:rPr>
              <a:t>system połączeń między komputerami, określany również jako sieć </a:t>
            </a:r>
            <a:r>
              <a:rPr lang="pl-PL" sz="2400" dirty="0" smtClean="0">
                <a:latin typeface="Gabriola" panose="04040605051002020D02" pitchFamily="82" charset="0"/>
              </a:rPr>
              <a:t>sieci. </a:t>
            </a:r>
            <a:r>
              <a:rPr lang="pl-PL" sz="2400" dirty="0">
                <a:latin typeface="Gabriola" panose="04040605051002020D02" pitchFamily="82" charset="0"/>
              </a:rPr>
              <a:t>W znaczeniu </a:t>
            </a:r>
            <a:r>
              <a:rPr lang="pl-PL" sz="2400" dirty="0" smtClean="0">
                <a:latin typeface="Gabriola" panose="04040605051002020D02" pitchFamily="82" charset="0"/>
              </a:rPr>
              <a:t>informatycznym </a:t>
            </a:r>
            <a:r>
              <a:rPr lang="pl-PL" sz="2400" dirty="0">
                <a:latin typeface="Gabriola" panose="04040605051002020D02" pitchFamily="82" charset="0"/>
              </a:rPr>
              <a:t>Internet to przestrzeń </a:t>
            </a:r>
            <a:r>
              <a:rPr lang="pl-PL" sz="2400" dirty="0" smtClean="0">
                <a:latin typeface="Gabriola" panose="04040605051002020D02" pitchFamily="82" charset="0"/>
              </a:rPr>
              <a:t>adresów IP przydzielonych hostom </a:t>
            </a:r>
            <a:r>
              <a:rPr lang="pl-PL" sz="2400" dirty="0">
                <a:latin typeface="Gabriola" panose="04040605051002020D02" pitchFamily="82" charset="0"/>
              </a:rPr>
              <a:t>i </a:t>
            </a:r>
            <a:r>
              <a:rPr lang="pl-PL" sz="2400" dirty="0" smtClean="0">
                <a:latin typeface="Gabriola" panose="04040605051002020D02" pitchFamily="82" charset="0"/>
              </a:rPr>
              <a:t>serwerom </a:t>
            </a:r>
            <a:r>
              <a:rPr lang="pl-PL" sz="2400" dirty="0">
                <a:latin typeface="Gabriola" panose="04040605051002020D02" pitchFamily="82" charset="0"/>
              </a:rPr>
              <a:t>połączonym za pomocą urządzeń sieciowych, takich jak </a:t>
            </a:r>
            <a:r>
              <a:rPr lang="pl-PL" sz="2400" dirty="0" smtClean="0">
                <a:latin typeface="Gabriola" panose="04040605051002020D02" pitchFamily="82" charset="0"/>
              </a:rPr>
              <a:t>karty sieciowe, modemy </a:t>
            </a:r>
            <a:r>
              <a:rPr lang="pl-PL" sz="2400" dirty="0">
                <a:latin typeface="Gabriola" panose="04040605051002020D02" pitchFamily="82" charset="0"/>
              </a:rPr>
              <a:t>i </a:t>
            </a:r>
            <a:r>
              <a:rPr lang="pl-PL" sz="2400" dirty="0" smtClean="0">
                <a:latin typeface="Gabriola" panose="04040605051002020D02" pitchFamily="82" charset="0"/>
              </a:rPr>
              <a:t>koncentratory, </a:t>
            </a:r>
            <a:r>
              <a:rPr lang="pl-PL" sz="2400" dirty="0">
                <a:latin typeface="Gabriola" panose="04040605051002020D02" pitchFamily="82" charset="0"/>
              </a:rPr>
              <a:t>komunikujących się za pomocą </a:t>
            </a:r>
            <a:r>
              <a:rPr lang="pl-PL" sz="2400" dirty="0" smtClean="0">
                <a:latin typeface="Gabriola" panose="04040605051002020D02" pitchFamily="82" charset="0"/>
              </a:rPr>
              <a:t>protokołu internetowego z </a:t>
            </a:r>
            <a:r>
              <a:rPr lang="pl-PL" sz="2400" dirty="0">
                <a:latin typeface="Gabriola" panose="04040605051002020D02" pitchFamily="82" charset="0"/>
              </a:rPr>
              <a:t>wykorzystaniem </a:t>
            </a:r>
            <a:r>
              <a:rPr lang="pl-PL" sz="2400" dirty="0" smtClean="0">
                <a:latin typeface="Gabriola" panose="04040605051002020D02" pitchFamily="82" charset="0"/>
              </a:rPr>
              <a:t>infrastruktury telekomunikacyjnej.</a:t>
            </a:r>
            <a:endParaRPr lang="pl-PL" sz="2400" dirty="0">
              <a:latin typeface="Gabriola" panose="04040605051002020D02" pitchFamily="8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899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8566">
        <p:dissolve/>
      </p:transition>
    </mc:Choice>
    <mc:Fallback xmlns="">
      <p:transition spd="slow" advTm="28566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188640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49000" endPos="28000" dist="25400" dir="5400000" sy="-100000" algn="bl" rotWithShape="0"/>
                </a:effectLst>
              </a:rPr>
              <a:t>Portale społecznościowe</a:t>
            </a:r>
            <a:endParaRPr lang="pl-PL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49000" endPos="28000" dist="25400" dir="5400000" sy="-100000" algn="bl" rotWithShape="0"/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724" y="1628800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Uważaj co piszesz w Internecie – Nie  hejtuj, Nie  spam, Nie  obrażaj!!!</a:t>
            </a:r>
            <a:endParaRPr lang="pl-PL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18782" y="2752548"/>
            <a:ext cx="7848872" cy="1684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dirty="0" smtClean="0">
                <a:latin typeface="Gabriola" panose="04040605051002020D02" pitchFamily="82" charset="0"/>
              </a:rPr>
              <a:t>Kiedy dodajesz post lub komentarz pamiętaj aby nie był on wulgarny. Nie krytykuj w sposób wulgarny. Szanuj innych – kieruj się zasadą nierób komuś to co tobie nie miłe. </a:t>
            </a:r>
            <a:endParaRPr lang="pl-PL" sz="2400" dirty="0">
              <a:latin typeface="Gabriola" panose="04040605051002020D02" pitchFamily="8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218" y="4437112"/>
            <a:ext cx="3448818" cy="1859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427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475">
        <p14:window dir="vert"/>
      </p:transition>
    </mc:Choice>
    <mc:Fallback xmlns="">
      <p:transition spd="slow" advTm="204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116632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49000" endPos="28000" dist="25400" dir="5400000" sy="-100000" algn="bl" rotWithShape="0"/>
                </a:effectLst>
              </a:rPr>
              <a:t>Rozrywka i inne</a:t>
            </a:r>
            <a:endParaRPr lang="pl-PL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49000" endPos="28000" dist="25400" dir="5400000" sy="-100000" algn="bl" rotWithShape="0"/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39552" y="1052736"/>
            <a:ext cx="7920880" cy="1684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Rozrywka</a:t>
            </a:r>
            <a:r>
              <a:rPr lang="pl-PL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 - W </a:t>
            </a: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Internecie istnieje wiele portali rozrywkowych, na których można grać, oglądać zdjęcia, czytać ciekawe teksty, brać udział w konkursach, rozwiązywać </a:t>
            </a:r>
            <a:r>
              <a:rPr lang="pl-PL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krzyżówki itp..</a:t>
            </a:r>
            <a:endParaRPr lang="pl-PL" sz="2400" dirty="0">
              <a:latin typeface="Gabriola" panose="04040605051002020D02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4941168"/>
            <a:ext cx="2019642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pole tekstowe 3"/>
          <p:cNvSpPr txBox="1"/>
          <p:nvPr/>
        </p:nvSpPr>
        <p:spPr>
          <a:xfrm>
            <a:off x="518124" y="2996952"/>
            <a:ext cx="72728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Inne</a:t>
            </a:r>
            <a:r>
              <a:rPr lang="pl-PL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 - Dzięki </a:t>
            </a: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aukcjom </a:t>
            </a:r>
            <a:r>
              <a:rPr lang="pl-PL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internetowym można </a:t>
            </a: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kupować, sprzedawać </a:t>
            </a:r>
            <a:r>
              <a:rPr lang="pl-PL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                               i </a:t>
            </a: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zamieniać </a:t>
            </a:r>
            <a:r>
              <a:rPr lang="pl-PL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większość </a:t>
            </a: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rzeczy. Konta internetowe pozwalają opłacać rachunki, wykonywać przelewy, sprawdzać saldo bez potrzeby wizyty </a:t>
            </a:r>
            <a:r>
              <a:rPr lang="pl-PL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                           w </a:t>
            </a: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oddziale banku.</a:t>
            </a:r>
          </a:p>
          <a:p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126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970">
        <p14:window dir="vert"/>
      </p:transition>
    </mc:Choice>
    <mc:Fallback xmlns="">
      <p:transition spd="slow" advTm="359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7568331" cy="38378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91269" y="76706"/>
            <a:ext cx="82089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49000" endPos="28000" dist="25400" dir="5400000" sy="-100000" algn="bl" rotWithShape="0"/>
                </a:effectLst>
              </a:rPr>
              <a:t>Istnieją cztery warunki udostępniania utworów:</a:t>
            </a:r>
          </a:p>
          <a:p>
            <a:pPr algn="ctr"/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221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45585">
        <p14:shred/>
      </p:transition>
    </mc:Choice>
    <mc:Fallback xmlns="">
      <p:transition spd="slow" advTm="455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547664" y="116632"/>
            <a:ext cx="5796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49000" endPos="28000" dist="25400" dir="5400000" sy="-100000" algn="bl" rotWithShape="0"/>
                </a:effectLst>
              </a:rPr>
              <a:t>Co można robić   w Internecie</a:t>
            </a:r>
            <a:endParaRPr lang="pl-PL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49000" endPos="28000" dist="25400" dir="5400000" sy="-100000" algn="bl" rotWithShape="0"/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11560" y="2852936"/>
            <a:ext cx="82089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400" dirty="0" smtClean="0">
                <a:latin typeface="Gabriola" panose="04040605051002020D02" pitchFamily="82" charset="0"/>
              </a:rPr>
              <a:t>Szukać przydatnych informacji np. do szkoły,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400" dirty="0" smtClean="0">
                <a:latin typeface="Gabriola" panose="04040605051002020D02" pitchFamily="82" charset="0"/>
              </a:rPr>
              <a:t>Oglądać ciekawe filmy,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400" dirty="0" smtClean="0">
                <a:latin typeface="Gabriola" panose="04040605051002020D02" pitchFamily="82" charset="0"/>
              </a:rPr>
              <a:t>Korzystać z portali społecznościowych,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altLang="pl-PL" sz="2400" dirty="0">
                <a:latin typeface="Gabriola" panose="04040605051002020D02" pitchFamily="82" charset="0"/>
              </a:rPr>
              <a:t>Rozerwać się poprzez używanie mądrych </a:t>
            </a:r>
            <a:r>
              <a:rPr lang="pl-PL" altLang="pl-PL" sz="2400" dirty="0" smtClean="0">
                <a:latin typeface="Gabriola" panose="04040605051002020D02" pitchFamily="82" charset="0"/>
              </a:rPr>
              <a:t>i </a:t>
            </a:r>
            <a:r>
              <a:rPr lang="pl-PL" altLang="pl-PL" sz="2400" dirty="0">
                <a:latin typeface="Gabriola" panose="04040605051002020D02" pitchFamily="82" charset="0"/>
              </a:rPr>
              <a:t>kreatywnych gier, (z rozsądkiem).</a:t>
            </a:r>
            <a:br>
              <a:rPr lang="pl-PL" altLang="pl-PL" sz="2400" dirty="0">
                <a:latin typeface="Gabriola" panose="04040605051002020D02" pitchFamily="82" charset="0"/>
              </a:rPr>
            </a:br>
            <a:endParaRPr lang="pl-PL" sz="2400" dirty="0">
              <a:latin typeface="Gabriola" panose="04040605051002020D02" pitchFamily="82" charset="0"/>
            </a:endParaRP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11560" y="2391271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Gabriola" panose="04040605051002020D02" pitchFamily="82" charset="0"/>
              </a:rPr>
              <a:t>W Internecie można: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454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440">
        <p14:flash/>
      </p:transition>
    </mc:Choice>
    <mc:Fallback xmlns="">
      <p:transition spd="slow" advTm="264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116632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49000" endPos="28000" dist="25400" dir="5400000" sy="-100000" algn="bl" rotWithShape="0"/>
                </a:effectLst>
              </a:rPr>
              <a:t>Czego niewolno robić </a:t>
            </a:r>
            <a:br>
              <a:rPr lang="pl-PL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49000" endPos="28000" dist="25400" dir="5400000" sy="-100000" algn="bl" rotWithShape="0"/>
                </a:effectLst>
              </a:rPr>
            </a:br>
            <a:r>
              <a:rPr lang="pl-PL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49000" endPos="28000" dist="25400" dir="5400000" sy="-100000" algn="bl" rotWithShape="0"/>
                </a:effectLst>
              </a:rPr>
              <a:t>w Internecie</a:t>
            </a:r>
            <a:endParaRPr lang="pl-PL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49000" endPos="28000" dist="25400" dir="5400000" sy="-100000" algn="bl" rotWithShape="0"/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26111" y="2852936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400" dirty="0" smtClean="0">
                <a:latin typeface="Gabriola" panose="04040605051002020D02" pitchFamily="82" charset="0"/>
              </a:rPr>
              <a:t>podawać </a:t>
            </a:r>
            <a:r>
              <a:rPr lang="pl-PL" sz="2400" dirty="0">
                <a:latin typeface="Gabriola" panose="04040605051002020D02" pitchFamily="82" charset="0"/>
              </a:rPr>
              <a:t>nikomu swojego </a:t>
            </a:r>
            <a:r>
              <a:rPr lang="pl-PL" sz="2400" dirty="0" smtClean="0">
                <a:latin typeface="Gabriola" panose="04040605051002020D02" pitchFamily="82" charset="0"/>
              </a:rPr>
              <a:t>imienia </a:t>
            </a:r>
            <a:r>
              <a:rPr lang="pl-PL" sz="2400" dirty="0">
                <a:latin typeface="Gabriola" panose="04040605051002020D02" pitchFamily="82" charset="0"/>
              </a:rPr>
              <a:t>i nazwiska, adresu, godzin pracy rodziców, informacji o stanie </a:t>
            </a:r>
            <a:r>
              <a:rPr lang="pl-PL" sz="2400" dirty="0" smtClean="0">
                <a:latin typeface="Gabriola" panose="04040605051002020D02" pitchFamily="82" charset="0"/>
              </a:rPr>
              <a:t>majątkowym,</a:t>
            </a:r>
            <a:endParaRPr lang="pl-PL" sz="2400" dirty="0">
              <a:latin typeface="Gabriola" panose="04040605051002020D02" pitchFamily="82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400" dirty="0" smtClean="0">
                <a:latin typeface="Gabriola" panose="04040605051002020D02" pitchFamily="82" charset="0"/>
              </a:rPr>
              <a:t>zamieszczać </a:t>
            </a:r>
            <a:r>
              <a:rPr lang="pl-PL" sz="2400" dirty="0">
                <a:latin typeface="Gabriola" panose="04040605051002020D02" pitchFamily="82" charset="0"/>
              </a:rPr>
              <a:t>zdjęć, filmików itp. innych osób wbrew ich </a:t>
            </a:r>
            <a:r>
              <a:rPr lang="pl-PL" sz="2400" dirty="0" smtClean="0">
                <a:latin typeface="Gabriola" panose="04040605051002020D02" pitchFamily="82" charset="0"/>
              </a:rPr>
              <a:t>woli</a:t>
            </a:r>
            <a:r>
              <a:rPr lang="pl-PL" sz="2400" dirty="0">
                <a:latin typeface="Gabriola" panose="04040605051002020D02" pitchFamily="82" charset="0"/>
              </a:rPr>
              <a:t>,</a:t>
            </a:r>
            <a:endParaRPr lang="pl-PL" sz="2400" dirty="0" smtClean="0">
              <a:latin typeface="Gabriola" panose="04040605051002020D02" pitchFamily="82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400" dirty="0" smtClean="0">
                <a:latin typeface="Gabriola" panose="04040605051002020D02" pitchFamily="82" charset="0"/>
              </a:rPr>
              <a:t>kopiować </a:t>
            </a:r>
            <a:r>
              <a:rPr lang="pl-PL" sz="2400" dirty="0">
                <a:latin typeface="Gabriola" panose="04040605051002020D02" pitchFamily="82" charset="0"/>
              </a:rPr>
              <a:t>„na żywca” czyjąś </a:t>
            </a:r>
            <a:r>
              <a:rPr lang="pl-PL" sz="2400" dirty="0" smtClean="0">
                <a:latin typeface="Gabriola" panose="04040605051002020D02" pitchFamily="82" charset="0"/>
              </a:rPr>
              <a:t>pracę,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400" dirty="0">
                <a:latin typeface="Gabriola" panose="04040605051002020D02" pitchFamily="82" charset="0"/>
              </a:rPr>
              <a:t>h</a:t>
            </a:r>
            <a:r>
              <a:rPr lang="pl-PL" sz="2400" dirty="0" smtClean="0">
                <a:latin typeface="Gabriola" panose="04040605051002020D02" pitchFamily="82" charset="0"/>
              </a:rPr>
              <a:t>ejtować i obrażać innych.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l-PL" sz="2400" dirty="0">
              <a:latin typeface="Gabriola" panose="04040605051002020D02" pitchFamily="82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26111" y="2391271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Gabriola" panose="04040605051002020D02" pitchFamily="82" charset="0"/>
              </a:rPr>
              <a:t>W Internecie niewolno</a:t>
            </a:r>
            <a:r>
              <a:rPr lang="pl-PL" sz="2400" dirty="0" smtClean="0">
                <a:latin typeface="Gabriola" panose="04040605051002020D02" pitchFamily="82" charset="0"/>
              </a:rPr>
              <a:t>:</a:t>
            </a:r>
            <a:endParaRPr lang="pl-PL" sz="2400" dirty="0">
              <a:latin typeface="Gabriola" panose="04040605051002020D02" pitchFamily="8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842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1410">
        <p14:prism isContent="1" isInverted="1"/>
      </p:transition>
    </mc:Choice>
    <mc:Fallback xmlns="">
      <p:transition spd="slow" advTm="314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37872" y="692696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Dziękuję za uwagę </a:t>
            </a:r>
            <a:endParaRPr lang="pl-PL" sz="96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3" name="Uśmiechnięta buźka 2"/>
          <p:cNvSpPr/>
          <p:nvPr/>
        </p:nvSpPr>
        <p:spPr>
          <a:xfrm>
            <a:off x="3425778" y="2564904"/>
            <a:ext cx="1872208" cy="1584176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779912" y="5517232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800" dirty="0" smtClean="0">
                <a:latin typeface="Gabriola" panose="04040605051002020D02" pitchFamily="82" charset="0"/>
              </a:rPr>
              <a:t>Autor: Jakub Imiołek</a:t>
            </a:r>
          </a:p>
          <a:p>
            <a:pPr algn="r"/>
            <a:r>
              <a:rPr lang="pl-PL" sz="2800" dirty="0" smtClean="0">
                <a:latin typeface="Gabriola" panose="04040605051002020D02" pitchFamily="82" charset="0"/>
              </a:rPr>
              <a:t>Kl. </a:t>
            </a:r>
            <a:r>
              <a:rPr lang="pl-PL" sz="2800" dirty="0" err="1" smtClean="0">
                <a:latin typeface="Gabriola" panose="04040605051002020D02" pitchFamily="82" charset="0"/>
              </a:rPr>
              <a:t>VIIIa</a:t>
            </a:r>
            <a:endParaRPr lang="pl-PL" dirty="0">
              <a:latin typeface="Gabriola" panose="04040605051002020D02" pitchFamily="8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082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231">
        <p14:flythrough/>
      </p:transition>
    </mc:Choice>
    <mc:Fallback xmlns="">
      <p:transition spd="slow" advTm="112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188639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49000" endPos="28000" dist="25400" dir="5400000" sy="-100000" algn="bl" rotWithShape="0"/>
                </a:effectLst>
              </a:rPr>
              <a:t>Internet na świecie</a:t>
            </a:r>
            <a:endParaRPr lang="pl-PL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49000" endPos="28000" dist="254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061384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192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172">
        <p:blinds dir="vert"/>
      </p:transition>
    </mc:Choice>
    <mc:Fallback xmlns="">
      <p:transition spd="slow" advTm="8172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49978" y="8978"/>
            <a:ext cx="85372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49000" endPos="28000" dist="25400" dir="5400000" sy="-100000" algn="bl" rotWithShape="0"/>
                </a:effectLst>
              </a:rPr>
              <a:t>Internet – bezpieczny, czy niebezpieczny </a:t>
            </a:r>
            <a:endParaRPr lang="pl-PL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49000" endPos="28000" dist="25400" dir="5400000" sy="-100000" algn="bl" rotWithShape="0"/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750849" y="1772816"/>
            <a:ext cx="7200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 smtClean="0">
                <a:latin typeface="Gabriola" panose="04040605051002020D02" pitchFamily="82" charset="0"/>
              </a:rPr>
              <a:t>Mimo tego że Internet ma wiele zalet niesie także za sobą niebezpieczeństwo. </a:t>
            </a:r>
          </a:p>
          <a:p>
            <a:pPr algn="ctr"/>
            <a:r>
              <a:rPr lang="pl-PL" sz="2400" dirty="0" smtClean="0">
                <a:latin typeface="Gabriola" panose="04040605051002020D02" pitchFamily="82" charset="0"/>
              </a:rPr>
              <a:t/>
            </a:r>
            <a:br>
              <a:rPr lang="pl-PL" sz="2400" dirty="0" smtClean="0">
                <a:latin typeface="Gabriola" panose="04040605051002020D02" pitchFamily="82" charset="0"/>
              </a:rPr>
            </a:br>
            <a:r>
              <a:rPr lang="pl-PL" sz="2400" b="1" dirty="0" smtClean="0">
                <a:latin typeface="Gabriola" panose="04040605051002020D02" pitchFamily="82" charset="0"/>
              </a:rPr>
              <a:t>Kilka </a:t>
            </a:r>
            <a:r>
              <a:rPr lang="pl-PL" sz="2000" b="1" dirty="0" smtClean="0">
                <a:latin typeface="Gabriola" panose="04040605051002020D02" pitchFamily="82" charset="0"/>
              </a:rPr>
              <a:t> </a:t>
            </a:r>
            <a:r>
              <a:rPr lang="pl-PL" sz="2400" b="1" dirty="0" smtClean="0">
                <a:latin typeface="Gabriola" panose="04040605051002020D02" pitchFamily="82" charset="0"/>
              </a:rPr>
              <a:t>zasad dzięki którym Internet będzie bezpieczny: </a:t>
            </a:r>
          </a:p>
          <a:p>
            <a:pPr algn="ctr">
              <a:lnSpc>
                <a:spcPct val="150000"/>
              </a:lnSpc>
            </a:pPr>
            <a:r>
              <a:rPr lang="pl-PL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Chroń </a:t>
            </a:r>
            <a:r>
              <a:rPr lang="pl-PL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swoją prywatność!</a:t>
            </a:r>
          </a:p>
          <a:p>
            <a:pPr algn="ctr">
              <a:lnSpc>
                <a:spcPct val="150000"/>
              </a:lnSpc>
            </a:pPr>
            <a:r>
              <a:rPr lang="pl-PL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Mów, jeśli coś jest nie tak!</a:t>
            </a:r>
          </a:p>
          <a:p>
            <a:pPr algn="ctr">
              <a:lnSpc>
                <a:spcPct val="150000"/>
              </a:lnSpc>
            </a:pPr>
            <a:r>
              <a:rPr lang="pl-PL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ufaj osobom poznanym w sieci!</a:t>
            </a:r>
          </a:p>
          <a:p>
            <a:pPr algn="ctr">
              <a:lnSpc>
                <a:spcPct val="150000"/>
              </a:lnSpc>
            </a:pPr>
            <a:r>
              <a:rPr lang="pl-PL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Szanuj innych w sieci!</a:t>
            </a:r>
          </a:p>
          <a:p>
            <a:pPr algn="ctr">
              <a:lnSpc>
                <a:spcPct val="150000"/>
              </a:lnSpc>
            </a:pPr>
            <a:r>
              <a:rPr lang="pl-PL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Korzystaj z umiarem z </a:t>
            </a:r>
            <a:r>
              <a:rPr lang="pl-PL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Internetu!</a:t>
            </a:r>
            <a:endParaRPr lang="pl-PL" sz="2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pl-PL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1602078"/>
      </p:ext>
    </p:extLst>
  </p:cSld>
  <p:clrMapOvr>
    <a:masterClrMapping/>
  </p:clrMapOvr>
  <p:transition spd="slow" advTm="25459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5536" y="188640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49000" endPos="28000" dist="25400" dir="5400000" sy="-100000" algn="bl" rotWithShape="0"/>
                </a:effectLst>
              </a:rPr>
              <a:t>Zagrożenia w Internecie </a:t>
            </a:r>
            <a:endParaRPr lang="pl-PL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49000" endPos="28000" dist="25400" dir="5400000" sy="-100000" algn="bl" rotWithShape="0"/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39552" y="1412776"/>
            <a:ext cx="79928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>
                <a:latin typeface="Gabriola" panose="04040605051002020D02" pitchFamily="82" charset="0"/>
              </a:rPr>
              <a:t>w</a:t>
            </a:r>
            <a:r>
              <a:rPr lang="pl-PL" sz="2400" dirty="0" smtClean="0">
                <a:latin typeface="Gabriola" panose="04040605051002020D02" pitchFamily="82" charset="0"/>
              </a:rPr>
              <a:t>irusy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 err="1" smtClean="0">
                <a:latin typeface="Gabriola" panose="04040605051002020D02" pitchFamily="82" charset="0"/>
              </a:rPr>
              <a:t>phishing</a:t>
            </a:r>
            <a:r>
              <a:rPr lang="pl-PL" sz="2400" dirty="0" smtClean="0">
                <a:latin typeface="Gabriola" panose="04040605051002020D02" pitchFamily="82" charset="0"/>
              </a:rPr>
              <a:t> </a:t>
            </a:r>
            <a:r>
              <a:rPr lang="pl-PL" sz="2400" dirty="0">
                <a:latin typeface="Gabriola" panose="04040605051002020D02" pitchFamily="82" charset="0"/>
              </a:rPr>
              <a:t>i inne oszustwa,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>
                <a:latin typeface="Gabriola" panose="04040605051002020D02" pitchFamily="82" charset="0"/>
              </a:rPr>
              <a:t>upublicznienie intymnych informacji, zdjęć, filmów,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>
                <a:latin typeface="Gabriola" panose="04040605051002020D02" pitchFamily="82" charset="0"/>
              </a:rPr>
              <a:t>kontakt z pornografią, przemocą, materiałami promującymi nielegalne treści</a:t>
            </a:r>
            <a:r>
              <a:rPr lang="pl-PL" sz="2400" dirty="0" smtClean="0">
                <a:latin typeface="Gabriola" panose="04040605051002020D02" pitchFamily="82" charset="0"/>
              </a:rPr>
              <a:t>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>
                <a:latin typeface="Gabriola" panose="04040605051002020D02" pitchFamily="82" charset="0"/>
              </a:rPr>
              <a:t>c</a:t>
            </a:r>
            <a:r>
              <a:rPr lang="pl-PL" sz="2400" dirty="0" smtClean="0">
                <a:latin typeface="Gabriola" panose="04040605051002020D02" pitchFamily="82" charset="0"/>
              </a:rPr>
              <a:t>yberprzemoc,</a:t>
            </a:r>
            <a:endParaRPr lang="pl-PL" sz="2400" dirty="0">
              <a:latin typeface="Gabriola" panose="04040605051002020D02" pitchFamily="82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>
                <a:latin typeface="Gabriola" panose="04040605051002020D02" pitchFamily="82" charset="0"/>
              </a:rPr>
              <a:t>kradzież pieniędzy</a:t>
            </a:r>
            <a:r>
              <a:rPr lang="pl-PL" sz="2400" dirty="0" smtClean="0">
                <a:latin typeface="Gabriola" panose="04040605051002020D02" pitchFamily="82" charset="0"/>
              </a:rPr>
              <a:t>,</a:t>
            </a:r>
            <a:endParaRPr lang="pl-PL" sz="2400" dirty="0">
              <a:latin typeface="Gabriola" panose="04040605051002020D02" pitchFamily="82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Gabriola" panose="04040605051002020D02" pitchFamily="82" charset="0"/>
              </a:rPr>
              <a:t>kradzież tożsamości,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Gabriola" panose="04040605051002020D02" pitchFamily="82" charset="0"/>
              </a:rPr>
              <a:t>uzależnienie.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1714">
            <a:off x="4392116" y="3931855"/>
            <a:ext cx="3526870" cy="2348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5853806"/>
      </p:ext>
    </p:extLst>
  </p:cSld>
  <p:clrMapOvr>
    <a:masterClrMapping/>
  </p:clrMapOvr>
  <p:transition spd="slow" advTm="2933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15616" y="116630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49000" endPos="28000" dist="25400" dir="5400000" sy="-100000" algn="bl" rotWithShape="0"/>
                </a:effectLst>
              </a:rPr>
              <a:t>Wirusy </a:t>
            </a:r>
            <a:endParaRPr lang="pl-PL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49000" endPos="28000" dist="25400" dir="5400000" sy="-100000" algn="bl" rotWithShape="0"/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51520" y="1124744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6176" y="3700716"/>
            <a:ext cx="1872208" cy="199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539552" y="1585143"/>
            <a:ext cx="763284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i="1" u="sng" dirty="0" smtClean="0">
                <a:latin typeface="Gabriola" panose="04040605051002020D02" pitchFamily="82" charset="0"/>
              </a:rPr>
              <a:t>Wirus </a:t>
            </a:r>
            <a:r>
              <a:rPr lang="pl-PL" sz="2400" b="1" i="1" u="sng" dirty="0">
                <a:latin typeface="Gabriola" panose="04040605051002020D02" pitchFamily="82" charset="0"/>
              </a:rPr>
              <a:t>k</a:t>
            </a:r>
            <a:r>
              <a:rPr lang="pl-PL" sz="2400" b="1" i="1" u="sng" dirty="0" smtClean="0">
                <a:latin typeface="Gabriola" panose="04040605051002020D02" pitchFamily="82" charset="0"/>
              </a:rPr>
              <a:t>omputerowy  </a:t>
            </a:r>
            <a:r>
              <a:rPr lang="pl-PL" sz="2400" dirty="0" smtClean="0">
                <a:latin typeface="Gabriola" panose="04040605051002020D02" pitchFamily="82" charset="0"/>
              </a:rPr>
              <a:t>- </a:t>
            </a:r>
            <a:r>
              <a:rPr lang="pl-PL" sz="2400" dirty="0">
                <a:latin typeface="Gabriola" panose="04040605051002020D02" pitchFamily="82" charset="0"/>
              </a:rPr>
              <a:t>program komputerowy </a:t>
            </a:r>
            <a:r>
              <a:rPr lang="pl-PL" sz="2400" dirty="0" smtClean="0">
                <a:latin typeface="Gabriola" panose="04040605051002020D02" pitchFamily="82" charset="0"/>
              </a:rPr>
              <a:t>posiadający </a:t>
            </a:r>
            <a:r>
              <a:rPr lang="pl-PL" sz="2400" dirty="0">
                <a:latin typeface="Gabriola" panose="04040605051002020D02" pitchFamily="82" charset="0"/>
              </a:rPr>
              <a:t>zdolność powielania się, tak </a:t>
            </a:r>
            <a:r>
              <a:rPr lang="pl-PL" sz="2400" dirty="0" smtClean="0">
                <a:latin typeface="Gabriola" panose="04040605051002020D02" pitchFamily="82" charset="0"/>
              </a:rPr>
              <a:t>jak </a:t>
            </a:r>
            <a:r>
              <a:rPr lang="pl-PL" sz="2400" dirty="0">
                <a:latin typeface="Gabriola" panose="04040605051002020D02" pitchFamily="82" charset="0"/>
              </a:rPr>
              <a:t>prawdziwy wirus, stąd jego nazwa. </a:t>
            </a:r>
            <a:endParaRPr lang="pl-PL" sz="2400" dirty="0" smtClean="0">
              <a:latin typeface="Gabriola" panose="04040605051002020D02" pitchFamily="82" charset="0"/>
            </a:endParaRPr>
          </a:p>
          <a:p>
            <a:pPr algn="just">
              <a:lnSpc>
                <a:spcPct val="150000"/>
              </a:lnSpc>
            </a:pPr>
            <a:endParaRPr lang="pl-PL" sz="2400" dirty="0">
              <a:latin typeface="Gabriola" panose="04040605051002020D02" pitchFamily="82" charset="0"/>
            </a:endParaRPr>
          </a:p>
          <a:p>
            <a:pPr algn="ctr"/>
            <a:endParaRPr lang="pl-PL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endParaRPr lang="pl-PL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47564" y="3416721"/>
            <a:ext cx="69127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 smtClean="0">
                <a:latin typeface="Gabriola" panose="04040605051002020D02" pitchFamily="82" charset="0"/>
              </a:rPr>
              <a:t>-</a:t>
            </a:r>
            <a:r>
              <a:rPr lang="pl-PL" sz="2400" dirty="0">
                <a:latin typeface="Gabriola" panose="04040605051002020D02" pitchFamily="82" charset="0"/>
              </a:rPr>
              <a:t>Niszczy lub zmienia zapisane na dysku informacje,</a:t>
            </a:r>
          </a:p>
          <a:p>
            <a:pPr algn="just">
              <a:lnSpc>
                <a:spcPct val="150000"/>
              </a:lnSpc>
            </a:pPr>
            <a:r>
              <a:rPr lang="pl-PL" sz="2400" dirty="0">
                <a:latin typeface="Gabriola" panose="04040605051002020D02" pitchFamily="82" charset="0"/>
              </a:rPr>
              <a:t>-Generuje dziwne komunikaty, melodie,</a:t>
            </a:r>
          </a:p>
          <a:p>
            <a:pPr algn="just">
              <a:lnSpc>
                <a:spcPct val="150000"/>
              </a:lnSpc>
            </a:pPr>
            <a:r>
              <a:rPr lang="pl-PL" sz="2400" dirty="0">
                <a:latin typeface="Gabriola" panose="04040605051002020D02" pitchFamily="82" charset="0"/>
              </a:rPr>
              <a:t>-Zakłóca wyświetlając różne informacje na ekranie,</a:t>
            </a:r>
          </a:p>
          <a:p>
            <a:pPr algn="just">
              <a:lnSpc>
                <a:spcPct val="150000"/>
              </a:lnSpc>
            </a:pPr>
            <a:r>
              <a:rPr lang="pl-PL" sz="2400" dirty="0">
                <a:latin typeface="Gabriola" panose="04040605051002020D02" pitchFamily="82" charset="0"/>
              </a:rPr>
              <a:t>-Próbuje fizycznie uszkodzić sprzęt.</a:t>
            </a:r>
          </a:p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915816" y="3068960"/>
            <a:ext cx="23762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Co robi wirus?</a:t>
            </a:r>
          </a:p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059832" y="1124744"/>
            <a:ext cx="30243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Czym jest wirus?</a:t>
            </a:r>
          </a:p>
          <a:p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257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49">
        <p14:ferris dir="l"/>
      </p:transition>
    </mc:Choice>
    <mc:Fallback xmlns="">
      <p:transition spd="slow" advTm="295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build="p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18757" y="2276872"/>
            <a:ext cx="73808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l-PL" sz="2400" dirty="0" smtClean="0">
                <a:latin typeface="Gabriola" panose="04040605051002020D02" pitchFamily="82" charset="0"/>
              </a:rPr>
              <a:t>wirus </a:t>
            </a:r>
            <a:r>
              <a:rPr lang="pl-PL" sz="2400" dirty="0">
                <a:latin typeface="Gabriola" panose="04040605051002020D02" pitchFamily="82" charset="0"/>
              </a:rPr>
              <a:t>rozpoczyna działalność natychmiast po uruchomieniu </a:t>
            </a:r>
            <a:r>
              <a:rPr lang="pl-PL" sz="2400" dirty="0" smtClean="0">
                <a:latin typeface="Gabriola" panose="04040605051002020D02" pitchFamily="82" charset="0"/>
              </a:rPr>
              <a:t>programu nosiciela</a:t>
            </a:r>
            <a:r>
              <a:rPr lang="pl-PL" sz="2400" dirty="0">
                <a:latin typeface="Gabriola" panose="04040605051002020D02" pitchFamily="82" charset="0"/>
              </a:rPr>
              <a:t>,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l-PL" sz="2400" dirty="0">
                <a:latin typeface="Gabriola" panose="04040605051002020D02" pitchFamily="82" charset="0"/>
              </a:rPr>
              <a:t>wirus zachowuje się bardziej agresywnie kopiując swój kod do pamięci </a:t>
            </a:r>
            <a:r>
              <a:rPr lang="pl-PL" sz="2400" dirty="0" smtClean="0">
                <a:latin typeface="Gabriola" panose="04040605051002020D02" pitchFamily="82" charset="0"/>
              </a:rPr>
              <a:t/>
            </a:r>
            <a:br>
              <a:rPr lang="pl-PL" sz="2400" dirty="0" smtClean="0">
                <a:latin typeface="Gabriola" panose="04040605051002020D02" pitchFamily="82" charset="0"/>
              </a:rPr>
            </a:br>
            <a:r>
              <a:rPr lang="pl-PL" sz="2400" dirty="0" smtClean="0">
                <a:latin typeface="Gabriola" panose="04040605051002020D02" pitchFamily="82" charset="0"/>
              </a:rPr>
              <a:t>i </a:t>
            </a:r>
            <a:r>
              <a:rPr lang="pl-PL" sz="2400" dirty="0">
                <a:latin typeface="Gabriola" panose="04040605051002020D02" pitchFamily="82" charset="0"/>
              </a:rPr>
              <a:t>instalując się rezydentnie   w systemie.</a:t>
            </a:r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87881" y="18864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49000" endPos="28000" dist="25400" dir="5400000" sy="-100000" algn="bl" rotWithShape="0"/>
                </a:effectLst>
              </a:rPr>
              <a:t>Wirus plikowy</a:t>
            </a:r>
            <a:endParaRPr lang="pl-PL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49000" endPos="28000" dist="25400" dir="5400000" sy="-100000" algn="bl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200">
            <a:off x="5348451" y="4532051"/>
            <a:ext cx="2662884" cy="19705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bliqueTopRigh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pole tekstowe 2"/>
          <p:cNvSpPr txBox="1"/>
          <p:nvPr/>
        </p:nvSpPr>
        <p:spPr>
          <a:xfrm>
            <a:off x="718757" y="1196752"/>
            <a:ext cx="73612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Wirus  plikowy  </a:t>
            </a:r>
            <a:r>
              <a:rPr lang="pl-PL" sz="2400" dirty="0">
                <a:latin typeface="Gabriola" panose="04040605051002020D02" pitchFamily="82" charset="0"/>
              </a:rPr>
              <a:t>- najczęściej </a:t>
            </a:r>
            <a:r>
              <a:rPr lang="pl-PL" sz="2400" dirty="0" smtClean="0">
                <a:latin typeface="Gabriola" panose="04040605051002020D02" pitchFamily="82" charset="0"/>
              </a:rPr>
              <a:t>dokleja </a:t>
            </a:r>
            <a:r>
              <a:rPr lang="pl-PL" sz="2400" dirty="0">
                <a:latin typeface="Gabriola" panose="04040605051002020D02" pitchFamily="82" charset="0"/>
              </a:rPr>
              <a:t>się do innych programów. Możliwe są dwa warianty </a:t>
            </a:r>
            <a:r>
              <a:rPr lang="pl-PL" sz="2400" dirty="0" smtClean="0">
                <a:latin typeface="Gabriola" panose="04040605051002020D02" pitchFamily="82" charset="0"/>
              </a:rPr>
              <a:t>jego </a:t>
            </a:r>
            <a:r>
              <a:rPr lang="pl-PL" sz="2400" dirty="0">
                <a:latin typeface="Gabriola" panose="04040605051002020D02" pitchFamily="82" charset="0"/>
              </a:rPr>
              <a:t>działania: </a:t>
            </a:r>
          </a:p>
          <a:p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533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44">
        <p14:ferris dir="l"/>
      </p:transition>
    </mc:Choice>
    <mc:Fallback xmlns="">
      <p:transition spd="slow" advTm="322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63588" y="2636912"/>
            <a:ext cx="705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l-PL" sz="2400" dirty="0" smtClean="0">
                <a:latin typeface="Gabriola" panose="04040605051002020D02" pitchFamily="82" charset="0"/>
              </a:rPr>
              <a:t>w </a:t>
            </a:r>
            <a:r>
              <a:rPr lang="pl-PL" sz="2400" dirty="0">
                <a:latin typeface="Gabriola" panose="04040605051002020D02" pitchFamily="82" charset="0"/>
              </a:rPr>
              <a:t>przypadku dyskietki systemowej służy on do załadowania systemu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l-PL" sz="2400" dirty="0">
                <a:latin typeface="Gabriola" panose="04040605051002020D02" pitchFamily="82" charset="0"/>
              </a:rPr>
              <a:t>na dyskietce z danymi informuje on, że nie ma tam systemu. </a:t>
            </a:r>
          </a:p>
          <a:p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971600" y="260648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49000" endPos="28000" dist="25400" dir="5400000" sy="-100000" algn="bl" rotWithShape="0"/>
                </a:effectLst>
              </a:rPr>
              <a:t>Wirus dyskowy</a:t>
            </a:r>
            <a:endParaRPr lang="pl-PL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49000" endPos="28000" dist="25400" dir="5400000" sy="-100000" algn="bl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2131">
            <a:off x="5513429" y="4415641"/>
            <a:ext cx="2445958" cy="20382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pole tekstowe 3"/>
          <p:cNvSpPr txBox="1"/>
          <p:nvPr/>
        </p:nvSpPr>
        <p:spPr>
          <a:xfrm>
            <a:off x="1043608" y="1268760"/>
            <a:ext cx="6624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Wirus dyskowy  </a:t>
            </a:r>
            <a:r>
              <a:rPr lang="pl-PL" sz="2400" dirty="0">
                <a:latin typeface="Gabriola" panose="04040605051002020D02" pitchFamily="82" charset="0"/>
              </a:rPr>
              <a:t>- wykorzystuje fakt, że każdy dysk i dyskietka </a:t>
            </a:r>
            <a:r>
              <a:rPr lang="pl-PL" sz="2400" dirty="0" smtClean="0">
                <a:latin typeface="Gabriola" panose="04040605051002020D02" pitchFamily="82" charset="0"/>
              </a:rPr>
              <a:t/>
            </a:r>
            <a:br>
              <a:rPr lang="pl-PL" sz="2400" dirty="0" smtClean="0">
                <a:latin typeface="Gabriola" panose="04040605051002020D02" pitchFamily="82" charset="0"/>
              </a:rPr>
            </a:br>
            <a:r>
              <a:rPr lang="pl-PL" sz="2400" dirty="0" smtClean="0">
                <a:latin typeface="Gabriola" panose="04040605051002020D02" pitchFamily="82" charset="0"/>
              </a:rPr>
              <a:t>w </a:t>
            </a:r>
            <a:r>
              <a:rPr lang="pl-PL" sz="2400" dirty="0">
                <a:latin typeface="Gabriola" panose="04040605051002020D02" pitchFamily="82" charset="0"/>
              </a:rPr>
              <a:t>systemie DOS </a:t>
            </a:r>
            <a:r>
              <a:rPr lang="pl-PL" sz="2400" dirty="0" smtClean="0">
                <a:latin typeface="Gabriola" panose="04040605051002020D02" pitchFamily="82" charset="0"/>
              </a:rPr>
              <a:t>mają </a:t>
            </a:r>
            <a:r>
              <a:rPr lang="pl-PL" sz="2400" dirty="0">
                <a:latin typeface="Gabriola" panose="04040605051002020D02" pitchFamily="82" charset="0"/>
              </a:rPr>
              <a:t>na początku niewielki program ładujący:</a:t>
            </a:r>
          </a:p>
          <a:p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981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52">
        <p14:ferris dir="l"/>
      </p:transition>
    </mc:Choice>
    <mc:Fallback xmlns="">
      <p:transition spd="slow" advTm="301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5536" y="2204864"/>
            <a:ext cx="8136904" cy="1130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Wirus  towarzyszący  </a:t>
            </a:r>
            <a:r>
              <a:rPr lang="pl-PL" sz="2400" dirty="0" smtClean="0">
                <a:latin typeface="Gabriola" panose="04040605051002020D02" pitchFamily="82" charset="0"/>
              </a:rPr>
              <a:t>– </a:t>
            </a:r>
            <a:r>
              <a:rPr lang="pl-PL" sz="2400" dirty="0">
                <a:latin typeface="Gabriola" panose="04040605051002020D02" pitchFamily="82" charset="0"/>
              </a:rPr>
              <a:t>rodzaj </a:t>
            </a:r>
            <a:r>
              <a:rPr lang="pl-PL" sz="2400" dirty="0" smtClean="0">
                <a:latin typeface="Gabriola" panose="04040605051002020D02" pitchFamily="82" charset="0"/>
              </a:rPr>
              <a:t>wirusa plikowego pisanego w </a:t>
            </a:r>
            <a:r>
              <a:rPr lang="pl-PL" sz="2400" dirty="0">
                <a:latin typeface="Gabriola" panose="04040605051002020D02" pitchFamily="82" charset="0"/>
              </a:rPr>
              <a:t>językach wysokiego poziomu, </a:t>
            </a:r>
            <a:r>
              <a:rPr lang="pl-PL" sz="2400" dirty="0" smtClean="0">
                <a:latin typeface="Gabriola" panose="04040605051002020D02" pitchFamily="82" charset="0"/>
              </a:rPr>
              <a:t>tworzy </a:t>
            </a:r>
            <a:r>
              <a:rPr lang="pl-PL" sz="2400" dirty="0">
                <a:latin typeface="Gabriola" panose="04040605051002020D02" pitchFamily="82" charset="0"/>
              </a:rPr>
              <a:t>kopię zainfekowanego pliku</a:t>
            </a:r>
            <a:r>
              <a:rPr lang="pl-PL" sz="2400" dirty="0" smtClean="0">
                <a:latin typeface="Gabriola" panose="04040605051002020D02" pitchFamily="82" charset="0"/>
              </a:rPr>
              <a:t>.</a:t>
            </a:r>
            <a:endParaRPr lang="pl-PL" sz="2400" dirty="0">
              <a:latin typeface="Gabriola" panose="04040605051002020D02" pitchFamily="82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718161" y="116632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49000" endPos="28000" dist="25400" dir="5400000" sy="-100000" algn="bl" rotWithShape="0"/>
                </a:effectLst>
              </a:rPr>
              <a:t>Wirus towarzyszący </a:t>
            </a:r>
            <a:br>
              <a:rPr lang="pl-PL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49000" endPos="28000" dist="25400" dir="5400000" sy="-100000" algn="bl" rotWithShape="0"/>
                </a:effectLst>
              </a:rPr>
            </a:br>
            <a:r>
              <a:rPr lang="pl-PL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49000" endPos="28000" dist="25400" dir="5400000" sy="-100000" algn="bl" rotWithShape="0"/>
                </a:effectLst>
              </a:rPr>
              <a:t>i Wirus hybrydowy </a:t>
            </a:r>
            <a:endParaRPr lang="pl-PL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49000" endPos="28000" dist="25400" dir="5400000" sy="-100000" algn="bl" rotWithShape="0"/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95537" y="4149080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Wirus  hybrydowy  </a:t>
            </a:r>
            <a:r>
              <a:rPr lang="pl-PL" sz="2400" dirty="0">
                <a:latin typeface="Gabriola" panose="04040605051002020D02" pitchFamily="82" charset="0"/>
              </a:rPr>
              <a:t>- jest połączeniem innych typów wirusów nazywa się </a:t>
            </a:r>
            <a:r>
              <a:rPr lang="pl-PL" sz="2400" dirty="0" smtClean="0">
                <a:latin typeface="Gabriola" panose="04040605051002020D02" pitchFamily="82" charset="0"/>
              </a:rPr>
              <a:t>go  wirusem plikowo-dyskowym. </a:t>
            </a:r>
            <a:endParaRPr lang="pl-PL" sz="2400" dirty="0">
              <a:latin typeface="Gabriola" panose="04040605051002020D02" pitchFamily="82" charset="0"/>
            </a:endParaRPr>
          </a:p>
          <a:p>
            <a:pPr algn="just"/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932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36">
        <p14:ferris dir="l"/>
      </p:transition>
    </mc:Choice>
    <mc:Fallback xmlns="">
      <p:transition spd="slow" advTm="240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2|13.6|2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5|18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6|17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6.9|18|3.3|1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7|16.1|9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1|14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1|1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5|8.4|5.3|2.6|3.8|5.3|8.5|4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7|2.4|2.4|2.1|2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8|19.1|2.9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7|21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5|5.1|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9|12.3|16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9|3.9|3.7|3.8|4|4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6|3.5|10.8|6.6|3.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4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|4.6|3.8|2.7|3|2.8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3|2.6|2.7|2.3|2.1|2.3|2.9|2.6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6|1.7|6.9|1.9|3.7|2.6|4.7|3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9.3|6|1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1|9|6.8|5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1|8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646</TotalTime>
  <Words>798</Words>
  <Application>Microsoft Office PowerPoint</Application>
  <PresentationFormat>Pokaz na ekranie (4:3)</PresentationFormat>
  <Paragraphs>98</Paragraphs>
  <Slides>25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3" baseType="lpstr">
      <vt:lpstr>Arial</vt:lpstr>
      <vt:lpstr>Calibri</vt:lpstr>
      <vt:lpstr>Century Schoolbook</vt:lpstr>
      <vt:lpstr>Courier New</vt:lpstr>
      <vt:lpstr>Gabriola</vt:lpstr>
      <vt:lpstr>Wingdings</vt:lpstr>
      <vt:lpstr>Wingdings 2</vt:lpstr>
      <vt:lpstr>Wykusz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Asus Prime</dc:creator>
  <cp:lastModifiedBy>Windows User</cp:lastModifiedBy>
  <cp:revision>272</cp:revision>
  <dcterms:created xsi:type="dcterms:W3CDTF">2021-02-04T17:54:46Z</dcterms:created>
  <dcterms:modified xsi:type="dcterms:W3CDTF">2021-02-07T15:30:11Z</dcterms:modified>
</cp:coreProperties>
</file>