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97" r:id="rId6"/>
    <p:sldId id="262" r:id="rId7"/>
    <p:sldId id="295" r:id="rId8"/>
    <p:sldId id="265" r:id="rId9"/>
    <p:sldId id="283" r:id="rId10"/>
    <p:sldId id="299" r:id="rId11"/>
    <p:sldId id="271" r:id="rId12"/>
    <p:sldId id="273" r:id="rId13"/>
    <p:sldId id="270" r:id="rId14"/>
    <p:sldId id="286" r:id="rId15"/>
    <p:sldId id="275" r:id="rId16"/>
    <p:sldId id="288" r:id="rId17"/>
    <p:sldId id="276" r:id="rId18"/>
    <p:sldId id="277" r:id="rId19"/>
    <p:sldId id="285" r:id="rId20"/>
    <p:sldId id="292" r:id="rId21"/>
    <p:sldId id="278" r:id="rId22"/>
    <p:sldId id="298" r:id="rId23"/>
    <p:sldId id="281" r:id="rId24"/>
    <p:sldId id="302" r:id="rId25"/>
    <p:sldId id="289"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73" d="100"/>
          <a:sy n="73" d="100"/>
        </p:scale>
        <p:origin x="-60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814A7B4-28C5-46CC-AB70-1F009BCB802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542CF47E-0ABD-4FB3-A282-E4C36034F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9E653F75-5A8B-482C-B335-B0756EB6440F}"/>
              </a:ext>
            </a:extLst>
          </p:cNvPr>
          <p:cNvSpPr>
            <a:spLocks noGrp="1"/>
          </p:cNvSpPr>
          <p:nvPr>
            <p:ph type="dt" sz="half" idx="10"/>
          </p:nvPr>
        </p:nvSpPr>
        <p:spPr/>
        <p:txBody>
          <a:bodyPr/>
          <a:lstStyle/>
          <a:p>
            <a:fld id="{B909400F-14C6-4910-9B3D-D44938459336}" type="datetimeFigureOut">
              <a:rPr lang="pl-PL" smtClean="0"/>
              <a:pPr/>
              <a:t>09.11.2021</a:t>
            </a:fld>
            <a:endParaRPr lang="pl-PL"/>
          </a:p>
        </p:txBody>
      </p:sp>
      <p:sp>
        <p:nvSpPr>
          <p:cNvPr id="5" name="Symbol zastępczy stopki 4">
            <a:extLst>
              <a:ext uri="{FF2B5EF4-FFF2-40B4-BE49-F238E27FC236}">
                <a16:creationId xmlns:a16="http://schemas.microsoft.com/office/drawing/2014/main" xmlns="" id="{90BE2772-A98A-4861-9A0D-92F3F5E1608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58C791C-76F8-420F-8B9E-1753D55A69EE}"/>
              </a:ext>
            </a:extLst>
          </p:cNvPr>
          <p:cNvSpPr>
            <a:spLocks noGrp="1"/>
          </p:cNvSpPr>
          <p:nvPr>
            <p:ph type="sldNum" sz="quarter" idx="12"/>
          </p:nvPr>
        </p:nvSpPr>
        <p:spPr/>
        <p:txBody>
          <a:bodyPr/>
          <a:lstStyle/>
          <a:p>
            <a:fld id="{1C0492B7-C6E0-4E18-A9F4-5ACC0CE7E820}" type="slidenum">
              <a:rPr lang="pl-PL" smtClean="0"/>
              <a:pPr/>
              <a:t>‹#›</a:t>
            </a:fld>
            <a:endParaRPr lang="pl-PL"/>
          </a:p>
        </p:txBody>
      </p:sp>
    </p:spTree>
    <p:extLst>
      <p:ext uri="{BB962C8B-B14F-4D97-AF65-F5344CB8AC3E}">
        <p14:creationId xmlns:p14="http://schemas.microsoft.com/office/powerpoint/2010/main" xmlns="" val="170911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9A64CF4-C89A-4421-BEC4-112E3D9999B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8DFE2525-47E5-400D-A7D2-FC694EA8B827}"/>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936B877D-5595-4616-BBD5-D5B6BEE22E29}"/>
              </a:ext>
            </a:extLst>
          </p:cNvPr>
          <p:cNvSpPr>
            <a:spLocks noGrp="1"/>
          </p:cNvSpPr>
          <p:nvPr>
            <p:ph type="dt" sz="half" idx="10"/>
          </p:nvPr>
        </p:nvSpPr>
        <p:spPr/>
        <p:txBody>
          <a:bodyPr/>
          <a:lstStyle/>
          <a:p>
            <a:fld id="{B909400F-14C6-4910-9B3D-D44938459336}" type="datetimeFigureOut">
              <a:rPr lang="pl-PL" smtClean="0"/>
              <a:pPr/>
              <a:t>09.11.2021</a:t>
            </a:fld>
            <a:endParaRPr lang="pl-PL"/>
          </a:p>
        </p:txBody>
      </p:sp>
      <p:sp>
        <p:nvSpPr>
          <p:cNvPr id="5" name="Symbol zastępczy stopki 4">
            <a:extLst>
              <a:ext uri="{FF2B5EF4-FFF2-40B4-BE49-F238E27FC236}">
                <a16:creationId xmlns:a16="http://schemas.microsoft.com/office/drawing/2014/main" xmlns="" id="{1CD09CFE-D963-4445-9608-86E4EA208F7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514B03B-1C4A-4D3A-A208-B6CE328B670E}"/>
              </a:ext>
            </a:extLst>
          </p:cNvPr>
          <p:cNvSpPr>
            <a:spLocks noGrp="1"/>
          </p:cNvSpPr>
          <p:nvPr>
            <p:ph type="sldNum" sz="quarter" idx="12"/>
          </p:nvPr>
        </p:nvSpPr>
        <p:spPr/>
        <p:txBody>
          <a:bodyPr/>
          <a:lstStyle/>
          <a:p>
            <a:fld id="{1C0492B7-C6E0-4E18-A9F4-5ACC0CE7E820}" type="slidenum">
              <a:rPr lang="pl-PL" smtClean="0"/>
              <a:pPr/>
              <a:t>‹#›</a:t>
            </a:fld>
            <a:endParaRPr lang="pl-PL"/>
          </a:p>
        </p:txBody>
      </p:sp>
    </p:spTree>
    <p:extLst>
      <p:ext uri="{BB962C8B-B14F-4D97-AF65-F5344CB8AC3E}">
        <p14:creationId xmlns:p14="http://schemas.microsoft.com/office/powerpoint/2010/main" xmlns="" val="8352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FF66FF62-8F6F-43A0-A9E1-F3BC780508F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F05E8F81-89E4-440E-8D09-D983021BB15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122CB6C9-392E-45F7-86CA-0134B096E04E}"/>
              </a:ext>
            </a:extLst>
          </p:cNvPr>
          <p:cNvSpPr>
            <a:spLocks noGrp="1"/>
          </p:cNvSpPr>
          <p:nvPr>
            <p:ph type="dt" sz="half" idx="10"/>
          </p:nvPr>
        </p:nvSpPr>
        <p:spPr/>
        <p:txBody>
          <a:bodyPr/>
          <a:lstStyle/>
          <a:p>
            <a:fld id="{B909400F-14C6-4910-9B3D-D44938459336}" type="datetimeFigureOut">
              <a:rPr lang="pl-PL" smtClean="0"/>
              <a:pPr/>
              <a:t>09.11.2021</a:t>
            </a:fld>
            <a:endParaRPr lang="pl-PL"/>
          </a:p>
        </p:txBody>
      </p:sp>
      <p:sp>
        <p:nvSpPr>
          <p:cNvPr id="5" name="Symbol zastępczy stopki 4">
            <a:extLst>
              <a:ext uri="{FF2B5EF4-FFF2-40B4-BE49-F238E27FC236}">
                <a16:creationId xmlns:a16="http://schemas.microsoft.com/office/drawing/2014/main" xmlns="" id="{8F283314-EED5-4122-88B8-BD2E2316CAE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20A9D44E-7A9A-40AC-92DB-DD6AA7105B5E}"/>
              </a:ext>
            </a:extLst>
          </p:cNvPr>
          <p:cNvSpPr>
            <a:spLocks noGrp="1"/>
          </p:cNvSpPr>
          <p:nvPr>
            <p:ph type="sldNum" sz="quarter" idx="12"/>
          </p:nvPr>
        </p:nvSpPr>
        <p:spPr/>
        <p:txBody>
          <a:bodyPr/>
          <a:lstStyle/>
          <a:p>
            <a:fld id="{1C0492B7-C6E0-4E18-A9F4-5ACC0CE7E820}" type="slidenum">
              <a:rPr lang="pl-PL" smtClean="0"/>
              <a:pPr/>
              <a:t>‹#›</a:t>
            </a:fld>
            <a:endParaRPr lang="pl-PL"/>
          </a:p>
        </p:txBody>
      </p:sp>
    </p:spTree>
    <p:extLst>
      <p:ext uri="{BB962C8B-B14F-4D97-AF65-F5344CB8AC3E}">
        <p14:creationId xmlns:p14="http://schemas.microsoft.com/office/powerpoint/2010/main" xmlns="" val="399234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A3441A7-49A7-4CAA-80B4-16E08792A70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55B3340D-4DDB-422E-A5B5-BF1DE29F429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3A8FB040-FED5-4A15-9376-2EE0A17FFE5C}"/>
              </a:ext>
            </a:extLst>
          </p:cNvPr>
          <p:cNvSpPr>
            <a:spLocks noGrp="1"/>
          </p:cNvSpPr>
          <p:nvPr>
            <p:ph type="dt" sz="half" idx="10"/>
          </p:nvPr>
        </p:nvSpPr>
        <p:spPr/>
        <p:txBody>
          <a:bodyPr/>
          <a:lstStyle/>
          <a:p>
            <a:fld id="{B909400F-14C6-4910-9B3D-D44938459336}" type="datetimeFigureOut">
              <a:rPr lang="pl-PL" smtClean="0"/>
              <a:pPr/>
              <a:t>09.11.2021</a:t>
            </a:fld>
            <a:endParaRPr lang="pl-PL"/>
          </a:p>
        </p:txBody>
      </p:sp>
      <p:sp>
        <p:nvSpPr>
          <p:cNvPr id="5" name="Symbol zastępczy stopki 4">
            <a:extLst>
              <a:ext uri="{FF2B5EF4-FFF2-40B4-BE49-F238E27FC236}">
                <a16:creationId xmlns:a16="http://schemas.microsoft.com/office/drawing/2014/main" xmlns="" id="{5E3AAB82-2EBE-4887-AE28-AE3F66A3959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E94695AC-F86B-4AD2-9A8A-92D20F23BADD}"/>
              </a:ext>
            </a:extLst>
          </p:cNvPr>
          <p:cNvSpPr>
            <a:spLocks noGrp="1"/>
          </p:cNvSpPr>
          <p:nvPr>
            <p:ph type="sldNum" sz="quarter" idx="12"/>
          </p:nvPr>
        </p:nvSpPr>
        <p:spPr/>
        <p:txBody>
          <a:bodyPr/>
          <a:lstStyle/>
          <a:p>
            <a:fld id="{1C0492B7-C6E0-4E18-A9F4-5ACC0CE7E820}" type="slidenum">
              <a:rPr lang="pl-PL" smtClean="0"/>
              <a:pPr/>
              <a:t>‹#›</a:t>
            </a:fld>
            <a:endParaRPr lang="pl-PL"/>
          </a:p>
        </p:txBody>
      </p:sp>
    </p:spTree>
    <p:extLst>
      <p:ext uri="{BB962C8B-B14F-4D97-AF65-F5344CB8AC3E}">
        <p14:creationId xmlns:p14="http://schemas.microsoft.com/office/powerpoint/2010/main" xmlns="" val="112263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AFDF23A-0AE8-434A-B13C-733FCD36725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3D3C048E-2051-4D38-BFF2-6B50B23BB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93341929-493B-4A71-B972-956C01A0D881}"/>
              </a:ext>
            </a:extLst>
          </p:cNvPr>
          <p:cNvSpPr>
            <a:spLocks noGrp="1"/>
          </p:cNvSpPr>
          <p:nvPr>
            <p:ph type="dt" sz="half" idx="10"/>
          </p:nvPr>
        </p:nvSpPr>
        <p:spPr/>
        <p:txBody>
          <a:bodyPr/>
          <a:lstStyle/>
          <a:p>
            <a:fld id="{B909400F-14C6-4910-9B3D-D44938459336}" type="datetimeFigureOut">
              <a:rPr lang="pl-PL" smtClean="0"/>
              <a:pPr/>
              <a:t>09.11.2021</a:t>
            </a:fld>
            <a:endParaRPr lang="pl-PL"/>
          </a:p>
        </p:txBody>
      </p:sp>
      <p:sp>
        <p:nvSpPr>
          <p:cNvPr id="5" name="Symbol zastępczy stopki 4">
            <a:extLst>
              <a:ext uri="{FF2B5EF4-FFF2-40B4-BE49-F238E27FC236}">
                <a16:creationId xmlns:a16="http://schemas.microsoft.com/office/drawing/2014/main" xmlns="" id="{858D9E6D-297F-408C-A4DD-B2CB4368F6B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EB8E6671-51F5-46C1-A2B0-76D8A8EEF696}"/>
              </a:ext>
            </a:extLst>
          </p:cNvPr>
          <p:cNvSpPr>
            <a:spLocks noGrp="1"/>
          </p:cNvSpPr>
          <p:nvPr>
            <p:ph type="sldNum" sz="quarter" idx="12"/>
          </p:nvPr>
        </p:nvSpPr>
        <p:spPr/>
        <p:txBody>
          <a:bodyPr/>
          <a:lstStyle/>
          <a:p>
            <a:fld id="{1C0492B7-C6E0-4E18-A9F4-5ACC0CE7E820}" type="slidenum">
              <a:rPr lang="pl-PL" smtClean="0"/>
              <a:pPr/>
              <a:t>‹#›</a:t>
            </a:fld>
            <a:endParaRPr lang="pl-PL"/>
          </a:p>
        </p:txBody>
      </p:sp>
    </p:spTree>
    <p:extLst>
      <p:ext uri="{BB962C8B-B14F-4D97-AF65-F5344CB8AC3E}">
        <p14:creationId xmlns:p14="http://schemas.microsoft.com/office/powerpoint/2010/main" xmlns="" val="388226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8F0E19A-3500-48EC-B2D3-95866DC28C3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EEF18B71-AE7E-41F1-A64B-3006FEB04E1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25EF9BDD-19A3-4DA5-88DA-7932D4BC9703}"/>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688C993D-28D8-4E0F-8AD9-2ECA24984429}"/>
              </a:ext>
            </a:extLst>
          </p:cNvPr>
          <p:cNvSpPr>
            <a:spLocks noGrp="1"/>
          </p:cNvSpPr>
          <p:nvPr>
            <p:ph type="dt" sz="half" idx="10"/>
          </p:nvPr>
        </p:nvSpPr>
        <p:spPr/>
        <p:txBody>
          <a:bodyPr/>
          <a:lstStyle/>
          <a:p>
            <a:fld id="{B909400F-14C6-4910-9B3D-D44938459336}" type="datetimeFigureOut">
              <a:rPr lang="pl-PL" smtClean="0"/>
              <a:pPr/>
              <a:t>09.11.2021</a:t>
            </a:fld>
            <a:endParaRPr lang="pl-PL"/>
          </a:p>
        </p:txBody>
      </p:sp>
      <p:sp>
        <p:nvSpPr>
          <p:cNvPr id="6" name="Symbol zastępczy stopki 5">
            <a:extLst>
              <a:ext uri="{FF2B5EF4-FFF2-40B4-BE49-F238E27FC236}">
                <a16:creationId xmlns:a16="http://schemas.microsoft.com/office/drawing/2014/main" xmlns="" id="{524F2995-3CCE-4792-AF8E-F207D76964E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214B2E4F-90AE-45DA-8262-545B1969F0E5}"/>
              </a:ext>
            </a:extLst>
          </p:cNvPr>
          <p:cNvSpPr>
            <a:spLocks noGrp="1"/>
          </p:cNvSpPr>
          <p:nvPr>
            <p:ph type="sldNum" sz="quarter" idx="12"/>
          </p:nvPr>
        </p:nvSpPr>
        <p:spPr/>
        <p:txBody>
          <a:bodyPr/>
          <a:lstStyle/>
          <a:p>
            <a:fld id="{1C0492B7-C6E0-4E18-A9F4-5ACC0CE7E820}" type="slidenum">
              <a:rPr lang="pl-PL" smtClean="0"/>
              <a:pPr/>
              <a:t>‹#›</a:t>
            </a:fld>
            <a:endParaRPr lang="pl-PL"/>
          </a:p>
        </p:txBody>
      </p:sp>
    </p:spTree>
    <p:extLst>
      <p:ext uri="{BB962C8B-B14F-4D97-AF65-F5344CB8AC3E}">
        <p14:creationId xmlns:p14="http://schemas.microsoft.com/office/powerpoint/2010/main" xmlns="" val="255947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C6C3A6D-1881-484F-9FD1-332C76F20F6C}"/>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EA190530-9A5B-44D1-A6C7-9836607C17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18A4545F-4F93-4394-A810-E37C702CA92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B46001DD-EF9E-4D70-A812-F022823BD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51351F84-F66A-4A69-88E0-0B87C98E9D1F}"/>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F5D72193-23BC-4520-981F-9A19FEBE0780}"/>
              </a:ext>
            </a:extLst>
          </p:cNvPr>
          <p:cNvSpPr>
            <a:spLocks noGrp="1"/>
          </p:cNvSpPr>
          <p:nvPr>
            <p:ph type="dt" sz="half" idx="10"/>
          </p:nvPr>
        </p:nvSpPr>
        <p:spPr/>
        <p:txBody>
          <a:bodyPr/>
          <a:lstStyle/>
          <a:p>
            <a:fld id="{B909400F-14C6-4910-9B3D-D44938459336}" type="datetimeFigureOut">
              <a:rPr lang="pl-PL" smtClean="0"/>
              <a:pPr/>
              <a:t>09.11.2021</a:t>
            </a:fld>
            <a:endParaRPr lang="pl-PL"/>
          </a:p>
        </p:txBody>
      </p:sp>
      <p:sp>
        <p:nvSpPr>
          <p:cNvPr id="8" name="Symbol zastępczy stopki 7">
            <a:extLst>
              <a:ext uri="{FF2B5EF4-FFF2-40B4-BE49-F238E27FC236}">
                <a16:creationId xmlns:a16="http://schemas.microsoft.com/office/drawing/2014/main" xmlns="" id="{71E2FA8F-E6FB-4AA2-898D-7539AB644A0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8E4B57A4-79A0-47B4-B510-9A63A3708F54}"/>
              </a:ext>
            </a:extLst>
          </p:cNvPr>
          <p:cNvSpPr>
            <a:spLocks noGrp="1"/>
          </p:cNvSpPr>
          <p:nvPr>
            <p:ph type="sldNum" sz="quarter" idx="12"/>
          </p:nvPr>
        </p:nvSpPr>
        <p:spPr/>
        <p:txBody>
          <a:bodyPr/>
          <a:lstStyle/>
          <a:p>
            <a:fld id="{1C0492B7-C6E0-4E18-A9F4-5ACC0CE7E820}" type="slidenum">
              <a:rPr lang="pl-PL" smtClean="0"/>
              <a:pPr/>
              <a:t>‹#›</a:t>
            </a:fld>
            <a:endParaRPr lang="pl-PL"/>
          </a:p>
        </p:txBody>
      </p:sp>
    </p:spTree>
    <p:extLst>
      <p:ext uri="{BB962C8B-B14F-4D97-AF65-F5344CB8AC3E}">
        <p14:creationId xmlns:p14="http://schemas.microsoft.com/office/powerpoint/2010/main" xmlns="" val="173070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1EB4CD3-F732-412E-93B9-553D9835C4A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908478FF-9ACC-4B4D-B79E-6AA85573A123}"/>
              </a:ext>
            </a:extLst>
          </p:cNvPr>
          <p:cNvSpPr>
            <a:spLocks noGrp="1"/>
          </p:cNvSpPr>
          <p:nvPr>
            <p:ph type="dt" sz="half" idx="10"/>
          </p:nvPr>
        </p:nvSpPr>
        <p:spPr/>
        <p:txBody>
          <a:bodyPr/>
          <a:lstStyle/>
          <a:p>
            <a:fld id="{B909400F-14C6-4910-9B3D-D44938459336}" type="datetimeFigureOut">
              <a:rPr lang="pl-PL" smtClean="0"/>
              <a:pPr/>
              <a:t>09.11.2021</a:t>
            </a:fld>
            <a:endParaRPr lang="pl-PL"/>
          </a:p>
        </p:txBody>
      </p:sp>
      <p:sp>
        <p:nvSpPr>
          <p:cNvPr id="4" name="Symbol zastępczy stopki 3">
            <a:extLst>
              <a:ext uri="{FF2B5EF4-FFF2-40B4-BE49-F238E27FC236}">
                <a16:creationId xmlns:a16="http://schemas.microsoft.com/office/drawing/2014/main" xmlns="" id="{830B87AF-951E-4227-81B0-221A26A3DEA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7EFCC2B1-1E0B-4C91-911E-07FEF2812662}"/>
              </a:ext>
            </a:extLst>
          </p:cNvPr>
          <p:cNvSpPr>
            <a:spLocks noGrp="1"/>
          </p:cNvSpPr>
          <p:nvPr>
            <p:ph type="sldNum" sz="quarter" idx="12"/>
          </p:nvPr>
        </p:nvSpPr>
        <p:spPr/>
        <p:txBody>
          <a:bodyPr/>
          <a:lstStyle/>
          <a:p>
            <a:fld id="{1C0492B7-C6E0-4E18-A9F4-5ACC0CE7E820}" type="slidenum">
              <a:rPr lang="pl-PL" smtClean="0"/>
              <a:pPr/>
              <a:t>‹#›</a:t>
            </a:fld>
            <a:endParaRPr lang="pl-PL"/>
          </a:p>
        </p:txBody>
      </p:sp>
    </p:spTree>
    <p:extLst>
      <p:ext uri="{BB962C8B-B14F-4D97-AF65-F5344CB8AC3E}">
        <p14:creationId xmlns:p14="http://schemas.microsoft.com/office/powerpoint/2010/main" xmlns="" val="340767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FDC1106F-2A47-4FEC-9E9E-73915088C30E}"/>
              </a:ext>
            </a:extLst>
          </p:cNvPr>
          <p:cNvSpPr>
            <a:spLocks noGrp="1"/>
          </p:cNvSpPr>
          <p:nvPr>
            <p:ph type="dt" sz="half" idx="10"/>
          </p:nvPr>
        </p:nvSpPr>
        <p:spPr/>
        <p:txBody>
          <a:bodyPr/>
          <a:lstStyle/>
          <a:p>
            <a:fld id="{B909400F-14C6-4910-9B3D-D44938459336}" type="datetimeFigureOut">
              <a:rPr lang="pl-PL" smtClean="0"/>
              <a:pPr/>
              <a:t>09.11.2021</a:t>
            </a:fld>
            <a:endParaRPr lang="pl-PL"/>
          </a:p>
        </p:txBody>
      </p:sp>
      <p:sp>
        <p:nvSpPr>
          <p:cNvPr id="3" name="Symbol zastępczy stopki 2">
            <a:extLst>
              <a:ext uri="{FF2B5EF4-FFF2-40B4-BE49-F238E27FC236}">
                <a16:creationId xmlns:a16="http://schemas.microsoft.com/office/drawing/2014/main" xmlns="" id="{323F0986-0A2C-43FC-91EC-AA30C5DA4FAE}"/>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BFEB7401-5157-4ED7-8ECA-0C566BD59318}"/>
              </a:ext>
            </a:extLst>
          </p:cNvPr>
          <p:cNvSpPr>
            <a:spLocks noGrp="1"/>
          </p:cNvSpPr>
          <p:nvPr>
            <p:ph type="sldNum" sz="quarter" idx="12"/>
          </p:nvPr>
        </p:nvSpPr>
        <p:spPr/>
        <p:txBody>
          <a:bodyPr/>
          <a:lstStyle/>
          <a:p>
            <a:fld id="{1C0492B7-C6E0-4E18-A9F4-5ACC0CE7E820}" type="slidenum">
              <a:rPr lang="pl-PL" smtClean="0"/>
              <a:pPr/>
              <a:t>‹#›</a:t>
            </a:fld>
            <a:endParaRPr lang="pl-PL"/>
          </a:p>
        </p:txBody>
      </p:sp>
    </p:spTree>
    <p:extLst>
      <p:ext uri="{BB962C8B-B14F-4D97-AF65-F5344CB8AC3E}">
        <p14:creationId xmlns:p14="http://schemas.microsoft.com/office/powerpoint/2010/main" xmlns="" val="171512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9F1C633-1159-475F-905A-4790F13505D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95D7BF37-1811-4330-8D4E-E2B26AC8FA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2C07B383-E1D5-4FE5-BD63-0053956D1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28B5FD31-D738-4C8F-936A-1C88A842BD73}"/>
              </a:ext>
            </a:extLst>
          </p:cNvPr>
          <p:cNvSpPr>
            <a:spLocks noGrp="1"/>
          </p:cNvSpPr>
          <p:nvPr>
            <p:ph type="dt" sz="half" idx="10"/>
          </p:nvPr>
        </p:nvSpPr>
        <p:spPr/>
        <p:txBody>
          <a:bodyPr/>
          <a:lstStyle/>
          <a:p>
            <a:fld id="{B909400F-14C6-4910-9B3D-D44938459336}" type="datetimeFigureOut">
              <a:rPr lang="pl-PL" smtClean="0"/>
              <a:pPr/>
              <a:t>09.11.2021</a:t>
            </a:fld>
            <a:endParaRPr lang="pl-PL"/>
          </a:p>
        </p:txBody>
      </p:sp>
      <p:sp>
        <p:nvSpPr>
          <p:cNvPr id="6" name="Symbol zastępczy stopki 5">
            <a:extLst>
              <a:ext uri="{FF2B5EF4-FFF2-40B4-BE49-F238E27FC236}">
                <a16:creationId xmlns:a16="http://schemas.microsoft.com/office/drawing/2014/main" xmlns="" id="{178324BB-4B06-4AB3-BB87-69B2444D8FC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FD2375ED-B75F-4C3F-B6C2-1537D5D6C79B}"/>
              </a:ext>
            </a:extLst>
          </p:cNvPr>
          <p:cNvSpPr>
            <a:spLocks noGrp="1"/>
          </p:cNvSpPr>
          <p:nvPr>
            <p:ph type="sldNum" sz="quarter" idx="12"/>
          </p:nvPr>
        </p:nvSpPr>
        <p:spPr/>
        <p:txBody>
          <a:bodyPr/>
          <a:lstStyle/>
          <a:p>
            <a:fld id="{1C0492B7-C6E0-4E18-A9F4-5ACC0CE7E820}" type="slidenum">
              <a:rPr lang="pl-PL" smtClean="0"/>
              <a:pPr/>
              <a:t>‹#›</a:t>
            </a:fld>
            <a:endParaRPr lang="pl-PL"/>
          </a:p>
        </p:txBody>
      </p:sp>
    </p:spTree>
    <p:extLst>
      <p:ext uri="{BB962C8B-B14F-4D97-AF65-F5344CB8AC3E}">
        <p14:creationId xmlns:p14="http://schemas.microsoft.com/office/powerpoint/2010/main" xmlns="" val="158577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10873F2-48D4-4D9C-B648-7BB6C7910B7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2F76C4D0-CC86-4919-ADB2-84F76841B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6B140E03-F6AE-4343-8607-97F0E3DC6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BF3166D4-383A-4CC6-8311-1F60888AABA3}"/>
              </a:ext>
            </a:extLst>
          </p:cNvPr>
          <p:cNvSpPr>
            <a:spLocks noGrp="1"/>
          </p:cNvSpPr>
          <p:nvPr>
            <p:ph type="dt" sz="half" idx="10"/>
          </p:nvPr>
        </p:nvSpPr>
        <p:spPr/>
        <p:txBody>
          <a:bodyPr/>
          <a:lstStyle/>
          <a:p>
            <a:fld id="{B909400F-14C6-4910-9B3D-D44938459336}" type="datetimeFigureOut">
              <a:rPr lang="pl-PL" smtClean="0"/>
              <a:pPr/>
              <a:t>09.11.2021</a:t>
            </a:fld>
            <a:endParaRPr lang="pl-PL"/>
          </a:p>
        </p:txBody>
      </p:sp>
      <p:sp>
        <p:nvSpPr>
          <p:cNvPr id="6" name="Symbol zastępczy stopki 5">
            <a:extLst>
              <a:ext uri="{FF2B5EF4-FFF2-40B4-BE49-F238E27FC236}">
                <a16:creationId xmlns:a16="http://schemas.microsoft.com/office/drawing/2014/main" xmlns="" id="{DA3D567E-6ECC-44C4-94D4-D0C420B9E13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4AA5AAF8-7C31-4E58-B8F7-6E1368EA3FBE}"/>
              </a:ext>
            </a:extLst>
          </p:cNvPr>
          <p:cNvSpPr>
            <a:spLocks noGrp="1"/>
          </p:cNvSpPr>
          <p:nvPr>
            <p:ph type="sldNum" sz="quarter" idx="12"/>
          </p:nvPr>
        </p:nvSpPr>
        <p:spPr/>
        <p:txBody>
          <a:bodyPr/>
          <a:lstStyle/>
          <a:p>
            <a:fld id="{1C0492B7-C6E0-4E18-A9F4-5ACC0CE7E820}" type="slidenum">
              <a:rPr lang="pl-PL" smtClean="0"/>
              <a:pPr/>
              <a:t>‹#›</a:t>
            </a:fld>
            <a:endParaRPr lang="pl-PL"/>
          </a:p>
        </p:txBody>
      </p:sp>
    </p:spTree>
    <p:extLst>
      <p:ext uri="{BB962C8B-B14F-4D97-AF65-F5344CB8AC3E}">
        <p14:creationId xmlns:p14="http://schemas.microsoft.com/office/powerpoint/2010/main" xmlns="" val="112034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71294E77-83FE-48E5-8EA1-89B9DC3FA9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92CC929D-DA21-44FA-B915-51FF8CD90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EF5F43FA-6F6D-4EBD-9FEC-00F4AE1F6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9400F-14C6-4910-9B3D-D44938459336}" type="datetimeFigureOut">
              <a:rPr lang="pl-PL" smtClean="0"/>
              <a:pPr/>
              <a:t>09.11.2021</a:t>
            </a:fld>
            <a:endParaRPr lang="pl-PL"/>
          </a:p>
        </p:txBody>
      </p:sp>
      <p:sp>
        <p:nvSpPr>
          <p:cNvPr id="5" name="Symbol zastępczy stopki 4">
            <a:extLst>
              <a:ext uri="{FF2B5EF4-FFF2-40B4-BE49-F238E27FC236}">
                <a16:creationId xmlns:a16="http://schemas.microsoft.com/office/drawing/2014/main" xmlns="" id="{9F6F4CA9-478E-4BE4-BDEB-CF8F4FF5C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8E238072-046A-4B01-9F92-656D9B7EF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492B7-C6E0-4E18-A9F4-5ACC0CE7E820}" type="slidenum">
              <a:rPr lang="pl-PL" smtClean="0"/>
              <a:pPr/>
              <a:t>‹#›</a:t>
            </a:fld>
            <a:endParaRPr lang="pl-PL"/>
          </a:p>
        </p:txBody>
      </p:sp>
    </p:spTree>
    <p:extLst>
      <p:ext uri="{BB962C8B-B14F-4D97-AF65-F5344CB8AC3E}">
        <p14:creationId xmlns:p14="http://schemas.microsoft.com/office/powerpoint/2010/main" xmlns="" val="1283502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8.xml"/><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B8D0AA-638B-47E6-AEB2-7C35DFE02970}"/>
              </a:ext>
            </a:extLst>
          </p:cNvPr>
          <p:cNvSpPr>
            <a:spLocks noGrp="1"/>
          </p:cNvSpPr>
          <p:nvPr>
            <p:ph type="title"/>
          </p:nvPr>
        </p:nvSpPr>
        <p:spPr/>
        <p:txBody>
          <a:bodyPr/>
          <a:lstStyle/>
          <a:p>
            <a:pPr algn="ctr"/>
            <a:r>
              <a:rPr lang="pl-PL" dirty="0">
                <a:solidFill>
                  <a:srgbClr val="92D050"/>
                </a:solidFill>
                <a:latin typeface="Bell MT" panose="02020503060305020303" pitchFamily="18" charset="0"/>
              </a:rPr>
              <a:t>SILNA RODZINA</a:t>
            </a:r>
          </a:p>
        </p:txBody>
      </p:sp>
      <p:pic>
        <p:nvPicPr>
          <p:cNvPr id="1026" name="Picture 2" descr="Kilka słów o Karcie Dużej Rodziny﻿ – Ośrodek Pomocy Społecznej w Andrychowie">
            <a:extLst>
              <a:ext uri="{FF2B5EF4-FFF2-40B4-BE49-F238E27FC236}">
                <a16:creationId xmlns:a16="http://schemas.microsoft.com/office/drawing/2014/main" xmlns="" id="{D24CDE00-EDBD-48CD-9AD3-C5F02FDC9E6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0" y="3202637"/>
            <a:ext cx="4908959" cy="298180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Obraz 7">
            <a:extLst>
              <a:ext uri="{FF2B5EF4-FFF2-40B4-BE49-F238E27FC236}">
                <a16:creationId xmlns:a16="http://schemas.microsoft.com/office/drawing/2014/main" xmlns="" id="{06D5A634-4E92-4F9C-80F0-7792CF1B30D3}"/>
              </a:ext>
            </a:extLst>
          </p:cNvPr>
          <p:cNvPicPr>
            <a:picLocks noChangeAspect="1"/>
          </p:cNvPicPr>
          <p:nvPr/>
        </p:nvPicPr>
        <p:blipFill>
          <a:blip r:embed="rId3" cstate="print"/>
          <a:stretch>
            <a:fillRect/>
          </a:stretch>
        </p:blipFill>
        <p:spPr>
          <a:xfrm>
            <a:off x="3648870" y="1554480"/>
            <a:ext cx="7704930" cy="2639786"/>
          </a:xfrm>
          <a:prstGeom prst="rect">
            <a:avLst/>
          </a:prstGeom>
        </p:spPr>
      </p:pic>
    </p:spTree>
    <p:extLst>
      <p:ext uri="{BB962C8B-B14F-4D97-AF65-F5344CB8AC3E}">
        <p14:creationId xmlns:p14="http://schemas.microsoft.com/office/powerpoint/2010/main" xmlns="" val="35692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D6C8AD4E-8C84-4723-97BD-6B38A1F803A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81647" y="1690688"/>
            <a:ext cx="2619375" cy="1743075"/>
          </a:xfrm>
        </p:spPr>
      </p:pic>
      <p:pic>
        <p:nvPicPr>
          <p:cNvPr id="7" name="Obraz 6">
            <a:extLst>
              <a:ext uri="{FF2B5EF4-FFF2-40B4-BE49-F238E27FC236}">
                <a16:creationId xmlns:a16="http://schemas.microsoft.com/office/drawing/2014/main" xmlns="" id="{A804A415-4C0C-4D1C-9F07-06DBE5D76F5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37990" y="3877483"/>
            <a:ext cx="3871770" cy="2579658"/>
          </a:xfrm>
          <a:prstGeom prst="rect">
            <a:avLst/>
          </a:prstGeom>
        </p:spPr>
      </p:pic>
      <p:pic>
        <p:nvPicPr>
          <p:cNvPr id="9" name="Obraz 8">
            <a:extLst>
              <a:ext uri="{FF2B5EF4-FFF2-40B4-BE49-F238E27FC236}">
                <a16:creationId xmlns:a16="http://schemas.microsoft.com/office/drawing/2014/main" xmlns="" id="{3C8E041E-80E7-4B75-B884-2830DFDDB36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90033" y="1805627"/>
            <a:ext cx="2619375" cy="1743075"/>
          </a:xfrm>
          <a:prstGeom prst="rect">
            <a:avLst/>
          </a:prstGeom>
        </p:spPr>
      </p:pic>
      <p:sp>
        <p:nvSpPr>
          <p:cNvPr id="11" name="Tytuł 10">
            <a:extLst>
              <a:ext uri="{FF2B5EF4-FFF2-40B4-BE49-F238E27FC236}">
                <a16:creationId xmlns:a16="http://schemas.microsoft.com/office/drawing/2014/main" xmlns="" id="{6F32589E-9FEC-498F-98B6-B345A5CFB880}"/>
              </a:ext>
            </a:extLst>
          </p:cNvPr>
          <p:cNvSpPr>
            <a:spLocks noGrp="1"/>
          </p:cNvSpPr>
          <p:nvPr>
            <p:ph type="title"/>
          </p:nvPr>
        </p:nvSpPr>
        <p:spPr/>
        <p:txBody>
          <a:bodyPr/>
          <a:lstStyle/>
          <a:p>
            <a:r>
              <a:rPr lang="pl-PL" dirty="0">
                <a:solidFill>
                  <a:schemeClr val="accent1">
                    <a:lumMod val="75000"/>
                  </a:schemeClr>
                </a:solidFill>
              </a:rPr>
              <a:t>Mamo, Tato, </a:t>
            </a:r>
            <a:r>
              <a:rPr lang="pl-PL" b="1" dirty="0">
                <a:solidFill>
                  <a:schemeClr val="accent1">
                    <a:lumMod val="75000"/>
                  </a:schemeClr>
                </a:solidFill>
              </a:rPr>
              <a:t>bardzo przeżywam </a:t>
            </a:r>
            <a:r>
              <a:rPr lang="pl-PL" dirty="0">
                <a:solidFill>
                  <a:schemeClr val="accent1">
                    <a:lumMod val="75000"/>
                  </a:schemeClr>
                </a:solidFill>
              </a:rPr>
              <a:t>Wasze kłótnie…</a:t>
            </a:r>
            <a:r>
              <a:rPr lang="pl-PL" b="1" dirty="0">
                <a:solidFill>
                  <a:schemeClr val="accent1">
                    <a:lumMod val="75000"/>
                  </a:schemeClr>
                </a:solidFill>
              </a:rPr>
              <a:t>staję się nerwowy</a:t>
            </a:r>
            <a:r>
              <a:rPr lang="pl-PL" dirty="0">
                <a:solidFill>
                  <a:schemeClr val="accent1">
                    <a:lumMod val="75000"/>
                  </a:schemeClr>
                </a:solidFill>
              </a:rPr>
              <a:t>.</a:t>
            </a:r>
          </a:p>
        </p:txBody>
      </p:sp>
      <p:sp>
        <p:nvSpPr>
          <p:cNvPr id="8" name="pole tekstowe 7">
            <a:extLst>
              <a:ext uri="{FF2B5EF4-FFF2-40B4-BE49-F238E27FC236}">
                <a16:creationId xmlns:a16="http://schemas.microsoft.com/office/drawing/2014/main" xmlns="" id="{2EE7515C-1544-4DB9-929F-8BB824EDEFFF}"/>
              </a:ext>
            </a:extLst>
          </p:cNvPr>
          <p:cNvSpPr txBox="1"/>
          <p:nvPr/>
        </p:nvSpPr>
        <p:spPr>
          <a:xfrm>
            <a:off x="682535" y="3497720"/>
            <a:ext cx="6093822" cy="3339184"/>
          </a:xfrm>
          <a:prstGeom prst="rect">
            <a:avLst/>
          </a:prstGeom>
          <a:noFill/>
        </p:spPr>
        <p:txBody>
          <a:bodyPr wrap="square">
            <a:spAutoFit/>
          </a:bodyPr>
          <a:lstStyle/>
          <a:p>
            <a:pPr lvl="0">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Gdy mama lub tata reagują gwałtownie, są wybuchowi, to dużym prawdopodobieństwem jest to, że i dziecko takie postawy zacznie przejawiać. Oprócz takich skutków mogą pojawić się m.in. jąkanie, nadpobudliwość, problemy ze snem, moczenie mimowolne , ale i wiele innych, które mogą ujawnić się dopiero po paru latach, jak np. niechęć do zawarcia związku małżeńskiego, agresja w stosunku do rodziców, brak empatii… Inaczej ma się sprawa, gdy rodzice okazują sobie szacunek. Takie postawy rodziców niewątpliwie staną się inspiracją dla dziecka</a:t>
            </a:r>
            <a:r>
              <a:rPr lang="pl-PL" sz="1800" b="1" dirty="0">
                <a:effectLst/>
                <a:latin typeface="Calibri" panose="020F0502020204030204" pitchFamily="34" charset="0"/>
                <a:ea typeface="Calibri" panose="020F0502020204030204" pitchFamily="34" charset="0"/>
                <a:cs typeface="Times New Roman" panose="02020603050405020304" pitchFamily="18" charset="0"/>
              </a:rPr>
              <a:t>. Trzeba pamiętać, że dziecko uczy się przede wszystkim poprzez naśladowanie. </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5667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5793F74-F32B-4C20-B892-391CEAD92FC3}"/>
              </a:ext>
            </a:extLst>
          </p:cNvPr>
          <p:cNvSpPr>
            <a:spLocks noGrp="1"/>
          </p:cNvSpPr>
          <p:nvPr>
            <p:ph type="title"/>
          </p:nvPr>
        </p:nvSpPr>
        <p:spPr/>
        <p:txBody>
          <a:bodyPr>
            <a:normAutofit/>
          </a:bodyPr>
          <a:lstStyle/>
          <a:p>
            <a:r>
              <a:rPr lang="pl-PL" dirty="0">
                <a:latin typeface="Bahnschrift SemiLight Condensed" panose="020B0502040204020203" pitchFamily="34" charset="0"/>
              </a:rPr>
              <a:t>Miłość w rodzinie – to SILNA RODZINA.</a:t>
            </a:r>
            <a:br>
              <a:rPr lang="pl-PL" dirty="0">
                <a:latin typeface="Bahnschrift SemiLight Condensed" panose="020B0502040204020203" pitchFamily="34" charset="0"/>
              </a:rPr>
            </a:br>
            <a:r>
              <a:rPr lang="pl-PL" dirty="0">
                <a:latin typeface="Bahnschrift SemiLight Condensed" panose="020B0502040204020203" pitchFamily="34" charset="0"/>
              </a:rPr>
              <a:t>Silna rodzina – to SILNE DZIECI</a:t>
            </a:r>
            <a:r>
              <a:rPr lang="pl-PL" dirty="0"/>
              <a:t>.</a:t>
            </a:r>
          </a:p>
        </p:txBody>
      </p:sp>
      <p:pic>
        <p:nvPicPr>
          <p:cNvPr id="4" name="Obraz 3">
            <a:extLst>
              <a:ext uri="{FF2B5EF4-FFF2-40B4-BE49-F238E27FC236}">
                <a16:creationId xmlns:a16="http://schemas.microsoft.com/office/drawing/2014/main" xmlns="" id="{9DC01D36-1FAD-488C-BFB1-2DCCF24F703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14435" y="2360532"/>
            <a:ext cx="5838739" cy="2855708"/>
          </a:xfrm>
          <a:prstGeom prst="rect">
            <a:avLst/>
          </a:prstGeom>
        </p:spPr>
      </p:pic>
      <p:sp>
        <p:nvSpPr>
          <p:cNvPr id="5" name="pole tekstowe 4">
            <a:extLst>
              <a:ext uri="{FF2B5EF4-FFF2-40B4-BE49-F238E27FC236}">
                <a16:creationId xmlns:a16="http://schemas.microsoft.com/office/drawing/2014/main" xmlns="" id="{CF1ED2C3-E01C-437B-B9F8-18BD353C551C}"/>
              </a:ext>
            </a:extLst>
          </p:cNvPr>
          <p:cNvSpPr txBox="1"/>
          <p:nvPr/>
        </p:nvSpPr>
        <p:spPr>
          <a:xfrm>
            <a:off x="512717" y="5015547"/>
            <a:ext cx="6093822" cy="1477328"/>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 domu, w którym panuje miłość wyjdą w świat ludzie wyposażeni w poczucie własnej wartości, pewni siebie, odważni, ale i empatyczni, potrafiący współczuć, okazać pomoc. To ludzie silni psychicznie, odporni na zniechęcenia, czy nawet depresję.</a:t>
            </a:r>
            <a:endParaRPr lang="pl-PL" dirty="0"/>
          </a:p>
        </p:txBody>
      </p:sp>
    </p:spTree>
    <p:extLst>
      <p:ext uri="{BB962C8B-B14F-4D97-AF65-F5344CB8AC3E}">
        <p14:creationId xmlns:p14="http://schemas.microsoft.com/office/powerpoint/2010/main" xmlns="" val="188725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0D27E4D-8A26-4DD4-AC99-F7CF829E4AB8}"/>
              </a:ext>
            </a:extLst>
          </p:cNvPr>
          <p:cNvSpPr>
            <a:spLocks noGrp="1"/>
          </p:cNvSpPr>
          <p:nvPr>
            <p:ph type="title"/>
          </p:nvPr>
        </p:nvSpPr>
        <p:spPr>
          <a:xfrm>
            <a:off x="839788" y="457200"/>
            <a:ext cx="4806003" cy="1600200"/>
          </a:xfrm>
        </p:spPr>
        <p:txBody>
          <a:bodyPr>
            <a:normAutofit/>
          </a:bodyPr>
          <a:lstStyle/>
          <a:p>
            <a:r>
              <a:rPr lang="pl-PL" sz="4800" b="1" dirty="0">
                <a:solidFill>
                  <a:schemeClr val="accent6">
                    <a:lumMod val="75000"/>
                  </a:schemeClr>
                </a:solidFill>
              </a:rPr>
              <a:t>Uwaga rodziców</a:t>
            </a:r>
          </a:p>
        </p:txBody>
      </p:sp>
      <p:pic>
        <p:nvPicPr>
          <p:cNvPr id="10" name="Obraz 9">
            <a:extLst>
              <a:ext uri="{FF2B5EF4-FFF2-40B4-BE49-F238E27FC236}">
                <a16:creationId xmlns:a16="http://schemas.microsoft.com/office/drawing/2014/main" xmlns="" id="{C455B236-C185-4FD2-BCEE-2A028FB046B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7728" y="2057400"/>
            <a:ext cx="2916572" cy="2187429"/>
          </a:xfrm>
          <a:prstGeom prst="rect">
            <a:avLst/>
          </a:prstGeom>
        </p:spPr>
      </p:pic>
      <p:pic>
        <p:nvPicPr>
          <p:cNvPr id="12" name="Obraz 11">
            <a:extLst>
              <a:ext uri="{FF2B5EF4-FFF2-40B4-BE49-F238E27FC236}">
                <a16:creationId xmlns:a16="http://schemas.microsoft.com/office/drawing/2014/main" xmlns="" id="{DC82BC68-A19E-45E9-B858-943B29DFEC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5711" y="4620442"/>
            <a:ext cx="2705100" cy="1695450"/>
          </a:xfrm>
          <a:prstGeom prst="rect">
            <a:avLst/>
          </a:prstGeom>
        </p:spPr>
      </p:pic>
      <p:pic>
        <p:nvPicPr>
          <p:cNvPr id="14" name="Obraz 13">
            <a:extLst>
              <a:ext uri="{FF2B5EF4-FFF2-40B4-BE49-F238E27FC236}">
                <a16:creationId xmlns:a16="http://schemas.microsoft.com/office/drawing/2014/main" xmlns="" id="{BDC43964-951F-430A-8928-C103F28C13B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01787" y="1749092"/>
            <a:ext cx="3750425" cy="2495737"/>
          </a:xfrm>
          <a:prstGeom prst="rect">
            <a:avLst/>
          </a:prstGeom>
        </p:spPr>
      </p:pic>
      <p:sp>
        <p:nvSpPr>
          <p:cNvPr id="7" name="pole tekstowe 6">
            <a:extLst>
              <a:ext uri="{FF2B5EF4-FFF2-40B4-BE49-F238E27FC236}">
                <a16:creationId xmlns:a16="http://schemas.microsoft.com/office/drawing/2014/main" xmlns="" id="{9D30846D-55D7-418B-96A7-768AC1FE3A72}"/>
              </a:ext>
            </a:extLst>
          </p:cNvPr>
          <p:cNvSpPr txBox="1"/>
          <p:nvPr/>
        </p:nvSpPr>
        <p:spPr>
          <a:xfrm>
            <a:off x="4261758" y="4369475"/>
            <a:ext cx="6093822" cy="2031325"/>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Siłę, którą wynoszą z takiego domu zawdzięczają uwadze swoich rodziców. Jakże ważna jest szczera rozmowa. I nie chodzi tutaj wyłącznie o rozmowy na bardzo ważne tematy. To także rozmowy typu ,,Jak ci minął dzień, opowiedz mi o tym”. Zainteresowanie sprawami dziecka to nie wścibskość – to miłość. Dziecko utwierdza się w przekonaniu, że jest ważne, że jego życie, jego sprawy nie są obojętne rodzicom. </a:t>
            </a:r>
            <a:endParaRPr lang="pl-PL" dirty="0"/>
          </a:p>
        </p:txBody>
      </p:sp>
    </p:spTree>
    <p:extLst>
      <p:ext uri="{BB962C8B-B14F-4D97-AF65-F5344CB8AC3E}">
        <p14:creationId xmlns:p14="http://schemas.microsoft.com/office/powerpoint/2010/main" xmlns="" val="22338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a:extLst>
              <a:ext uri="{FF2B5EF4-FFF2-40B4-BE49-F238E27FC236}">
                <a16:creationId xmlns:a16="http://schemas.microsoft.com/office/drawing/2014/main" xmlns="" id="{F6058E92-C133-4ECA-AFBF-E70966777A69}"/>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21715" y="1987102"/>
            <a:ext cx="3846104" cy="1996578"/>
          </a:xfrm>
        </p:spPr>
      </p:pic>
      <p:pic>
        <p:nvPicPr>
          <p:cNvPr id="8" name="Symbol zastępczy zawartości 7">
            <a:extLst>
              <a:ext uri="{FF2B5EF4-FFF2-40B4-BE49-F238E27FC236}">
                <a16:creationId xmlns:a16="http://schemas.microsoft.com/office/drawing/2014/main" xmlns="" id="{84CB6EA5-9B07-4101-BFEA-4DD14CA72365}"/>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1121328" y="365125"/>
            <a:ext cx="2495550" cy="1828800"/>
          </a:xfrm>
        </p:spPr>
      </p:pic>
      <p:pic>
        <p:nvPicPr>
          <p:cNvPr id="10" name="Obraz 9">
            <a:extLst>
              <a:ext uri="{FF2B5EF4-FFF2-40B4-BE49-F238E27FC236}">
                <a16:creationId xmlns:a16="http://schemas.microsoft.com/office/drawing/2014/main" xmlns="" id="{8F927FC0-2248-40D8-91CA-1C1CA98A89E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1437" y="4769772"/>
            <a:ext cx="2289975" cy="1671769"/>
          </a:xfrm>
          <a:prstGeom prst="rect">
            <a:avLst/>
          </a:prstGeom>
        </p:spPr>
      </p:pic>
      <p:pic>
        <p:nvPicPr>
          <p:cNvPr id="12" name="Obraz 11">
            <a:extLst>
              <a:ext uri="{FF2B5EF4-FFF2-40B4-BE49-F238E27FC236}">
                <a16:creationId xmlns:a16="http://schemas.microsoft.com/office/drawing/2014/main" xmlns="" id="{337AE283-C9BF-4183-A558-46E766C02F6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30712" y="4041484"/>
            <a:ext cx="2481512" cy="2816516"/>
          </a:xfrm>
          <a:prstGeom prst="rect">
            <a:avLst/>
          </a:prstGeom>
        </p:spPr>
      </p:pic>
      <p:sp>
        <p:nvSpPr>
          <p:cNvPr id="7" name="pole tekstowe 6">
            <a:extLst>
              <a:ext uri="{FF2B5EF4-FFF2-40B4-BE49-F238E27FC236}">
                <a16:creationId xmlns:a16="http://schemas.microsoft.com/office/drawing/2014/main" xmlns="" id="{DB438D6B-43F3-4A58-BC59-86E181421B9E}"/>
              </a:ext>
            </a:extLst>
          </p:cNvPr>
          <p:cNvSpPr txBox="1"/>
          <p:nvPr/>
        </p:nvSpPr>
        <p:spPr>
          <a:xfrm>
            <a:off x="6096000" y="1081019"/>
            <a:ext cx="6093822" cy="4524637"/>
          </a:xfrm>
          <a:prstGeom prst="rect">
            <a:avLst/>
          </a:prstGeom>
          <a:noFill/>
        </p:spPr>
        <p:txBody>
          <a:bodyPr wrap="square">
            <a:spAutoFit/>
          </a:bodyPr>
          <a:lstStyle/>
          <a:p>
            <a:pPr lvl="0">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I również kontrola dziecka to nie wścibskość, to także miłość. Musimy wiedzieć, jakie strony odwiedza dziecko. Nie możemy pozwolić na to, aby wchodziło na strony dla dorosłych i inne.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Są różne aplikacje, które pozwalają to kontrolować.</a:t>
            </a:r>
            <a:r>
              <a:rPr lang="pl-PL" sz="1800" dirty="0">
                <a:effectLst/>
                <a:latin typeface="Calibri" panose="020F0502020204030204" pitchFamily="34" charset="0"/>
                <a:ea typeface="Calibri" panose="020F0502020204030204" pitchFamily="34" charset="0"/>
                <a:cs typeface="Times New Roman" panose="02020603050405020304" pitchFamily="18" charset="0"/>
              </a:rPr>
              <a:t> Jeśli nie wszyscy, to z pewnością większość z Państwa wie, że za pomocą aplikacji w swoim telefonie, mogą Państwo mieć wgląd, z jakich stron korzysta Państwa dziecko, ile czasu spędza w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internecie</a:t>
            </a:r>
            <a:r>
              <a:rPr lang="pl-PL" sz="1800" dirty="0">
                <a:effectLst/>
                <a:latin typeface="Calibri" panose="020F0502020204030204" pitchFamily="34" charset="0"/>
                <a:ea typeface="Calibri" panose="020F0502020204030204" pitchFamily="34" charset="0"/>
                <a:cs typeface="Times New Roman" panose="02020603050405020304" pitchFamily="18" charset="0"/>
              </a:rPr>
              <a:t>. O takich bezpłatnych aplikacjach można znaleźć informacje w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internecie</a:t>
            </a:r>
            <a:r>
              <a:rPr lang="pl-PL" sz="1800" dirty="0">
                <a:effectLst/>
                <a:latin typeface="Calibri" panose="020F0502020204030204" pitchFamily="34" charset="0"/>
                <a:ea typeface="Calibri" panose="020F0502020204030204" pitchFamily="34" charset="0"/>
                <a:cs typeface="Times New Roman" panose="02020603050405020304" pitchFamily="18" charset="0"/>
              </a:rPr>
              <a:t>. Poza tym, np. w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iphonach</a:t>
            </a:r>
            <a:r>
              <a:rPr lang="pl-PL" sz="1800" dirty="0">
                <a:effectLst/>
                <a:latin typeface="Calibri" panose="020F0502020204030204" pitchFamily="34" charset="0"/>
                <a:ea typeface="Calibri" panose="020F0502020204030204" pitchFamily="34" charset="0"/>
                <a:cs typeface="Times New Roman" panose="02020603050405020304" pitchFamily="18" charset="0"/>
              </a:rPr>
              <a:t>, oczywiście, jeśli zarówno rodzic, jak i dzieci mają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iphony</a:t>
            </a:r>
            <a:r>
              <a:rPr lang="pl-PL" sz="1800" dirty="0">
                <a:effectLst/>
                <a:latin typeface="Calibri" panose="020F0502020204030204" pitchFamily="34" charset="0"/>
                <a:ea typeface="Calibri" panose="020F0502020204030204" pitchFamily="34" charset="0"/>
                <a:cs typeface="Times New Roman" panose="02020603050405020304" pitchFamily="18" charset="0"/>
              </a:rPr>
              <a:t>,  jest taka funkcja w ustawieniach, która pozwala wyznaczyć limit czasu na korzystanie z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internetu</a:t>
            </a:r>
            <a:r>
              <a:rPr lang="pl-PL" sz="1800" dirty="0">
                <a:effectLst/>
                <a:latin typeface="Calibri" panose="020F0502020204030204" pitchFamily="34" charset="0"/>
                <a:ea typeface="Calibri" panose="020F0502020204030204" pitchFamily="34" charset="0"/>
                <a:cs typeface="Times New Roman" panose="02020603050405020304" pitchFamily="18" charset="0"/>
              </a:rPr>
              <a:t>, gier  itp. Rodzicowi również wyświetlają się, w jego telefonie wiadomości, na jakie strony wchodzi ich dziecko. Dzięki tym udogodnieniom, rodzic może kontrolować dziecko także będąc poza domem.</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82811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622BAFE-A6CD-4E69-B809-CF59C96E3C61}"/>
              </a:ext>
            </a:extLst>
          </p:cNvPr>
          <p:cNvSpPr>
            <a:spLocks noGrp="1"/>
          </p:cNvSpPr>
          <p:nvPr>
            <p:ph type="title"/>
          </p:nvPr>
        </p:nvSpPr>
        <p:spPr/>
        <p:txBody>
          <a:bodyPr/>
          <a:lstStyle/>
          <a:p>
            <a:r>
              <a:rPr lang="pl-PL" dirty="0">
                <a:solidFill>
                  <a:schemeClr val="accent1">
                    <a:lumMod val="60000"/>
                    <a:lumOff val="40000"/>
                  </a:schemeClr>
                </a:solidFill>
                <a:latin typeface="Bahnschrift SemiBold" panose="020B0502040204020203" pitchFamily="34" charset="0"/>
              </a:rPr>
              <a:t>Jednomyślność w wychowaniu</a:t>
            </a:r>
          </a:p>
        </p:txBody>
      </p:sp>
      <p:pic>
        <p:nvPicPr>
          <p:cNvPr id="6" name="Symbol zastępczy zawartości 5">
            <a:extLst>
              <a:ext uri="{FF2B5EF4-FFF2-40B4-BE49-F238E27FC236}">
                <a16:creationId xmlns:a16="http://schemas.microsoft.com/office/drawing/2014/main" xmlns="" id="{EE76181F-5876-4733-988E-0EC870B604DF}"/>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09061" y="1449765"/>
            <a:ext cx="4058580" cy="2700800"/>
          </a:xfrm>
        </p:spPr>
      </p:pic>
      <p:pic>
        <p:nvPicPr>
          <p:cNvPr id="8" name="Symbol zastępczy zawartości 7">
            <a:extLst>
              <a:ext uri="{FF2B5EF4-FFF2-40B4-BE49-F238E27FC236}">
                <a16:creationId xmlns:a16="http://schemas.microsoft.com/office/drawing/2014/main" xmlns="" id="{14E5E0AA-E3A7-4CA0-85CB-F4A660E8B96E}"/>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7290868" y="3792076"/>
            <a:ext cx="4058578" cy="2700799"/>
          </a:xfrm>
        </p:spPr>
      </p:pic>
      <p:sp>
        <p:nvSpPr>
          <p:cNvPr id="7" name="pole tekstowe 6">
            <a:extLst>
              <a:ext uri="{FF2B5EF4-FFF2-40B4-BE49-F238E27FC236}">
                <a16:creationId xmlns:a16="http://schemas.microsoft.com/office/drawing/2014/main" xmlns="" id="{19A9F69F-188C-42FB-A509-CB90337794D4}"/>
              </a:ext>
            </a:extLst>
          </p:cNvPr>
          <p:cNvSpPr txBox="1"/>
          <p:nvPr/>
        </p:nvSpPr>
        <p:spPr>
          <a:xfrm>
            <a:off x="3360421" y="1449765"/>
            <a:ext cx="6093822" cy="3635547"/>
          </a:xfrm>
          <a:prstGeom prst="rect">
            <a:avLst/>
          </a:prstGeom>
          <a:noFill/>
        </p:spPr>
        <p:txBody>
          <a:bodyPr wrap="square">
            <a:spAutoFit/>
          </a:bodyPr>
          <a:lstStyle/>
          <a:p>
            <a:pPr lvl="0">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Jeden, wspólny front wychowawczy – także ma bardzo istotny wpływ na siłę rodziny. Ważne jest uzgadnianie kwestii wychowawczych nie w obecności dziecka. Może zdarzyć się, że na pewne sprawy będziemy mieć inne spojrzenie, bo np. inne style wychowawcze panowały w naszych domach rodzinnych,  w których się wychowywaliśmy. Jednak zawsze można znaleźć tzw. złoty środek. Ważne, abyśmy nie ciągnęli liny w przeciwnych kierunkach, bo dziecko także to zaobserwuje. Odmienne, przeciwstawne metody wychowawcze wprowadzają dezorientację w życie dziecka. W takim domu, w którym mama wymaga coś całkiem przeciwnego niż tata, lub tata wymaga, a mama nie -  dziecko traci poczucie stabilizacji, harmonii.</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4264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96D736B-BE81-4B98-8FBA-A7DC6151396C}"/>
              </a:ext>
            </a:extLst>
          </p:cNvPr>
          <p:cNvSpPr>
            <a:spLocks noGrp="1"/>
          </p:cNvSpPr>
          <p:nvPr>
            <p:ph type="title"/>
          </p:nvPr>
        </p:nvSpPr>
        <p:spPr/>
        <p:txBody>
          <a:bodyPr>
            <a:normAutofit/>
          </a:bodyPr>
          <a:lstStyle/>
          <a:p>
            <a:r>
              <a:rPr lang="pl-PL" sz="2800" dirty="0"/>
              <a:t>Podstawowa zasada </a:t>
            </a:r>
            <a:r>
              <a:rPr lang="pl-PL" sz="2800" b="1" dirty="0"/>
              <a:t>– </a:t>
            </a:r>
            <a:r>
              <a:rPr lang="pl-PL" sz="2800" b="1" dirty="0">
                <a:solidFill>
                  <a:srgbClr val="FF0000"/>
                </a:solidFill>
              </a:rPr>
              <a:t>NIE ULEGAĆ ZNIECHĘCENIU</a:t>
            </a:r>
          </a:p>
        </p:txBody>
      </p:sp>
      <p:pic>
        <p:nvPicPr>
          <p:cNvPr id="6" name="Symbol zastępczy zawartości 5">
            <a:extLst>
              <a:ext uri="{FF2B5EF4-FFF2-40B4-BE49-F238E27FC236}">
                <a16:creationId xmlns:a16="http://schemas.microsoft.com/office/drawing/2014/main" xmlns="" id="{84CE169E-51D6-4345-A87B-9B0E5E28C4E2}"/>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xmlns="" val="0"/>
              </a:ext>
            </a:extLst>
          </a:blip>
          <a:srcRect l="20255" r="15403"/>
          <a:stretch/>
        </p:blipFill>
        <p:spPr>
          <a:xfrm>
            <a:off x="522514" y="1389450"/>
            <a:ext cx="3135085" cy="3649697"/>
          </a:xfrm>
        </p:spPr>
      </p:pic>
      <p:pic>
        <p:nvPicPr>
          <p:cNvPr id="8" name="Symbol zastępczy zawartości 7">
            <a:extLst>
              <a:ext uri="{FF2B5EF4-FFF2-40B4-BE49-F238E27FC236}">
                <a16:creationId xmlns:a16="http://schemas.microsoft.com/office/drawing/2014/main" xmlns="" id="{7FF75BD1-422A-4D81-BB5A-7B1BE78A47E1}"/>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941825" y="2549802"/>
            <a:ext cx="5185155" cy="3450484"/>
          </a:xfrm>
        </p:spPr>
      </p:pic>
      <p:sp>
        <p:nvSpPr>
          <p:cNvPr id="7" name="pole tekstowe 6">
            <a:extLst>
              <a:ext uri="{FF2B5EF4-FFF2-40B4-BE49-F238E27FC236}">
                <a16:creationId xmlns:a16="http://schemas.microsoft.com/office/drawing/2014/main" xmlns="" id="{3C74AE16-D5F4-44E7-B829-BEF412664543}"/>
              </a:ext>
            </a:extLst>
          </p:cNvPr>
          <p:cNvSpPr txBox="1"/>
          <p:nvPr/>
        </p:nvSpPr>
        <p:spPr>
          <a:xfrm>
            <a:off x="3657599" y="1601610"/>
            <a:ext cx="6093822" cy="4461862"/>
          </a:xfrm>
          <a:prstGeom prst="rect">
            <a:avLst/>
          </a:prstGeom>
          <a:noFill/>
        </p:spPr>
        <p:txBody>
          <a:bodyPr wrap="square">
            <a:spAutoFit/>
          </a:bodyPr>
          <a:lstStyle/>
          <a:p>
            <a:pPr lvl="0">
              <a:lnSpc>
                <a:spcPct val="107000"/>
              </a:lnSpc>
              <a:spcAft>
                <a:spcPts val="800"/>
              </a:spcAft>
            </a:pPr>
            <a:r>
              <a:rPr lang="pl-PL" sz="1400" dirty="0">
                <a:effectLst/>
                <a:latin typeface="Calibri" panose="020F0502020204030204" pitchFamily="34" charset="0"/>
                <a:ea typeface="Calibri" panose="020F0502020204030204" pitchFamily="34" charset="0"/>
                <a:cs typeface="Times New Roman" panose="02020603050405020304" pitchFamily="18" charset="0"/>
              </a:rPr>
              <a:t>Nastolatek, który jest w trudnym momencie swojego rozwoju, co związane jest z </a:t>
            </a:r>
            <a:r>
              <a:rPr lang="pl-PL" sz="1400" dirty="0" err="1">
                <a:effectLst/>
                <a:latin typeface="Calibri" panose="020F0502020204030204" pitchFamily="34" charset="0"/>
                <a:ea typeface="Calibri" panose="020F0502020204030204" pitchFamily="34" charset="0"/>
                <a:cs typeface="Times New Roman" panose="02020603050405020304" pitchFamily="18" charset="0"/>
              </a:rPr>
              <a:t>tzw</a:t>
            </a:r>
            <a:r>
              <a:rPr lang="pl-PL" sz="1400" dirty="0">
                <a:effectLst/>
                <a:latin typeface="Calibri" panose="020F0502020204030204" pitchFamily="34" charset="0"/>
                <a:ea typeface="Calibri" panose="020F0502020204030204" pitchFamily="34" charset="0"/>
                <a:cs typeface="Times New Roman" panose="02020603050405020304" pitchFamily="18" charset="0"/>
              </a:rPr>
              <a:t>.,,burzą hormonów” i szukaniem swojej tożsamości może nie chcieć z nami rozmawiać. Przyczyny mogą być różne. Jedną z nich może być np. niezgoda rodzica na coś. Nastolatek przeważnie czuje się wówczas niezrozumiany, a nawet zlekceważony.  Jego postawy w takich sytuacjach bywają nieprzyjemne dla rodziców. Jednak my rodzice nie możemy się tym zniechęcać. Musimy pamiętać, że to trudny czas nie tylko dla nas, ale także dla  tego młodego człowieka. Tak, jak wcześniej wspomniałam – zaangażowanie rodzica w życie dziecka, to przede wszystkim rozmowa. Rodzic nie może unikać, ,,uciekać” od rozmowy z dzieckiem. Owszem, czasami trzeba wyjść z pokoju, by wyciszyć swoje emocje, ale i by dać dziecku czas ochłonąć. Są sytuacje, że sama myśl o rozmowie z nastolatkiem może wywołać w dorosłym napięcie, nieprzyjemne emocje, bo…np. wcześniejsze próby spotkały się z odrzuceniem, czy oporem . I te wcześniejsze, nieprzyjemne doświadczenia mogą powodować niechęć rodzica do rozmowy. Niejednokrotnie po takich doświadczeniach być może unika kontaktu, bo czuje, że może to zagrażać jego dobremu samopoczuciu. Przejawem tej asekuracyjnej postawy bywa milczenie, zdawkowe odpowiedzi, typu,, rób, jak chcesz”,  ,,wszystko mi jedno’’ itp. To przejawy rodzicielskiego wycofania, gdy dorosły czuje się bezradny. Ale tak naprawdę to ścieżka donikąd…</a:t>
            </a:r>
          </a:p>
        </p:txBody>
      </p:sp>
    </p:spTree>
    <p:extLst>
      <p:ext uri="{BB962C8B-B14F-4D97-AF65-F5344CB8AC3E}">
        <p14:creationId xmlns:p14="http://schemas.microsoft.com/office/powerpoint/2010/main" xmlns="" val="2931797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2B732B66-D474-4427-AD92-F3805863257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0721" y="202247"/>
            <a:ext cx="5213182" cy="5411089"/>
          </a:xfrm>
        </p:spPr>
      </p:pic>
      <p:sp>
        <p:nvSpPr>
          <p:cNvPr id="4" name="pole tekstowe 3">
            <a:extLst>
              <a:ext uri="{FF2B5EF4-FFF2-40B4-BE49-F238E27FC236}">
                <a16:creationId xmlns:a16="http://schemas.microsoft.com/office/drawing/2014/main" xmlns="" id="{0C8F8AF9-EE41-4370-B678-46B79C2449E0}"/>
              </a:ext>
            </a:extLst>
          </p:cNvPr>
          <p:cNvSpPr txBox="1"/>
          <p:nvPr/>
        </p:nvSpPr>
        <p:spPr>
          <a:xfrm>
            <a:off x="4234645" y="5080571"/>
            <a:ext cx="6094476" cy="1264642"/>
          </a:xfrm>
          <a:prstGeom prst="rect">
            <a:avLst/>
          </a:prstGeom>
          <a:noFill/>
        </p:spPr>
        <p:txBody>
          <a:bodyPr wrap="square">
            <a:spAutoFit/>
          </a:bodyPr>
          <a:lstStyle/>
          <a:p>
            <a:pPr lvl="0">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….bo mimo, tych wcześniejszych komunikatów wysyłanych przez młodego człowiek, że nie chce słuchać, że ma dość – ten zbuntowany nastolatek, niczego tak bardzo nie potrzebuje jak właśnie życzliwej rozmowy.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2953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2ED802D-F4C4-42BC-A0DA-A4A238B21215}"/>
              </a:ext>
            </a:extLst>
          </p:cNvPr>
          <p:cNvSpPr>
            <a:spLocks noGrp="1"/>
          </p:cNvSpPr>
          <p:nvPr>
            <p:ph type="title"/>
          </p:nvPr>
        </p:nvSpPr>
        <p:spPr/>
        <p:txBody>
          <a:bodyPr>
            <a:normAutofit/>
          </a:bodyPr>
          <a:lstStyle/>
          <a:p>
            <a:r>
              <a:rPr lang="pl-PL" sz="3200" b="1" dirty="0">
                <a:solidFill>
                  <a:schemeClr val="accent1"/>
                </a:solidFill>
              </a:rPr>
              <a:t>Zapewnienie o naszych dobrych intencjach, o chęci pomocy…</a:t>
            </a:r>
          </a:p>
        </p:txBody>
      </p:sp>
      <p:pic>
        <p:nvPicPr>
          <p:cNvPr id="6" name="Symbol zastępczy zawartości 5">
            <a:extLst>
              <a:ext uri="{FF2B5EF4-FFF2-40B4-BE49-F238E27FC236}">
                <a16:creationId xmlns:a16="http://schemas.microsoft.com/office/drawing/2014/main" xmlns="" id="{5CC21A9B-40DC-4640-9105-4976077A668F}"/>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765322" y="3753465"/>
            <a:ext cx="3833767" cy="2551198"/>
          </a:xfrm>
        </p:spPr>
      </p:pic>
      <p:pic>
        <p:nvPicPr>
          <p:cNvPr id="8" name="Symbol zastępczy zawartości 7">
            <a:extLst>
              <a:ext uri="{FF2B5EF4-FFF2-40B4-BE49-F238E27FC236}">
                <a16:creationId xmlns:a16="http://schemas.microsoft.com/office/drawing/2014/main" xmlns="" id="{A78CFA01-665B-4A3E-B8D5-B6615318F55C}"/>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936552" y="1690688"/>
            <a:ext cx="3438525" cy="1323975"/>
          </a:xfrm>
        </p:spPr>
      </p:pic>
      <p:pic>
        <p:nvPicPr>
          <p:cNvPr id="10" name="Obraz 9">
            <a:extLst>
              <a:ext uri="{FF2B5EF4-FFF2-40B4-BE49-F238E27FC236}">
                <a16:creationId xmlns:a16="http://schemas.microsoft.com/office/drawing/2014/main" xmlns="" id="{18FE89BD-09A4-449E-83DD-A9298F2BFED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34457" y="1339576"/>
            <a:ext cx="5047488" cy="2305019"/>
          </a:xfrm>
          <a:prstGeom prst="rect">
            <a:avLst/>
          </a:prstGeom>
        </p:spPr>
      </p:pic>
      <p:sp>
        <p:nvSpPr>
          <p:cNvPr id="7" name="pole tekstowe 6">
            <a:extLst>
              <a:ext uri="{FF2B5EF4-FFF2-40B4-BE49-F238E27FC236}">
                <a16:creationId xmlns:a16="http://schemas.microsoft.com/office/drawing/2014/main" xmlns="" id="{2256EE7F-DED9-4D6D-9CBE-2F92C74A8A0A}"/>
              </a:ext>
            </a:extLst>
          </p:cNvPr>
          <p:cNvSpPr txBox="1"/>
          <p:nvPr/>
        </p:nvSpPr>
        <p:spPr>
          <a:xfrm>
            <a:off x="5074920" y="3644595"/>
            <a:ext cx="6910578" cy="2848280"/>
          </a:xfrm>
          <a:prstGeom prst="rect">
            <a:avLst/>
          </a:prstGeom>
          <a:noFill/>
        </p:spPr>
        <p:txBody>
          <a:bodyPr wrap="square">
            <a:spAutoFit/>
          </a:bodyPr>
          <a:lstStyle/>
          <a:p>
            <a:pPr lvl="0">
              <a:lnSpc>
                <a:spcPct val="107000"/>
              </a:lnSpc>
            </a:pPr>
            <a:r>
              <a:rPr lang="pl-PL" sz="1400" dirty="0">
                <a:effectLst/>
                <a:latin typeface="Calibri" panose="020F0502020204030204" pitchFamily="34" charset="0"/>
                <a:ea typeface="Calibri" panose="020F0502020204030204" pitchFamily="34" charset="0"/>
                <a:cs typeface="Times New Roman" panose="02020603050405020304" pitchFamily="18" charset="0"/>
              </a:rPr>
              <a:t>Już na samym początku dialogu należy zapewnić odpowiednie miejsce i czas. To ważne, bo jeśli rodzic wejdzie do pokoju dziecka, a ono w tym właśnie momencie rozmawia z kolegą, na pewno nie jest to najlepszy moment. Przerwana rozmowa, czy np. film nie przygotują nam dobrego gruntu pod dialog. Można wcześniej wspomnieć np. ,,Chciałabym z tobą dzisiaj porozmawiać, kiedy ci odpowiada”?  Na stwierdzenie ,,To mów mamo teraz” nie musimy się zgodzić, bo np.. przy myciu naczyń, czy innych czynnościach rozmowa będzie miała inny wymiar, o wiele mniejsze znaczenie. Jeśli to ważna dla nas rozmowa, zaplanujmy dobry czas i miejsce. </a:t>
            </a:r>
          </a:p>
          <a:p>
            <a:pPr marL="408940">
              <a:lnSpc>
                <a:spcPct val="107000"/>
              </a:lnSpc>
              <a:spcAft>
                <a:spcPts val="80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Na samym początku rozmowy dobrze jest zapewnić dziecko o naszych dobrych intencjach</a:t>
            </a:r>
            <a:r>
              <a:rPr lang="pl-PL" sz="1400" dirty="0">
                <a:effectLst/>
                <a:latin typeface="Calibri" panose="020F0502020204030204" pitchFamily="34" charset="0"/>
                <a:ea typeface="Calibri" panose="020F0502020204030204" pitchFamily="34" charset="0"/>
                <a:cs typeface="Times New Roman" panose="02020603050405020304" pitchFamily="18" charset="0"/>
              </a:rPr>
              <a:t>, że ja rodzic chcę dla niego dobrze, że je kocham, że chcę spokojnie porozmawiać, ale także, że bardzo chcę je wysłuchać. Rozmowa nie może przyjąć formy wykładu, czy wyrzutów. </a:t>
            </a:r>
          </a:p>
        </p:txBody>
      </p:sp>
    </p:spTree>
    <p:extLst>
      <p:ext uri="{BB962C8B-B14F-4D97-AF65-F5344CB8AC3E}">
        <p14:creationId xmlns:p14="http://schemas.microsoft.com/office/powerpoint/2010/main" xmlns="" val="3526216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1B1D0FB-F251-499D-871F-3FCBFA5A9D99}"/>
              </a:ext>
            </a:extLst>
          </p:cNvPr>
          <p:cNvSpPr>
            <a:spLocks noGrp="1"/>
          </p:cNvSpPr>
          <p:nvPr>
            <p:ph type="title"/>
          </p:nvPr>
        </p:nvSpPr>
        <p:spPr>
          <a:xfrm>
            <a:off x="152341" y="3991127"/>
            <a:ext cx="10515600" cy="1410330"/>
          </a:xfrm>
        </p:spPr>
        <p:txBody>
          <a:bodyPr>
            <a:normAutofit/>
          </a:bodyPr>
          <a:lstStyle/>
          <a:p>
            <a:r>
              <a:rPr lang="pl-PL" sz="3200" b="1" dirty="0">
                <a:solidFill>
                  <a:schemeClr val="accent2">
                    <a:lumMod val="50000"/>
                  </a:schemeClr>
                </a:solidFill>
              </a:rPr>
              <a:t>Jasno sprecyzowane oczekiwania.</a:t>
            </a:r>
            <a:br>
              <a:rPr lang="pl-PL" sz="3200" b="1" dirty="0">
                <a:solidFill>
                  <a:schemeClr val="accent2">
                    <a:lumMod val="50000"/>
                  </a:schemeClr>
                </a:solidFill>
              </a:rPr>
            </a:br>
            <a:r>
              <a:rPr lang="pl-PL" sz="3200" b="1" dirty="0">
                <a:solidFill>
                  <a:schemeClr val="accent2">
                    <a:lumMod val="50000"/>
                  </a:schemeClr>
                </a:solidFill>
              </a:rPr>
              <a:t>Nie oczekuj ,,gruszek na wierzbie”</a:t>
            </a:r>
          </a:p>
        </p:txBody>
      </p:sp>
      <p:pic>
        <p:nvPicPr>
          <p:cNvPr id="7" name="Obraz 6">
            <a:extLst>
              <a:ext uri="{FF2B5EF4-FFF2-40B4-BE49-F238E27FC236}">
                <a16:creationId xmlns:a16="http://schemas.microsoft.com/office/drawing/2014/main" xmlns="" id="{2270DB16-D7C1-40D5-A5AE-CFAA501966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3731414"/>
            <a:ext cx="4908094" cy="2580255"/>
          </a:xfrm>
          <a:prstGeom prst="rect">
            <a:avLst/>
          </a:prstGeom>
        </p:spPr>
      </p:pic>
      <p:pic>
        <p:nvPicPr>
          <p:cNvPr id="4" name="Obraz 3">
            <a:extLst>
              <a:ext uri="{FF2B5EF4-FFF2-40B4-BE49-F238E27FC236}">
                <a16:creationId xmlns:a16="http://schemas.microsoft.com/office/drawing/2014/main" xmlns="" id="{11514399-F019-448A-A14C-DAF97E9189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8350" y="267331"/>
            <a:ext cx="3347206" cy="3347206"/>
          </a:xfrm>
          <a:prstGeom prst="rect">
            <a:avLst/>
          </a:prstGeom>
        </p:spPr>
      </p:pic>
      <p:sp>
        <p:nvSpPr>
          <p:cNvPr id="6" name="pole tekstowe 5">
            <a:extLst>
              <a:ext uri="{FF2B5EF4-FFF2-40B4-BE49-F238E27FC236}">
                <a16:creationId xmlns:a16="http://schemas.microsoft.com/office/drawing/2014/main" xmlns="" id="{DE16FC72-BC36-4D3C-904C-80997104241D}"/>
              </a:ext>
            </a:extLst>
          </p:cNvPr>
          <p:cNvSpPr txBox="1"/>
          <p:nvPr/>
        </p:nvSpPr>
        <p:spPr>
          <a:xfrm>
            <a:off x="5165650" y="815506"/>
            <a:ext cx="6094476" cy="1857368"/>
          </a:xfrm>
          <a:prstGeom prst="rect">
            <a:avLst/>
          </a:prstGeom>
          <a:noFill/>
        </p:spPr>
        <p:txBody>
          <a:bodyPr wrap="square">
            <a:spAutoFit/>
          </a:bodyPr>
          <a:lstStyle/>
          <a:p>
            <a:pPr lvl="0">
              <a:lnSpc>
                <a:spcPct val="107000"/>
              </a:lnSpc>
              <a:spcAft>
                <a:spcPts val="800"/>
              </a:spcAft>
            </a:pPr>
            <a:r>
              <a:rPr lang="pl-P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Ważne jest, aby jasno precyzować swoje oczekiwania i niech nie będą to oczekiwania, które przytłoczą dziecko. Umiejmy słuchać. Wsłuchajmy się w pragnienia, potrzeby naszego dziecka. Może w tej, a może w kolejnej rozmowie powie nam, dlaczego od kilku tygodni jest taki nerwowy i niedostępny. Dajmy temu młodemu człowiekowi przestrzeń do mówienia.</a:t>
            </a:r>
            <a:endParaRPr lang="pl-PL"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9210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a:extLst>
              <a:ext uri="{FF2B5EF4-FFF2-40B4-BE49-F238E27FC236}">
                <a16:creationId xmlns:a16="http://schemas.microsoft.com/office/drawing/2014/main" xmlns="" id="{6B4E9927-22D9-4A8F-B2E8-3D0479F75CB8}"/>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249102" y="140324"/>
            <a:ext cx="4944756" cy="7022138"/>
          </a:xfrm>
        </p:spPr>
      </p:pic>
    </p:spTree>
    <p:extLst>
      <p:ext uri="{BB962C8B-B14F-4D97-AF65-F5344CB8AC3E}">
        <p14:creationId xmlns:p14="http://schemas.microsoft.com/office/powerpoint/2010/main" xmlns="" val="156993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3B9B826-2170-4A37-B2C3-08444DB48AEA}"/>
              </a:ext>
            </a:extLst>
          </p:cNvPr>
          <p:cNvSpPr>
            <a:spLocks noGrp="1"/>
          </p:cNvSpPr>
          <p:nvPr>
            <p:ph type="ctrTitle"/>
          </p:nvPr>
        </p:nvSpPr>
        <p:spPr/>
        <p:txBody>
          <a:bodyPr>
            <a:normAutofit/>
          </a:bodyPr>
          <a:lstStyle/>
          <a:p>
            <a:r>
              <a:rPr lang="pl-PL" sz="2000" dirty="0">
                <a:solidFill>
                  <a:srgbClr val="FF0000"/>
                </a:solidFill>
              </a:rPr>
              <a:t>,,Rodzina jest w życiu oparciem, czymś, co chroni, co daje siłę”</a:t>
            </a:r>
            <a:r>
              <a:rPr lang="pl-PL" sz="2000" dirty="0"/>
              <a:t> /Sofia </a:t>
            </a:r>
            <a:r>
              <a:rPr lang="pl-PL" sz="2000" dirty="0" err="1"/>
              <a:t>Loren</a:t>
            </a:r>
            <a:r>
              <a:rPr lang="pl-PL" sz="2000" dirty="0"/>
              <a:t> – aktorka/</a:t>
            </a:r>
            <a:br>
              <a:rPr lang="pl-PL" sz="2000" dirty="0"/>
            </a:br>
            <a:r>
              <a:rPr lang="pl-PL" sz="2000" dirty="0"/>
              <a:t/>
            </a:r>
            <a:br>
              <a:rPr lang="pl-PL" sz="2000" dirty="0"/>
            </a:br>
            <a:r>
              <a:rPr lang="pl-PL" sz="2000" dirty="0"/>
              <a:t/>
            </a:r>
            <a:br>
              <a:rPr lang="pl-PL" sz="2000" dirty="0"/>
            </a:br>
            <a:r>
              <a:rPr lang="pl-PL" sz="2000" dirty="0">
                <a:solidFill>
                  <a:srgbClr val="FF0000"/>
                </a:solidFill>
              </a:rPr>
              <a:t>,,Rodzina może się rozpaść na różne sposoby. Wystarczy źdźbło egoizmu, pycha i szczypta chciwości…., ale ściśle utkana tworzy więź, której nic nie pokona”</a:t>
            </a:r>
            <a:r>
              <a:rPr lang="pl-PL" sz="2000" dirty="0"/>
              <a:t> / </a:t>
            </a:r>
            <a:r>
              <a:rPr lang="pl-PL" sz="2000" dirty="0" err="1"/>
              <a:t>Jodi</a:t>
            </a:r>
            <a:r>
              <a:rPr lang="pl-PL" sz="2000" dirty="0"/>
              <a:t> </a:t>
            </a:r>
            <a:r>
              <a:rPr lang="pl-PL" sz="2000" dirty="0" err="1"/>
              <a:t>Picoult</a:t>
            </a:r>
            <a:r>
              <a:rPr lang="pl-PL" sz="2000" dirty="0"/>
              <a:t> – pisarka/</a:t>
            </a:r>
            <a:br>
              <a:rPr lang="pl-PL" sz="2000" dirty="0"/>
            </a:br>
            <a:r>
              <a:rPr lang="pl-PL" sz="2000" dirty="0"/>
              <a:t/>
            </a:r>
            <a:br>
              <a:rPr lang="pl-PL" sz="2000" dirty="0"/>
            </a:br>
            <a:endParaRPr lang="pl-PL" sz="2000" dirty="0"/>
          </a:p>
        </p:txBody>
      </p:sp>
      <p:pic>
        <p:nvPicPr>
          <p:cNvPr id="5" name="Obraz 4">
            <a:extLst>
              <a:ext uri="{FF2B5EF4-FFF2-40B4-BE49-F238E27FC236}">
                <a16:creationId xmlns:a16="http://schemas.microsoft.com/office/drawing/2014/main" xmlns="" id="{BACE9F0D-C5BF-4FA4-A39B-BAB7695BB9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62249" y="3016770"/>
            <a:ext cx="2140307" cy="1829161"/>
          </a:xfrm>
          <a:prstGeom prst="rect">
            <a:avLst/>
          </a:prstGeom>
        </p:spPr>
      </p:pic>
      <p:pic>
        <p:nvPicPr>
          <p:cNvPr id="4" name="Obraz 3">
            <a:extLst>
              <a:ext uri="{FF2B5EF4-FFF2-40B4-BE49-F238E27FC236}">
                <a16:creationId xmlns:a16="http://schemas.microsoft.com/office/drawing/2014/main" xmlns="" id="{456752A3-F8A9-4BF9-9AE8-ACBA525D57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632" y="4563671"/>
            <a:ext cx="3118913" cy="2075495"/>
          </a:xfrm>
          <a:prstGeom prst="rect">
            <a:avLst/>
          </a:prstGeom>
        </p:spPr>
      </p:pic>
      <p:sp>
        <p:nvSpPr>
          <p:cNvPr id="9" name="pole tekstowe 8">
            <a:extLst>
              <a:ext uri="{FF2B5EF4-FFF2-40B4-BE49-F238E27FC236}">
                <a16:creationId xmlns:a16="http://schemas.microsoft.com/office/drawing/2014/main" xmlns="" id="{F6776B5A-23A7-44FD-8E67-2D4B70209F92}"/>
              </a:ext>
            </a:extLst>
          </p:cNvPr>
          <p:cNvSpPr txBox="1"/>
          <p:nvPr/>
        </p:nvSpPr>
        <p:spPr>
          <a:xfrm>
            <a:off x="2352038" y="3616620"/>
            <a:ext cx="6093822" cy="1561005"/>
          </a:xfrm>
          <a:prstGeom prst="rect">
            <a:avLst/>
          </a:prstGeom>
          <a:noFill/>
        </p:spPr>
        <p:txBody>
          <a:bodyPr wrap="square">
            <a:spAutoFit/>
          </a:bodyPr>
          <a:lstStyle/>
          <a:p>
            <a:pPr lvl="0">
              <a:lnSpc>
                <a:spcPct val="107000"/>
              </a:lnSpc>
            </a:pPr>
            <a:r>
              <a:rPr lang="pl-PL" sz="1800" dirty="0">
                <a:effectLst/>
                <a:latin typeface="Calibri" panose="020F0502020204030204" pitchFamily="34" charset="0"/>
                <a:ea typeface="Calibri" panose="020F0502020204030204" pitchFamily="34" charset="0"/>
                <a:cs typeface="Times New Roman" panose="02020603050405020304" pitchFamily="18" charset="0"/>
              </a:rPr>
              <a:t>   Wiele jest cytatów o rodzinie, o jej wartości, o jej roli w życiu każdego człowieka. Oto tylko dwa z nich. </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pl-PL" sz="1800" dirty="0">
                <a:effectLst/>
                <a:latin typeface="Calibri" panose="020F0502020204030204" pitchFamily="34" charset="0"/>
                <a:ea typeface="Calibri" panose="020F0502020204030204" pitchFamily="34" charset="0"/>
                <a:cs typeface="Times New Roman" panose="02020603050405020304" pitchFamily="18" charset="0"/>
              </a:rPr>
              <a:t>  Nie ulega wątpliwości, że rodzina, silna , zdrowa pod względem moralnym,  w której pielęgnuje się wartości…,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stanowi dla młodego człowieka niejako ochronę, jest jego siłą.</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06565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xmlns="" id="{F7570B42-59DF-4E75-98DF-7D98C4FA0AF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83928" y="3355405"/>
            <a:ext cx="2153393" cy="3081185"/>
          </a:xfrm>
          <a:prstGeom prst="rect">
            <a:avLst/>
          </a:prstGeom>
        </p:spPr>
      </p:pic>
      <p:pic>
        <p:nvPicPr>
          <p:cNvPr id="6" name="Obraz 5">
            <a:extLst>
              <a:ext uri="{FF2B5EF4-FFF2-40B4-BE49-F238E27FC236}">
                <a16:creationId xmlns:a16="http://schemas.microsoft.com/office/drawing/2014/main" xmlns="" id="{38AD32DC-180B-43B6-855C-8FCB70931B5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4195" y="3114045"/>
            <a:ext cx="2153393" cy="3166070"/>
          </a:xfrm>
          <a:prstGeom prst="rect">
            <a:avLst/>
          </a:prstGeom>
        </p:spPr>
      </p:pic>
      <p:pic>
        <p:nvPicPr>
          <p:cNvPr id="8" name="Obraz 7">
            <a:extLst>
              <a:ext uri="{FF2B5EF4-FFF2-40B4-BE49-F238E27FC236}">
                <a16:creationId xmlns:a16="http://schemas.microsoft.com/office/drawing/2014/main" xmlns="" id="{DD948D0E-3748-402B-A325-53DD8D5DA7A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420314" y="3355405"/>
            <a:ext cx="2153393" cy="3137470"/>
          </a:xfrm>
          <a:prstGeom prst="rect">
            <a:avLst/>
          </a:prstGeom>
        </p:spPr>
      </p:pic>
      <p:pic>
        <p:nvPicPr>
          <p:cNvPr id="10" name="Obraz 9">
            <a:extLst>
              <a:ext uri="{FF2B5EF4-FFF2-40B4-BE49-F238E27FC236}">
                <a16:creationId xmlns:a16="http://schemas.microsoft.com/office/drawing/2014/main" xmlns="" id="{8CD568C2-A600-4AD9-8F0E-477B04740FD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71340" y="3355405"/>
            <a:ext cx="2360724" cy="3151688"/>
          </a:xfrm>
          <a:prstGeom prst="rect">
            <a:avLst/>
          </a:prstGeom>
        </p:spPr>
      </p:pic>
      <p:pic>
        <p:nvPicPr>
          <p:cNvPr id="7" name="Obraz 6">
            <a:extLst>
              <a:ext uri="{FF2B5EF4-FFF2-40B4-BE49-F238E27FC236}">
                <a16:creationId xmlns:a16="http://schemas.microsoft.com/office/drawing/2014/main" xmlns="" id="{0DB9BF08-6F79-467C-ABC4-B594B475F513}"/>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85926" y="1013685"/>
            <a:ext cx="2367854" cy="3382649"/>
          </a:xfrm>
          <a:prstGeom prst="rect">
            <a:avLst/>
          </a:prstGeom>
        </p:spPr>
      </p:pic>
      <p:pic>
        <p:nvPicPr>
          <p:cNvPr id="11" name="Obraz 10">
            <a:extLst>
              <a:ext uri="{FF2B5EF4-FFF2-40B4-BE49-F238E27FC236}">
                <a16:creationId xmlns:a16="http://schemas.microsoft.com/office/drawing/2014/main" xmlns="" id="{3F26F10D-C640-4E6D-BFBC-61CA75DE1B9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159938" y="3965372"/>
            <a:ext cx="1733550" cy="2638425"/>
          </a:xfrm>
          <a:prstGeom prst="rect">
            <a:avLst/>
          </a:prstGeom>
        </p:spPr>
      </p:pic>
      <p:pic>
        <p:nvPicPr>
          <p:cNvPr id="13" name="Obraz 12">
            <a:extLst>
              <a:ext uri="{FF2B5EF4-FFF2-40B4-BE49-F238E27FC236}">
                <a16:creationId xmlns:a16="http://schemas.microsoft.com/office/drawing/2014/main" xmlns="" id="{3BB3BC71-1B58-4334-A77E-AA835F01DC37}"/>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919861" y="532770"/>
            <a:ext cx="1771650" cy="2581275"/>
          </a:xfrm>
          <a:prstGeom prst="rect">
            <a:avLst/>
          </a:prstGeom>
        </p:spPr>
      </p:pic>
      <p:pic>
        <p:nvPicPr>
          <p:cNvPr id="15" name="Obraz 14">
            <a:extLst>
              <a:ext uri="{FF2B5EF4-FFF2-40B4-BE49-F238E27FC236}">
                <a16:creationId xmlns:a16="http://schemas.microsoft.com/office/drawing/2014/main" xmlns="" id="{F9F8F894-3CD0-4102-A8BB-6EB6E8C5C587}"/>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20852" y="203870"/>
            <a:ext cx="2553049" cy="2785145"/>
          </a:xfrm>
          <a:prstGeom prst="rect">
            <a:avLst/>
          </a:prstGeom>
        </p:spPr>
      </p:pic>
      <p:pic>
        <p:nvPicPr>
          <p:cNvPr id="17" name="Obraz 16">
            <a:extLst>
              <a:ext uri="{FF2B5EF4-FFF2-40B4-BE49-F238E27FC236}">
                <a16:creationId xmlns:a16="http://schemas.microsoft.com/office/drawing/2014/main" xmlns="" id="{EA7766EE-40C1-47AD-BFBE-F59ABDB4D4F7}"/>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447074" y="78840"/>
            <a:ext cx="2153393" cy="3296010"/>
          </a:xfrm>
          <a:prstGeom prst="rect">
            <a:avLst/>
          </a:prstGeom>
        </p:spPr>
      </p:pic>
      <p:sp>
        <p:nvSpPr>
          <p:cNvPr id="12" name="pole tekstowe 11">
            <a:extLst>
              <a:ext uri="{FF2B5EF4-FFF2-40B4-BE49-F238E27FC236}">
                <a16:creationId xmlns:a16="http://schemas.microsoft.com/office/drawing/2014/main" xmlns="" id="{BA00B2BD-E253-4347-BECD-9AA0B00DA4DE}"/>
              </a:ext>
            </a:extLst>
          </p:cNvPr>
          <p:cNvSpPr txBox="1"/>
          <p:nvPr/>
        </p:nvSpPr>
        <p:spPr>
          <a:xfrm>
            <a:off x="4281678" y="117591"/>
            <a:ext cx="6094476" cy="968278"/>
          </a:xfrm>
          <a:prstGeom prst="rect">
            <a:avLst/>
          </a:prstGeom>
          <a:noFill/>
        </p:spPr>
        <p:txBody>
          <a:bodyPr wrap="square">
            <a:spAutoFit/>
          </a:bodyPr>
          <a:lstStyle/>
          <a:p>
            <a:pPr marL="342900" lvl="0" indent="-342900">
              <a:lnSpc>
                <a:spcPct val="107000"/>
              </a:lnSpc>
              <a:spcAft>
                <a:spcPts val="800"/>
              </a:spcAft>
              <a:buFont typeface="+mj-lt"/>
              <a:buAutoNum type="arabicPeriod"/>
            </a:pPr>
            <a:r>
              <a:rPr lang="pl-PL" sz="1800" dirty="0">
                <a:effectLst/>
                <a:latin typeface="Calibri" panose="020F0502020204030204" pitchFamily="34" charset="0"/>
                <a:ea typeface="Calibri" panose="020F0502020204030204" pitchFamily="34" charset="0"/>
                <a:cs typeface="Times New Roman" panose="02020603050405020304" pitchFamily="18" charset="0"/>
              </a:rPr>
              <a:t>Na rynku jest bardzo dużo ciekawych książek nt. wychowania. Czasem warto wspomóc się nimi. To tylko przykładowe tytuły.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34860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AE0E13E-9BB9-4377-A4EC-E359C4FF006A}"/>
              </a:ext>
            </a:extLst>
          </p:cNvPr>
          <p:cNvSpPr>
            <a:spLocks noGrp="1"/>
          </p:cNvSpPr>
          <p:nvPr>
            <p:ph type="title"/>
          </p:nvPr>
        </p:nvSpPr>
        <p:spPr/>
        <p:txBody>
          <a:bodyPr/>
          <a:lstStyle/>
          <a:p>
            <a:r>
              <a:rPr lang="pl-PL" b="1" dirty="0"/>
              <a:t>Czas izolacji a dzieci i młodzież</a:t>
            </a:r>
          </a:p>
        </p:txBody>
      </p:sp>
      <p:pic>
        <p:nvPicPr>
          <p:cNvPr id="6" name="Symbol zastępczy zawartości 5">
            <a:extLst>
              <a:ext uri="{FF2B5EF4-FFF2-40B4-BE49-F238E27FC236}">
                <a16:creationId xmlns:a16="http://schemas.microsoft.com/office/drawing/2014/main" xmlns="" id="{8BFEFB1D-0CB0-4E1E-B981-F52BF13D53BF}"/>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247217" y="1685924"/>
            <a:ext cx="2619375" cy="1743075"/>
          </a:xfrm>
        </p:spPr>
      </p:pic>
      <p:pic>
        <p:nvPicPr>
          <p:cNvPr id="12" name="Obraz 11">
            <a:extLst>
              <a:ext uri="{FF2B5EF4-FFF2-40B4-BE49-F238E27FC236}">
                <a16:creationId xmlns:a16="http://schemas.microsoft.com/office/drawing/2014/main" xmlns="" id="{E85B0049-E409-44AD-9E0A-A098B140593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34363" y="1560259"/>
            <a:ext cx="3388977" cy="1897827"/>
          </a:xfrm>
          <a:prstGeom prst="rect">
            <a:avLst/>
          </a:prstGeom>
        </p:spPr>
      </p:pic>
      <p:pic>
        <p:nvPicPr>
          <p:cNvPr id="20" name="Symbol zastępczy zawartości 19">
            <a:extLst>
              <a:ext uri="{FF2B5EF4-FFF2-40B4-BE49-F238E27FC236}">
                <a16:creationId xmlns:a16="http://schemas.microsoft.com/office/drawing/2014/main" xmlns="" id="{EE365291-267C-46F6-949A-B062B35A6466}"/>
              </a:ext>
            </a:extLst>
          </p:cNvPr>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8444923" y="4005351"/>
            <a:ext cx="3156835" cy="2119918"/>
          </a:xfrm>
        </p:spPr>
      </p:pic>
      <p:sp>
        <p:nvSpPr>
          <p:cNvPr id="7" name="pole tekstowe 6">
            <a:extLst>
              <a:ext uri="{FF2B5EF4-FFF2-40B4-BE49-F238E27FC236}">
                <a16:creationId xmlns:a16="http://schemas.microsoft.com/office/drawing/2014/main" xmlns="" id="{2B8303FB-4B50-4630-9B3E-62DF0DB35BE5}"/>
              </a:ext>
            </a:extLst>
          </p:cNvPr>
          <p:cNvSpPr txBox="1"/>
          <p:nvPr/>
        </p:nvSpPr>
        <p:spPr>
          <a:xfrm>
            <a:off x="550426" y="3824254"/>
            <a:ext cx="7894497" cy="2848280"/>
          </a:xfrm>
          <a:prstGeom prst="rect">
            <a:avLst/>
          </a:prstGeom>
          <a:noFill/>
        </p:spPr>
        <p:txBody>
          <a:bodyPr wrap="square">
            <a:spAutoFit/>
          </a:bodyPr>
          <a:lstStyle/>
          <a:p>
            <a:pPr lvl="0">
              <a:lnSpc>
                <a:spcPct val="107000"/>
              </a:lnSpc>
            </a:pPr>
            <a:r>
              <a:rPr lang="pl-PL" sz="1400" dirty="0">
                <a:effectLst/>
                <a:latin typeface="Calibri" panose="020F0502020204030204" pitchFamily="34" charset="0"/>
                <a:ea typeface="Calibri" panose="020F0502020204030204" pitchFamily="34" charset="0"/>
                <a:cs typeface="Times New Roman" panose="02020603050405020304" pitchFamily="18" charset="0"/>
              </a:rPr>
              <a:t>Obecny czas, czas izolacji stawia przed rodziną nowe wyzwania. Dla wielu zmienił się sposób wykonywania pracy – niektórzy pracują na zmiany, inni w sposób zdalny w domu. Mniej kontaktujemy się z ludźmi osobiście. Więcej czasu spędzamy w domu. Wszystko to sprawia, że mogą pojawiać się różne, nowe dla nas sytuacje, np. nieznane nam do tej pory reakcje dzieci, męża, żony. Doświadczenie bliskości w sytuacji kryzysu spowodowanego pandemią staje się dla wielu rodzin wyzwaniem. Dla wielu małżeństw czas kwarantanny stał się przestrzenią oczyszczenia relacji, poukładania tego, co trudne, omówienia ważnych kwestii, które były ,,odkładane” ma kiedy indziej. Trzeba się liczyć z tym, że każdy z nas może inaczej reagować na obecny czas. Dla introwertyków -, domatorów – to być może nawet komfort, ale dla ekstrawertyków przeciwnie.</a:t>
            </a:r>
          </a:p>
          <a:p>
            <a:pPr marL="408940">
              <a:lnSpc>
                <a:spcPct val="107000"/>
              </a:lnSpc>
              <a:spcAft>
                <a:spcPts val="800"/>
              </a:spcAft>
            </a:pPr>
            <a:r>
              <a:rPr lang="pl-PL" sz="1400" dirty="0">
                <a:effectLst/>
                <a:latin typeface="Calibri" panose="020F0502020204030204" pitchFamily="34" charset="0"/>
                <a:ea typeface="Calibri" panose="020F0502020204030204" pitchFamily="34" charset="0"/>
                <a:cs typeface="Times New Roman" panose="02020603050405020304" pitchFamily="18" charset="0"/>
              </a:rPr>
              <a:t>Trzeba mieć na uwadze, że w tym czasie nasze dzieci szczególnie potrzebują kontaktu, pomocy, np. w ułożeniu sobie planu dnia. Potrzebują wyjścia na świeże powietrze, może wspólne spacery, wycieczki…</a:t>
            </a:r>
          </a:p>
        </p:txBody>
      </p:sp>
    </p:spTree>
    <p:extLst>
      <p:ext uri="{BB962C8B-B14F-4D97-AF65-F5344CB8AC3E}">
        <p14:creationId xmlns:p14="http://schemas.microsoft.com/office/powerpoint/2010/main" xmlns="" val="437051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9CB26-D5A8-4CD2-8AB4-B837203A5632}"/>
              </a:ext>
            </a:extLst>
          </p:cNvPr>
          <p:cNvSpPr>
            <a:spLocks noGrp="1"/>
          </p:cNvSpPr>
          <p:nvPr>
            <p:ph type="title"/>
          </p:nvPr>
        </p:nvSpPr>
        <p:spPr>
          <a:xfrm>
            <a:off x="775880" y="790956"/>
            <a:ext cx="3932237" cy="576056"/>
          </a:xfrm>
        </p:spPr>
        <p:txBody>
          <a:bodyPr>
            <a:normAutofit/>
          </a:bodyPr>
          <a:lstStyle/>
          <a:p>
            <a:r>
              <a:rPr lang="pl-PL" sz="2000" dirty="0"/>
              <a:t>Smutek, apatia, agresja, depresja…</a:t>
            </a:r>
          </a:p>
        </p:txBody>
      </p:sp>
      <p:pic>
        <p:nvPicPr>
          <p:cNvPr id="6" name="Symbol zastępczy zawartości 5">
            <a:extLst>
              <a:ext uri="{FF2B5EF4-FFF2-40B4-BE49-F238E27FC236}">
                <a16:creationId xmlns:a16="http://schemas.microsoft.com/office/drawing/2014/main" xmlns="" id="{56AEB7DC-D659-45EB-9114-FAE658A4F95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78011" y="327076"/>
            <a:ext cx="3691307" cy="2079873"/>
          </a:xfrm>
        </p:spPr>
      </p:pic>
      <p:pic>
        <p:nvPicPr>
          <p:cNvPr id="8" name="Obraz 7">
            <a:extLst>
              <a:ext uri="{FF2B5EF4-FFF2-40B4-BE49-F238E27FC236}">
                <a16:creationId xmlns:a16="http://schemas.microsoft.com/office/drawing/2014/main" xmlns="" id="{D5063B71-8DC1-43F5-9741-C6537AEE45B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5880" y="1757259"/>
            <a:ext cx="3124506" cy="2079217"/>
          </a:xfrm>
          <a:prstGeom prst="rect">
            <a:avLst/>
          </a:prstGeom>
        </p:spPr>
      </p:pic>
      <p:pic>
        <p:nvPicPr>
          <p:cNvPr id="10" name="Obraz 9">
            <a:extLst>
              <a:ext uri="{FF2B5EF4-FFF2-40B4-BE49-F238E27FC236}">
                <a16:creationId xmlns:a16="http://schemas.microsoft.com/office/drawing/2014/main" xmlns="" id="{9E959A06-E4D9-4ED2-851E-FED9C912CE2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43925" y="3429000"/>
            <a:ext cx="4575414" cy="2562232"/>
          </a:xfrm>
          <a:prstGeom prst="rect">
            <a:avLst/>
          </a:prstGeom>
        </p:spPr>
      </p:pic>
      <p:sp>
        <p:nvSpPr>
          <p:cNvPr id="7" name="pole tekstowe 6">
            <a:extLst>
              <a:ext uri="{FF2B5EF4-FFF2-40B4-BE49-F238E27FC236}">
                <a16:creationId xmlns:a16="http://schemas.microsoft.com/office/drawing/2014/main" xmlns="" id="{4E7079A0-0A56-49EF-93F2-4E9BDD3F48F1}"/>
              </a:ext>
            </a:extLst>
          </p:cNvPr>
          <p:cNvSpPr txBox="1"/>
          <p:nvPr/>
        </p:nvSpPr>
        <p:spPr>
          <a:xfrm>
            <a:off x="276606" y="4451052"/>
            <a:ext cx="6094476" cy="1857368"/>
          </a:xfrm>
          <a:prstGeom prst="rect">
            <a:avLst/>
          </a:prstGeom>
          <a:noFill/>
        </p:spPr>
        <p:txBody>
          <a:bodyPr wrap="square">
            <a:spAutoFit/>
          </a:bodyPr>
          <a:lstStyle/>
          <a:p>
            <a:pPr lvl="0">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Kiedy coś się zmienia, możemy popatrzeć na sytuację z perspektywy tego, co na tym zyskujemy i co na tym tracimy. Warto uświadomić sobie nie tylko potencjalne straty, ale i zyski. I tak , zyskiem w czasie izolacji jest niewątpliwie to, że możemy więcej czasu poświęcić bliskim. Wykorzystajmy to. Czas z dziećmi – to nigdy czas stracony.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02191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84689E5-7FC1-4BFB-90CC-6057B113D237}"/>
              </a:ext>
            </a:extLst>
          </p:cNvPr>
          <p:cNvSpPr>
            <a:spLocks noGrp="1"/>
          </p:cNvSpPr>
          <p:nvPr>
            <p:ph type="title"/>
          </p:nvPr>
        </p:nvSpPr>
        <p:spPr>
          <a:xfrm>
            <a:off x="838200" y="247679"/>
            <a:ext cx="10515600" cy="1325563"/>
          </a:xfrm>
        </p:spPr>
        <p:txBody>
          <a:bodyPr/>
          <a:lstStyle/>
          <a:p>
            <a:r>
              <a:rPr lang="pl-PL" b="1" dirty="0">
                <a:solidFill>
                  <a:schemeClr val="accent4">
                    <a:lumMod val="60000"/>
                    <a:lumOff val="40000"/>
                  </a:schemeClr>
                </a:solidFill>
              </a:rPr>
              <a:t>Izolacja może być szansą</a:t>
            </a:r>
          </a:p>
        </p:txBody>
      </p:sp>
      <p:pic>
        <p:nvPicPr>
          <p:cNvPr id="17" name="Symbol zastępczy zawartości 16">
            <a:extLst>
              <a:ext uri="{FF2B5EF4-FFF2-40B4-BE49-F238E27FC236}">
                <a16:creationId xmlns:a16="http://schemas.microsoft.com/office/drawing/2014/main" xmlns="" id="{629ABD55-30B0-496E-94E5-7C734198E7C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3953" y="1537589"/>
            <a:ext cx="3702460" cy="1851230"/>
          </a:xfrm>
        </p:spPr>
      </p:pic>
      <p:pic>
        <p:nvPicPr>
          <p:cNvPr id="19" name="Obraz 18">
            <a:extLst>
              <a:ext uri="{FF2B5EF4-FFF2-40B4-BE49-F238E27FC236}">
                <a16:creationId xmlns:a16="http://schemas.microsoft.com/office/drawing/2014/main" xmlns="" id="{D4764D90-C489-45F5-92BB-D3F6C356E04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32938" y="967086"/>
            <a:ext cx="3420827" cy="2276405"/>
          </a:xfrm>
          <a:prstGeom prst="rect">
            <a:avLst/>
          </a:prstGeom>
        </p:spPr>
      </p:pic>
      <p:pic>
        <p:nvPicPr>
          <p:cNvPr id="21" name="Obraz 20">
            <a:extLst>
              <a:ext uri="{FF2B5EF4-FFF2-40B4-BE49-F238E27FC236}">
                <a16:creationId xmlns:a16="http://schemas.microsoft.com/office/drawing/2014/main" xmlns="" id="{92EB60A4-46C2-4739-97D6-995E95B2BFB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0988" y="4328607"/>
            <a:ext cx="3287816" cy="2228007"/>
          </a:xfrm>
          <a:prstGeom prst="rect">
            <a:avLst/>
          </a:prstGeom>
        </p:spPr>
      </p:pic>
      <p:pic>
        <p:nvPicPr>
          <p:cNvPr id="4" name="Obraz 3">
            <a:extLst>
              <a:ext uri="{FF2B5EF4-FFF2-40B4-BE49-F238E27FC236}">
                <a16:creationId xmlns:a16="http://schemas.microsoft.com/office/drawing/2014/main" xmlns="" id="{A29290A4-9B00-4D7E-997C-7BF649FA619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40660" y="1404184"/>
            <a:ext cx="2619375" cy="1743075"/>
          </a:xfrm>
          <a:prstGeom prst="rect">
            <a:avLst/>
          </a:prstGeom>
        </p:spPr>
      </p:pic>
      <p:pic>
        <p:nvPicPr>
          <p:cNvPr id="6" name="Obraz 5">
            <a:extLst>
              <a:ext uri="{FF2B5EF4-FFF2-40B4-BE49-F238E27FC236}">
                <a16:creationId xmlns:a16="http://schemas.microsoft.com/office/drawing/2014/main" xmlns="" id="{CB60E8DD-152C-486E-9A9A-87EB0B79B25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80992" y="4194046"/>
            <a:ext cx="3588295" cy="2387847"/>
          </a:xfrm>
          <a:prstGeom prst="rect">
            <a:avLst/>
          </a:prstGeom>
        </p:spPr>
      </p:pic>
      <p:pic>
        <p:nvPicPr>
          <p:cNvPr id="8" name="Obraz 7">
            <a:extLst>
              <a:ext uri="{FF2B5EF4-FFF2-40B4-BE49-F238E27FC236}">
                <a16:creationId xmlns:a16="http://schemas.microsoft.com/office/drawing/2014/main" xmlns="" id="{15E59E4F-3035-49A5-ACC5-90BDBEAF402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778532" y="3710742"/>
            <a:ext cx="3702460" cy="1417746"/>
          </a:xfrm>
          <a:prstGeom prst="rect">
            <a:avLst/>
          </a:prstGeom>
        </p:spPr>
      </p:pic>
    </p:spTree>
    <p:extLst>
      <p:ext uri="{BB962C8B-B14F-4D97-AF65-F5344CB8AC3E}">
        <p14:creationId xmlns:p14="http://schemas.microsoft.com/office/powerpoint/2010/main" xmlns="" val="202816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4BC3517-E2BA-41E0-9EC7-53013F350E0C}"/>
              </a:ext>
            </a:extLst>
          </p:cNvPr>
          <p:cNvSpPr>
            <a:spLocks noGrp="1"/>
          </p:cNvSpPr>
          <p:nvPr>
            <p:ph type="title"/>
          </p:nvPr>
        </p:nvSpPr>
        <p:spPr>
          <a:xfrm>
            <a:off x="2138493" y="358856"/>
            <a:ext cx="10515600" cy="1325563"/>
          </a:xfrm>
        </p:spPr>
        <p:txBody>
          <a:bodyPr>
            <a:normAutofit/>
          </a:bodyPr>
          <a:lstStyle/>
          <a:p>
            <a:r>
              <a:rPr lang="pl-PL" sz="3600" b="1" dirty="0">
                <a:solidFill>
                  <a:srgbClr val="92D050"/>
                </a:solidFill>
              </a:rPr>
              <a:t>Rodzina jest nam dana, ale i ZADANA</a:t>
            </a:r>
            <a:br>
              <a:rPr lang="pl-PL" sz="3600" b="1" dirty="0">
                <a:solidFill>
                  <a:srgbClr val="92D050"/>
                </a:solidFill>
              </a:rPr>
            </a:br>
            <a:r>
              <a:rPr lang="pl-PL" sz="3600" b="1" dirty="0">
                <a:solidFill>
                  <a:srgbClr val="92D050"/>
                </a:solidFill>
              </a:rPr>
              <a:t>MOJA RODZINA W MOICH RĘKACH</a:t>
            </a:r>
          </a:p>
        </p:txBody>
      </p:sp>
      <p:pic>
        <p:nvPicPr>
          <p:cNvPr id="8" name="Symbol zastępczy zawartości 7">
            <a:extLst>
              <a:ext uri="{FF2B5EF4-FFF2-40B4-BE49-F238E27FC236}">
                <a16:creationId xmlns:a16="http://schemas.microsoft.com/office/drawing/2014/main" xmlns="" id="{096E93D1-2187-4D17-B83F-8613D8E5E8DF}"/>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229762" y="2176519"/>
            <a:ext cx="5595458" cy="2979400"/>
          </a:xfrm>
        </p:spPr>
      </p:pic>
    </p:spTree>
    <p:extLst>
      <p:ext uri="{BB962C8B-B14F-4D97-AF65-F5344CB8AC3E}">
        <p14:creationId xmlns:p14="http://schemas.microsoft.com/office/powerpoint/2010/main" xmlns="" val="2904454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BA5540B9-9512-4C5B-87EA-C922EB83E501}"/>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b="11846"/>
          <a:stretch/>
        </p:blipFill>
        <p:spPr>
          <a:xfrm>
            <a:off x="5175092" y="1131339"/>
            <a:ext cx="5535991" cy="3379969"/>
          </a:xfrm>
        </p:spPr>
      </p:pic>
      <p:sp>
        <p:nvSpPr>
          <p:cNvPr id="4" name="pole tekstowe 3">
            <a:extLst>
              <a:ext uri="{FF2B5EF4-FFF2-40B4-BE49-F238E27FC236}">
                <a16:creationId xmlns:a16="http://schemas.microsoft.com/office/drawing/2014/main" xmlns="" id="{F59D0658-8584-428F-AB55-370FC9334E49}"/>
              </a:ext>
            </a:extLst>
          </p:cNvPr>
          <p:cNvSpPr txBox="1"/>
          <p:nvPr/>
        </p:nvSpPr>
        <p:spPr>
          <a:xfrm>
            <a:off x="486918" y="4982095"/>
            <a:ext cx="6094476" cy="968278"/>
          </a:xfrm>
          <a:prstGeom prst="rect">
            <a:avLst/>
          </a:prstGeom>
          <a:noFill/>
        </p:spPr>
        <p:txBody>
          <a:bodyPr wrap="square">
            <a:spAutoFit/>
          </a:bodyPr>
          <a:lstStyle/>
          <a:p>
            <a:pPr lvl="0">
              <a:lnSpc>
                <a:spcPct val="107000"/>
              </a:lnSpc>
              <a:spcAft>
                <a:spcPts val="800"/>
              </a:spcAft>
            </a:pPr>
            <a:r>
              <a:rPr lang="pl-PL"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Dążmy do tego, aby nasze rodziny były twierdzą, której żadne trudności nie zniszczą, a jeśli już przyjdą, aby tę twierdzę tylko i wyłącznie wzmacniały.</a:t>
            </a:r>
            <a:endParaRPr lang="pl-PL" sz="1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5104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BE738EA-3F59-486C-BC04-335C817BA4BF}"/>
              </a:ext>
            </a:extLst>
          </p:cNvPr>
          <p:cNvSpPr>
            <a:spLocks noGrp="1"/>
          </p:cNvSpPr>
          <p:nvPr>
            <p:ph type="title"/>
          </p:nvPr>
        </p:nvSpPr>
        <p:spPr/>
        <p:txBody>
          <a:bodyPr>
            <a:normAutofit/>
          </a:bodyPr>
          <a:lstStyle/>
          <a:p>
            <a:r>
              <a:rPr lang="pl-PL" sz="2800" dirty="0">
                <a:solidFill>
                  <a:srgbClr val="0070C0"/>
                </a:solidFill>
                <a:latin typeface="Bahnschrift" panose="020B0502040204020203" pitchFamily="34" charset="0"/>
              </a:rPr>
              <a:t>Warto zadać sobie pytanie: Co robić, aby każdego dnia moja rodzina stawała się silniejsza? </a:t>
            </a:r>
          </a:p>
        </p:txBody>
      </p:sp>
      <p:sp>
        <p:nvSpPr>
          <p:cNvPr id="3" name="Symbol zastępczy tekstu 2">
            <a:extLst>
              <a:ext uri="{FF2B5EF4-FFF2-40B4-BE49-F238E27FC236}">
                <a16:creationId xmlns:a16="http://schemas.microsoft.com/office/drawing/2014/main" xmlns="" id="{703D376D-B006-4E5D-9F65-4A1447DE623D}"/>
              </a:ext>
            </a:extLst>
          </p:cNvPr>
          <p:cNvSpPr>
            <a:spLocks noGrp="1"/>
          </p:cNvSpPr>
          <p:nvPr>
            <p:ph type="body" idx="1"/>
          </p:nvPr>
        </p:nvSpPr>
        <p:spPr/>
        <p:txBody>
          <a:bodyPr/>
          <a:lstStyle/>
          <a:p>
            <a:r>
              <a:rPr lang="pl-PL" dirty="0"/>
              <a:t>Co zmienić?</a:t>
            </a:r>
          </a:p>
        </p:txBody>
      </p:sp>
      <p:sp>
        <p:nvSpPr>
          <p:cNvPr id="5" name="Symbol zastępczy tekstu 4">
            <a:extLst>
              <a:ext uri="{FF2B5EF4-FFF2-40B4-BE49-F238E27FC236}">
                <a16:creationId xmlns:a16="http://schemas.microsoft.com/office/drawing/2014/main" xmlns="" id="{9FBC842B-7A91-4F27-9CDF-931E2396A597}"/>
              </a:ext>
            </a:extLst>
          </p:cNvPr>
          <p:cNvSpPr>
            <a:spLocks noGrp="1"/>
          </p:cNvSpPr>
          <p:nvPr>
            <p:ph type="body" sz="quarter" idx="3"/>
          </p:nvPr>
        </p:nvSpPr>
        <p:spPr/>
        <p:txBody>
          <a:bodyPr/>
          <a:lstStyle/>
          <a:p>
            <a:r>
              <a:rPr lang="pl-PL" dirty="0"/>
              <a:t>Czego nie zmieniać?</a:t>
            </a:r>
          </a:p>
        </p:txBody>
      </p:sp>
      <p:pic>
        <p:nvPicPr>
          <p:cNvPr id="18" name="Symbol zastępczy zawartości 17">
            <a:extLst>
              <a:ext uri="{FF2B5EF4-FFF2-40B4-BE49-F238E27FC236}">
                <a16:creationId xmlns:a16="http://schemas.microsoft.com/office/drawing/2014/main" xmlns="" id="{775671F1-F646-4266-959A-0D26D6C006E8}"/>
              </a:ext>
            </a:extLst>
          </p:cNvPr>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8800073" y="2337053"/>
            <a:ext cx="2552139" cy="2293695"/>
          </a:xfrm>
        </p:spPr>
      </p:pic>
      <p:pic>
        <p:nvPicPr>
          <p:cNvPr id="16" name="Symbol zastępczy zawartości 15">
            <a:extLst>
              <a:ext uri="{FF2B5EF4-FFF2-40B4-BE49-F238E27FC236}">
                <a16:creationId xmlns:a16="http://schemas.microsoft.com/office/drawing/2014/main" xmlns="" id="{FA9A8154-69B2-41C9-A5C7-B3E1BE5C5CD4}"/>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45095" y="3333609"/>
            <a:ext cx="2937184" cy="1639927"/>
          </a:xfrm>
        </p:spPr>
      </p:pic>
      <p:pic>
        <p:nvPicPr>
          <p:cNvPr id="6" name="Obraz 5">
            <a:extLst>
              <a:ext uri="{FF2B5EF4-FFF2-40B4-BE49-F238E27FC236}">
                <a16:creationId xmlns:a16="http://schemas.microsoft.com/office/drawing/2014/main" xmlns="" id="{EFF8E062-DCF5-45D1-BA31-0ACF3971048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89727" y="2029638"/>
            <a:ext cx="3206273" cy="2184273"/>
          </a:xfrm>
          <a:prstGeom prst="rect">
            <a:avLst/>
          </a:prstGeom>
        </p:spPr>
      </p:pic>
      <p:sp>
        <p:nvSpPr>
          <p:cNvPr id="9" name="pole tekstowe 8">
            <a:extLst>
              <a:ext uri="{FF2B5EF4-FFF2-40B4-BE49-F238E27FC236}">
                <a16:creationId xmlns:a16="http://schemas.microsoft.com/office/drawing/2014/main" xmlns="" id="{142F9709-8C74-4CA6-8ED8-B53FCDF77257}"/>
              </a:ext>
            </a:extLst>
          </p:cNvPr>
          <p:cNvSpPr txBox="1"/>
          <p:nvPr/>
        </p:nvSpPr>
        <p:spPr>
          <a:xfrm>
            <a:off x="2950664" y="4462726"/>
            <a:ext cx="6093822" cy="2153731"/>
          </a:xfrm>
          <a:prstGeom prst="rect">
            <a:avLst/>
          </a:prstGeom>
          <a:noFill/>
        </p:spPr>
        <p:txBody>
          <a:bodyPr wrap="square">
            <a:spAutoFit/>
          </a:bodyPr>
          <a:lstStyle/>
          <a:p>
            <a:pPr lvl="0">
              <a:lnSpc>
                <a:spcPct val="107000"/>
              </a:lnSpc>
            </a:pPr>
            <a:r>
              <a:rPr lang="pl-PL" sz="1800" dirty="0">
                <a:effectLst/>
                <a:latin typeface="Calibri" panose="020F0502020204030204" pitchFamily="34" charset="0"/>
                <a:ea typeface="Calibri" panose="020F0502020204030204" pitchFamily="34" charset="0"/>
                <a:cs typeface="Times New Roman" panose="02020603050405020304" pitchFamily="18" charset="0"/>
              </a:rPr>
              <a:t>  Aby rodzina pełniła taką właśnie rolę, warto zastanowić się, co  tak naprawdę mogłoby ją wzmocnić, wzmocnić rodzinę, której częścią jestem. Jak moglibyśmy wzmocnić relacje z naszymi bliskimi.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408940">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Ta prezentacja ma na celu pomóc odkryć na nowo wartość rodziny. Pokazać sposoby, kroki, które trzeba systematycznie podejmować, by stawała się mocniejsza.</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05920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F0C1B15-F427-4407-B01D-86D6DDA6BF99}"/>
              </a:ext>
            </a:extLst>
          </p:cNvPr>
          <p:cNvSpPr>
            <a:spLocks noGrp="1"/>
          </p:cNvSpPr>
          <p:nvPr>
            <p:ph type="title"/>
          </p:nvPr>
        </p:nvSpPr>
        <p:spPr/>
        <p:txBody>
          <a:bodyPr>
            <a:normAutofit/>
          </a:bodyPr>
          <a:lstStyle/>
          <a:p>
            <a:r>
              <a:rPr lang="pl-PL" sz="3600" dirty="0">
                <a:solidFill>
                  <a:schemeClr val="accent2">
                    <a:lumMod val="75000"/>
                  </a:schemeClr>
                </a:solidFill>
                <a:latin typeface="Arial Narrow" panose="020B0606020202030204" pitchFamily="34" charset="0"/>
              </a:rPr>
              <a:t>Czy mój dom jest domem, do którego chce się wracać?</a:t>
            </a:r>
          </a:p>
        </p:txBody>
      </p:sp>
      <p:pic>
        <p:nvPicPr>
          <p:cNvPr id="8" name="Symbol zastępczy zawartości 7">
            <a:extLst>
              <a:ext uri="{FF2B5EF4-FFF2-40B4-BE49-F238E27FC236}">
                <a16:creationId xmlns:a16="http://schemas.microsoft.com/office/drawing/2014/main" xmlns="" id="{4F38B27A-4BCA-48C8-A4C4-8E0C1397BA41}"/>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261307" y="3953417"/>
            <a:ext cx="4987814" cy="2891242"/>
          </a:xfrm>
        </p:spPr>
      </p:pic>
      <p:pic>
        <p:nvPicPr>
          <p:cNvPr id="10" name="Symbol zastępczy zawartości 9">
            <a:extLst>
              <a:ext uri="{FF2B5EF4-FFF2-40B4-BE49-F238E27FC236}">
                <a16:creationId xmlns:a16="http://schemas.microsoft.com/office/drawing/2014/main" xmlns="" id="{0A3E9651-21A4-4456-8BF0-557375C81893}"/>
              </a:ext>
            </a:extLst>
          </p:cNvPr>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7209978" y="3258550"/>
            <a:ext cx="4531984" cy="3043376"/>
          </a:xfrm>
        </p:spPr>
      </p:pic>
      <p:sp>
        <p:nvSpPr>
          <p:cNvPr id="6" name="pole tekstowe 5">
            <a:extLst>
              <a:ext uri="{FF2B5EF4-FFF2-40B4-BE49-F238E27FC236}">
                <a16:creationId xmlns:a16="http://schemas.microsoft.com/office/drawing/2014/main" xmlns="" id="{B16E0993-9B6F-4F89-8C88-50531BE2151F}"/>
              </a:ext>
            </a:extLst>
          </p:cNvPr>
          <p:cNvSpPr txBox="1"/>
          <p:nvPr/>
        </p:nvSpPr>
        <p:spPr>
          <a:xfrm>
            <a:off x="1116156" y="1458962"/>
            <a:ext cx="6093822" cy="3042821"/>
          </a:xfrm>
          <a:prstGeom prst="rect">
            <a:avLst/>
          </a:prstGeom>
          <a:noFill/>
        </p:spPr>
        <p:txBody>
          <a:bodyPr wrap="square">
            <a:spAutoFit/>
          </a:bodyPr>
          <a:lstStyle/>
          <a:p>
            <a:pPr lvl="0">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Wyniki badań nad młodzieżą i dziećmi, pokazują, że ci, którzy mają szczęście żyć w rodzinie, w której czują się bezpiecznie, w której otrzymują wsparcie, którzy żyją w domach, do których chce się wracać nie są narażone w tak dużym stopniu na wejście w złe towarzystwo jak ta młodzież, rówieśnicy, którzy takiego szczęścia nie mają. Taką rodzinę można by porównać do płaszcza przeciwdeszczowego, który chroni przed zmoknięciem. Rodzina, w której panuje przyjazna atmosfera chroni zaś przed zachowaniem ryzykownym, takim jak upojenie alkoholowe, narkotyzowanie się itp.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754435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10">
            <a:extLst>
              <a:ext uri="{FF2B5EF4-FFF2-40B4-BE49-F238E27FC236}">
                <a16:creationId xmlns:a16="http://schemas.microsoft.com/office/drawing/2014/main" xmlns="" id="{AE1E16E2-A669-4FAE-B1E1-2043D858153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232269" y="3670185"/>
            <a:ext cx="4444373" cy="2957528"/>
          </a:xfrm>
        </p:spPr>
      </p:pic>
      <p:pic>
        <p:nvPicPr>
          <p:cNvPr id="5" name="Obraz 4">
            <a:extLst>
              <a:ext uri="{FF2B5EF4-FFF2-40B4-BE49-F238E27FC236}">
                <a16:creationId xmlns:a16="http://schemas.microsoft.com/office/drawing/2014/main" xmlns="" id="{BCF78637-9C1C-48BD-8683-62FC88C00AB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0192" y="230287"/>
            <a:ext cx="6822077" cy="2532857"/>
          </a:xfrm>
          <a:prstGeom prst="rect">
            <a:avLst/>
          </a:prstGeom>
        </p:spPr>
      </p:pic>
      <p:sp>
        <p:nvSpPr>
          <p:cNvPr id="6" name="pole tekstowe 5">
            <a:extLst>
              <a:ext uri="{FF2B5EF4-FFF2-40B4-BE49-F238E27FC236}">
                <a16:creationId xmlns:a16="http://schemas.microsoft.com/office/drawing/2014/main" xmlns="" id="{2524C3E6-2464-40DB-9870-50EEF03DE27F}"/>
              </a:ext>
            </a:extLst>
          </p:cNvPr>
          <p:cNvSpPr txBox="1"/>
          <p:nvPr/>
        </p:nvSpPr>
        <p:spPr>
          <a:xfrm>
            <a:off x="774319" y="3031355"/>
            <a:ext cx="6093822" cy="3339184"/>
          </a:xfrm>
          <a:prstGeom prst="rect">
            <a:avLst/>
          </a:prstGeom>
          <a:noFill/>
        </p:spPr>
        <p:txBody>
          <a:bodyPr wrap="square">
            <a:spAutoFit/>
          </a:bodyPr>
          <a:lstStyle/>
          <a:p>
            <a:pPr lvl="0">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Siła wpływu grupy, w tym rodziny, na poszczególnych jej członków zależy w bardzo dużym stopniu od bliskości, w jakiej te osoby pozostają względem siebie. Tę bliskość należy rozumieć jako siłę</a:t>
            </a:r>
            <a:r>
              <a:rPr lang="pl-PL" sz="1800" b="1" dirty="0">
                <a:effectLst/>
                <a:latin typeface="Calibri" panose="020F0502020204030204" pitchFamily="34" charset="0"/>
                <a:ea typeface="Calibri" panose="020F0502020204030204" pitchFamily="34" charset="0"/>
                <a:cs typeface="Times New Roman" panose="02020603050405020304" pitchFamily="18" charset="0"/>
              </a:rPr>
              <a:t>.</a:t>
            </a:r>
            <a:r>
              <a:rPr lang="pl-PL" sz="1800" dirty="0">
                <a:effectLst/>
                <a:latin typeface="Calibri" panose="020F0502020204030204" pitchFamily="34" charset="0"/>
                <a:ea typeface="Calibri" panose="020F0502020204030204" pitchFamily="34" charset="0"/>
                <a:cs typeface="Times New Roman" panose="02020603050405020304" pitchFamily="18" charset="0"/>
              </a:rPr>
              <a:t> więzi między osobami. Jeśli są dobre relacje, mocne więzi emocjonalne, to wpływ poszczególnych członków rodziny jest o wiele skuteczniejszy, niż gdy tych więzi brak. I być może niejednokrotnie zapominamy o tym, że aby nasze słowa, słowa rodziców miały dla dziecka większe znaczenie, większą siłę oddziaływania,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to musimy najpierw jako rodzice zadbać o zbudowanie dobrych, pozytywnych relacji ze swoim dzieckiem, ale i ze swoim współmałżonkiem.</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1053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126D155-FB6B-4309-9D58-E2395900CBE5}"/>
              </a:ext>
            </a:extLst>
          </p:cNvPr>
          <p:cNvSpPr>
            <a:spLocks noGrp="1"/>
          </p:cNvSpPr>
          <p:nvPr>
            <p:ph type="title"/>
          </p:nvPr>
        </p:nvSpPr>
        <p:spPr/>
        <p:txBody>
          <a:bodyPr>
            <a:normAutofit/>
          </a:bodyPr>
          <a:lstStyle/>
          <a:p>
            <a:r>
              <a:rPr lang="pl-PL" sz="2400" dirty="0">
                <a:solidFill>
                  <a:schemeClr val="accent1"/>
                </a:solidFill>
                <a:latin typeface="Baskerville Old Face" panose="02020602080505020303" pitchFamily="18" charset="0"/>
              </a:rPr>
              <a:t>Więź między wszystkimi członkami rodziny oparta na zrozumieniu, chęci pomocy, szacunku…</a:t>
            </a:r>
          </a:p>
        </p:txBody>
      </p:sp>
      <p:pic>
        <p:nvPicPr>
          <p:cNvPr id="4" name="Obraz 3">
            <a:extLst>
              <a:ext uri="{FF2B5EF4-FFF2-40B4-BE49-F238E27FC236}">
                <a16:creationId xmlns:a16="http://schemas.microsoft.com/office/drawing/2014/main" xmlns="" id="{428D519B-EE60-4F4A-86CB-D9D006D7012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83809" y="1938550"/>
            <a:ext cx="6267955" cy="1889606"/>
          </a:xfrm>
          <a:prstGeom prst="rect">
            <a:avLst/>
          </a:prstGeom>
        </p:spPr>
      </p:pic>
      <p:pic>
        <p:nvPicPr>
          <p:cNvPr id="8" name="Obraz 7">
            <a:extLst>
              <a:ext uri="{FF2B5EF4-FFF2-40B4-BE49-F238E27FC236}">
                <a16:creationId xmlns:a16="http://schemas.microsoft.com/office/drawing/2014/main" xmlns="" id="{6C1102B4-1547-40D0-AB42-327171BDB27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33657" y="3332955"/>
            <a:ext cx="3625403" cy="3075649"/>
          </a:xfrm>
          <a:prstGeom prst="rect">
            <a:avLst/>
          </a:prstGeom>
        </p:spPr>
      </p:pic>
      <p:sp>
        <p:nvSpPr>
          <p:cNvPr id="6" name="pole tekstowe 5">
            <a:extLst>
              <a:ext uri="{FF2B5EF4-FFF2-40B4-BE49-F238E27FC236}">
                <a16:creationId xmlns:a16="http://schemas.microsoft.com/office/drawing/2014/main" xmlns="" id="{AEF0191C-B164-48D8-B222-ACF6AE9F2A1C}"/>
              </a:ext>
            </a:extLst>
          </p:cNvPr>
          <p:cNvSpPr txBox="1"/>
          <p:nvPr/>
        </p:nvSpPr>
        <p:spPr>
          <a:xfrm>
            <a:off x="290650" y="5678927"/>
            <a:ext cx="6093822" cy="671915"/>
          </a:xfrm>
          <a:prstGeom prst="rect">
            <a:avLst/>
          </a:prstGeom>
          <a:noFill/>
        </p:spPr>
        <p:txBody>
          <a:bodyPr wrap="square">
            <a:spAutoFit/>
          </a:bodyPr>
          <a:lstStyle/>
          <a:p>
            <a:pPr lvl="0">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Więzi tworzymy m.in. poprzez okazywanie sobie szacunku, wzajemną pomoc, wspólny czas…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67083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6F21207D-11C2-447C-9ECE-300210C2AD9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994247" y="0"/>
            <a:ext cx="7197753" cy="5398314"/>
          </a:xfrm>
        </p:spPr>
      </p:pic>
      <p:sp>
        <p:nvSpPr>
          <p:cNvPr id="4" name="pole tekstowe 3">
            <a:extLst>
              <a:ext uri="{FF2B5EF4-FFF2-40B4-BE49-F238E27FC236}">
                <a16:creationId xmlns:a16="http://schemas.microsoft.com/office/drawing/2014/main" xmlns="" id="{EFEE3128-37B7-4B23-8199-B1A473C40E52}"/>
              </a:ext>
            </a:extLst>
          </p:cNvPr>
          <p:cNvSpPr txBox="1"/>
          <p:nvPr/>
        </p:nvSpPr>
        <p:spPr>
          <a:xfrm>
            <a:off x="120832" y="1063402"/>
            <a:ext cx="6093822" cy="1857368"/>
          </a:xfrm>
          <a:prstGeom prst="rect">
            <a:avLst/>
          </a:prstGeom>
          <a:noFill/>
        </p:spPr>
        <p:txBody>
          <a:bodyPr wrap="square">
            <a:spAutoFit/>
          </a:bodyPr>
          <a:lstStyle/>
          <a:p>
            <a:pPr lvl="0">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Aby zbudować szczęśliwą rodzinę, trzeba zadbać, by dzieci były w niej szczęśliwe. Nie możemy bagatelizować ich potrzeb, problemów, spraw. Jeśli zlekceważymy raz czy drugi, może już nie przyjść po pomoc do nas – rodziców, być może będzie szukało pomocy gdzieś indziej, co może przynieść różne rezultaty, nie zawsze dobre.</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6155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D1470C5-EB38-4DA2-AE09-2CE5733DFD69}"/>
              </a:ext>
            </a:extLst>
          </p:cNvPr>
          <p:cNvSpPr>
            <a:spLocks noGrp="1"/>
          </p:cNvSpPr>
          <p:nvPr>
            <p:ph type="title"/>
          </p:nvPr>
        </p:nvSpPr>
        <p:spPr>
          <a:xfrm>
            <a:off x="102105" y="2525988"/>
            <a:ext cx="10372289" cy="2271658"/>
          </a:xfrm>
        </p:spPr>
        <p:txBody>
          <a:bodyPr>
            <a:normAutofit/>
          </a:bodyPr>
          <a:lstStyle/>
          <a:p>
            <a:r>
              <a:rPr lang="pl-PL" sz="2400" dirty="0"/>
              <a:t>,,Najważniejsze, co może ojciec dać swoim dzieciom, to po prostu prawdziwie, odpowiedzialnie, mądrze, dojrzale, wiernie, wyłącznie i dozgonnie kochać ich matkę”/dr Jacek </a:t>
            </a:r>
            <a:r>
              <a:rPr lang="pl-PL" sz="2400" dirty="0" err="1"/>
              <a:t>Pulikowski</a:t>
            </a:r>
            <a:r>
              <a:rPr lang="pl-PL" sz="2400" dirty="0"/>
              <a:t>/   analogicznie - - Najważniejsze, co matka może dać swoim dzieciom to kochać ich ojca.</a:t>
            </a:r>
            <a:br>
              <a:rPr lang="pl-PL" sz="2400" dirty="0"/>
            </a:br>
            <a:r>
              <a:rPr lang="pl-PL" sz="1800" dirty="0"/>
              <a:t/>
            </a:r>
            <a:br>
              <a:rPr lang="pl-PL" sz="1800" dirty="0"/>
            </a:br>
            <a:r>
              <a:rPr lang="pl-PL" sz="1800" dirty="0"/>
              <a:t/>
            </a:r>
            <a:br>
              <a:rPr lang="pl-PL" sz="1800" dirty="0"/>
            </a:br>
            <a:endParaRPr lang="pl-PL" sz="1800" dirty="0"/>
          </a:p>
        </p:txBody>
      </p:sp>
      <p:pic>
        <p:nvPicPr>
          <p:cNvPr id="5" name="Obraz 4">
            <a:extLst>
              <a:ext uri="{FF2B5EF4-FFF2-40B4-BE49-F238E27FC236}">
                <a16:creationId xmlns:a16="http://schemas.microsoft.com/office/drawing/2014/main" xmlns="" id="{902D0EE2-3538-4F4C-9461-E7FDA221CC5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0116" y="147369"/>
            <a:ext cx="4320330" cy="2271657"/>
          </a:xfrm>
          <a:prstGeom prst="rect">
            <a:avLst/>
          </a:prstGeom>
        </p:spPr>
      </p:pic>
      <p:pic>
        <p:nvPicPr>
          <p:cNvPr id="7" name="Obraz 6">
            <a:extLst>
              <a:ext uri="{FF2B5EF4-FFF2-40B4-BE49-F238E27FC236}">
                <a16:creationId xmlns:a16="http://schemas.microsoft.com/office/drawing/2014/main" xmlns="" id="{D6DC9BFC-63F6-4492-92F4-754D6202165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9521" y="4772200"/>
            <a:ext cx="2638425" cy="1733550"/>
          </a:xfrm>
          <a:prstGeom prst="rect">
            <a:avLst/>
          </a:prstGeom>
        </p:spPr>
      </p:pic>
      <p:pic>
        <p:nvPicPr>
          <p:cNvPr id="6" name="Obraz 5">
            <a:extLst>
              <a:ext uri="{FF2B5EF4-FFF2-40B4-BE49-F238E27FC236}">
                <a16:creationId xmlns:a16="http://schemas.microsoft.com/office/drawing/2014/main" xmlns="" id="{17598DF0-8582-4D0B-8AF4-35782BED3CE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9699" y="4430977"/>
            <a:ext cx="3049056" cy="1852725"/>
          </a:xfrm>
          <a:prstGeom prst="rect">
            <a:avLst/>
          </a:prstGeom>
        </p:spPr>
      </p:pic>
      <p:sp>
        <p:nvSpPr>
          <p:cNvPr id="8" name="pole tekstowe 7">
            <a:extLst>
              <a:ext uri="{FF2B5EF4-FFF2-40B4-BE49-F238E27FC236}">
                <a16:creationId xmlns:a16="http://schemas.microsoft.com/office/drawing/2014/main" xmlns="" id="{D9EF21AA-F0A6-4994-85E4-FC93CBBC5E35}"/>
              </a:ext>
            </a:extLst>
          </p:cNvPr>
          <p:cNvSpPr txBox="1"/>
          <p:nvPr/>
        </p:nvSpPr>
        <p:spPr>
          <a:xfrm>
            <a:off x="5868489" y="574298"/>
            <a:ext cx="6093822" cy="1015663"/>
          </a:xfrm>
          <a:prstGeom prst="rect">
            <a:avLst/>
          </a:prstGeom>
          <a:noFill/>
        </p:spPr>
        <p:txBody>
          <a:bodyPr wrap="square">
            <a:spAutoFit/>
          </a:bodyPr>
          <a:lstStyle/>
          <a:p>
            <a:r>
              <a:rPr lang="pl-PL" sz="2000" dirty="0">
                <a:effectLst/>
                <a:latin typeface="Calibri" panose="020F0502020204030204" pitchFamily="34" charset="0"/>
                <a:ea typeface="Calibri" panose="020F0502020204030204" pitchFamily="34" charset="0"/>
                <a:cs typeface="Times New Roman" panose="02020603050405020304" pitchFamily="18" charset="0"/>
              </a:rPr>
              <a:t>// Dr Jacek </a:t>
            </a:r>
            <a:r>
              <a:rPr lang="pl-PL" sz="2000" dirty="0" err="1">
                <a:effectLst/>
                <a:latin typeface="Calibri" panose="020F0502020204030204" pitchFamily="34" charset="0"/>
                <a:ea typeface="Calibri" panose="020F0502020204030204" pitchFamily="34" charset="0"/>
                <a:cs typeface="Times New Roman" panose="02020603050405020304" pitchFamily="18" charset="0"/>
              </a:rPr>
              <a:t>Pulikowski</a:t>
            </a:r>
            <a:r>
              <a:rPr lang="pl-PL" sz="2000" dirty="0">
                <a:effectLst/>
                <a:latin typeface="Calibri" panose="020F0502020204030204" pitchFamily="34" charset="0"/>
                <a:ea typeface="Calibri" panose="020F0502020204030204" pitchFamily="34" charset="0"/>
                <a:cs typeface="Times New Roman" panose="02020603050405020304" pitchFamily="18" charset="0"/>
              </a:rPr>
              <a:t> to pisarz, wykładowca, terapeuta małżeństw, ojciec trojga dzieci. Autor licznych publikacji o tematyce rodzinnej, które gorąco polecam.//</a:t>
            </a:r>
            <a:endParaRPr lang="pl-PL" sz="2000" dirty="0"/>
          </a:p>
        </p:txBody>
      </p:sp>
    </p:spTree>
    <p:extLst>
      <p:ext uri="{BB962C8B-B14F-4D97-AF65-F5344CB8AC3E}">
        <p14:creationId xmlns:p14="http://schemas.microsoft.com/office/powerpoint/2010/main" xmlns="" val="102452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AEB5199-51B6-4E91-AF66-ADCC041554A4}"/>
              </a:ext>
            </a:extLst>
          </p:cNvPr>
          <p:cNvSpPr>
            <a:spLocks noGrp="1"/>
          </p:cNvSpPr>
          <p:nvPr>
            <p:ph type="title"/>
          </p:nvPr>
        </p:nvSpPr>
        <p:spPr/>
        <p:txBody>
          <a:bodyPr>
            <a:normAutofit/>
          </a:bodyPr>
          <a:lstStyle/>
          <a:p>
            <a:r>
              <a:rPr lang="pl-PL" sz="2000" b="1" dirty="0">
                <a:solidFill>
                  <a:srgbClr val="00B0F0"/>
                </a:solidFill>
              </a:rPr>
              <a:t>MAMO, TATO TO OD WAS UCZĘ SIĘ, JAK RADZIĆ SOBIE Z EMOCJAMI</a:t>
            </a:r>
          </a:p>
        </p:txBody>
      </p:sp>
      <p:pic>
        <p:nvPicPr>
          <p:cNvPr id="6" name="Symbol zastępczy zawartości 5">
            <a:extLst>
              <a:ext uri="{FF2B5EF4-FFF2-40B4-BE49-F238E27FC236}">
                <a16:creationId xmlns:a16="http://schemas.microsoft.com/office/drawing/2014/main" xmlns="" id="{F00E1A00-ED7A-40BE-BEE5-EB2ACB3E5BD2}"/>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40169" y="2366732"/>
            <a:ext cx="4414975" cy="2263729"/>
          </a:xfrm>
        </p:spPr>
      </p:pic>
      <p:pic>
        <p:nvPicPr>
          <p:cNvPr id="7" name="Obraz 6">
            <a:extLst>
              <a:ext uri="{FF2B5EF4-FFF2-40B4-BE49-F238E27FC236}">
                <a16:creationId xmlns:a16="http://schemas.microsoft.com/office/drawing/2014/main" xmlns="" id="{4CE6BE0A-3EA1-47A2-922F-B9496E6FABB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94503" y="4211594"/>
            <a:ext cx="3526642" cy="2346820"/>
          </a:xfrm>
          <a:prstGeom prst="rect">
            <a:avLst/>
          </a:prstGeom>
        </p:spPr>
      </p:pic>
      <p:sp>
        <p:nvSpPr>
          <p:cNvPr id="8" name="pole tekstowe 7">
            <a:extLst>
              <a:ext uri="{FF2B5EF4-FFF2-40B4-BE49-F238E27FC236}">
                <a16:creationId xmlns:a16="http://schemas.microsoft.com/office/drawing/2014/main" xmlns="" id="{160EF416-4BC8-40BC-9332-D6E33ABD0110}"/>
              </a:ext>
            </a:extLst>
          </p:cNvPr>
          <p:cNvSpPr txBox="1"/>
          <p:nvPr/>
        </p:nvSpPr>
        <p:spPr>
          <a:xfrm>
            <a:off x="5855426" y="2164358"/>
            <a:ext cx="6093822" cy="1394997"/>
          </a:xfrm>
          <a:prstGeom prst="rect">
            <a:avLst/>
          </a:prstGeom>
          <a:noFill/>
        </p:spPr>
        <p:txBody>
          <a:bodyPr wrap="square">
            <a:spAutoFit/>
          </a:bodyPr>
          <a:lstStyle/>
          <a:p>
            <a:pPr lvl="0">
              <a:lnSpc>
                <a:spcPct val="107000"/>
              </a:lnSpc>
              <a:spcAft>
                <a:spcPts val="800"/>
              </a:spcAft>
            </a:pPr>
            <a:r>
              <a:rPr lang="pl-PL" sz="2000" dirty="0">
                <a:effectLst/>
                <a:latin typeface="Calibri" panose="020F0502020204030204" pitchFamily="34" charset="0"/>
                <a:ea typeface="Calibri" panose="020F0502020204030204" pitchFamily="34" charset="0"/>
                <a:cs typeface="Times New Roman" panose="02020603050405020304" pitchFamily="18" charset="0"/>
              </a:rPr>
              <a:t>Trzeba mieć świadomość, że dziecko jest dobrym obserwatorem. Bardzo dobrze i szybko wyczuwa napięcia między rodzicami. To od nich uczy się sposobów radzenia sobie z emocjami. </a:t>
            </a:r>
          </a:p>
        </p:txBody>
      </p:sp>
    </p:spTree>
    <p:extLst>
      <p:ext uri="{BB962C8B-B14F-4D97-AF65-F5344CB8AC3E}">
        <p14:creationId xmlns:p14="http://schemas.microsoft.com/office/powerpoint/2010/main" xmlns="" val="197790289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1999</Words>
  <Application>Microsoft Office PowerPoint</Application>
  <PresentationFormat>Niestandardowy</PresentationFormat>
  <Paragraphs>45</Paragraphs>
  <Slides>25</Slides>
  <Notes>0</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Motyw pakietu Office</vt:lpstr>
      <vt:lpstr>SILNA RODZINA</vt:lpstr>
      <vt:lpstr>,,Rodzina jest w życiu oparciem, czymś, co chroni, co daje siłę” /Sofia Loren – aktorka/   ,,Rodzina może się rozpaść na różne sposoby. Wystarczy źdźbło egoizmu, pycha i szczypta chciwości…., ale ściśle utkana tworzy więź, której nic nie pokona” / Jodi Picoult – pisarka/  </vt:lpstr>
      <vt:lpstr>Warto zadać sobie pytanie: Co robić, aby każdego dnia moja rodzina stawała się silniejsza? </vt:lpstr>
      <vt:lpstr>Czy mój dom jest domem, do którego chce się wracać?</vt:lpstr>
      <vt:lpstr>Slajd 5</vt:lpstr>
      <vt:lpstr>Więź między wszystkimi członkami rodziny oparta na zrozumieniu, chęci pomocy, szacunku…</vt:lpstr>
      <vt:lpstr>Slajd 7</vt:lpstr>
      <vt:lpstr>,,Najważniejsze, co może ojciec dać swoim dzieciom, to po prostu prawdziwie, odpowiedzialnie, mądrze, dojrzale, wiernie, wyłącznie i dozgonnie kochać ich matkę”/dr Jacek Pulikowski/   analogicznie - - Najważniejsze, co matka może dać swoim dzieciom to kochać ich ojca.   </vt:lpstr>
      <vt:lpstr>MAMO, TATO TO OD WAS UCZĘ SIĘ, JAK RADZIĆ SOBIE Z EMOCJAMI</vt:lpstr>
      <vt:lpstr>Mamo, Tato, bardzo przeżywam Wasze kłótnie…staję się nerwowy.</vt:lpstr>
      <vt:lpstr>Miłość w rodzinie – to SILNA RODZINA. Silna rodzina – to SILNE DZIECI.</vt:lpstr>
      <vt:lpstr>Uwaga rodziców</vt:lpstr>
      <vt:lpstr>Slajd 13</vt:lpstr>
      <vt:lpstr>Jednomyślność w wychowaniu</vt:lpstr>
      <vt:lpstr>Podstawowa zasada – NIE ULEGAĆ ZNIECHĘCENIU</vt:lpstr>
      <vt:lpstr>Slajd 16</vt:lpstr>
      <vt:lpstr>Zapewnienie o naszych dobrych intencjach, o chęci pomocy…</vt:lpstr>
      <vt:lpstr>Jasno sprecyzowane oczekiwania. Nie oczekuj ,,gruszek na wierzbie”</vt:lpstr>
      <vt:lpstr>Slajd 19</vt:lpstr>
      <vt:lpstr>Slajd 20</vt:lpstr>
      <vt:lpstr>Czas izolacji a dzieci i młodzież</vt:lpstr>
      <vt:lpstr>Smutek, apatia, agresja, depresja…</vt:lpstr>
      <vt:lpstr>Izolacja może być szansą</vt:lpstr>
      <vt:lpstr>Rodzina jest nam dana, ale i ZADANA MOJA RODZINA W MOICH RĘKACH</vt:lpstr>
      <vt:lpstr>Slajd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SILNA RODZINA</dc:title>
  <dc:creator>Jurutek Priv</dc:creator>
  <cp:lastModifiedBy>admin</cp:lastModifiedBy>
  <cp:revision>50</cp:revision>
  <dcterms:created xsi:type="dcterms:W3CDTF">2021-02-24T20:51:41Z</dcterms:created>
  <dcterms:modified xsi:type="dcterms:W3CDTF">2021-11-09T08:55:00Z</dcterms:modified>
</cp:coreProperties>
</file>