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7"/>
  </p:notesMasterIdLst>
  <p:sldIdLst>
    <p:sldId id="256" r:id="rId2"/>
    <p:sldId id="257" r:id="rId3"/>
    <p:sldId id="260" r:id="rId4"/>
    <p:sldId id="261" r:id="rId5"/>
    <p:sldId id="258" r:id="rId6"/>
    <p:sldId id="259" r:id="rId7"/>
    <p:sldId id="262" r:id="rId8"/>
    <p:sldId id="263" r:id="rId9"/>
    <p:sldId id="264" r:id="rId10"/>
    <p:sldId id="271" r:id="rId11"/>
    <p:sldId id="267" r:id="rId12"/>
    <p:sldId id="268" r:id="rId13"/>
    <p:sldId id="269" r:id="rId14"/>
    <p:sldId id="270" r:id="rId15"/>
    <p:sldId id="266" r:id="rId1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11" autoAdjust="0"/>
  </p:normalViewPr>
  <p:slideViewPr>
    <p:cSldViewPr>
      <p:cViewPr>
        <p:scale>
          <a:sx n="75" d="100"/>
          <a:sy n="75" d="100"/>
        </p:scale>
        <p:origin x="-101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504787-AB68-4300-8EE9-A30B7FA4A936}" type="datetimeFigureOut">
              <a:rPr lang="pl-PL" smtClean="0"/>
              <a:pPr/>
              <a:t>2021-03-29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B8BE65-6748-42A6-AB85-7FDA3DAD23D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8BE65-6748-42A6-AB85-7FDA3DAD23D6}" type="slidenum">
              <a:rPr lang="pl-PL" smtClean="0"/>
              <a:pPr/>
              <a:t>10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Tytuł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cxnSp>
        <p:nvCxnSpPr>
          <p:cNvPr id="8" name="Łącznik prosty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ymbol zastępczy daty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60268-7D47-4C71-A63F-680F4E84A705}" type="datetimeFigureOut">
              <a:rPr lang="pl-PL" smtClean="0"/>
              <a:pPr/>
              <a:t>2021-03-29</a:t>
            </a:fld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24E516-ADB4-430C-8142-3C685EE4D7E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60268-7D47-4C71-A63F-680F4E84A705}" type="datetimeFigureOut">
              <a:rPr lang="pl-PL" smtClean="0"/>
              <a:pPr/>
              <a:t>2021-03-29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E516-ADB4-430C-8142-3C685EE4D7E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60268-7D47-4C71-A63F-680F4E84A705}" type="datetimeFigureOut">
              <a:rPr lang="pl-PL" smtClean="0"/>
              <a:pPr/>
              <a:t>2021-03-29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E516-ADB4-430C-8142-3C685EE4D7E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2360268-7D47-4C71-A63F-680F4E84A705}" type="datetimeFigureOut">
              <a:rPr lang="pl-PL" smtClean="0"/>
              <a:pPr/>
              <a:t>2021-03-29</a:t>
            </a:fld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2D24E516-ADB4-430C-8142-3C685EE4D7E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Symbol zastępczy stopki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60268-7D47-4C71-A63F-680F4E84A705}" type="datetimeFigureOut">
              <a:rPr lang="pl-PL" smtClean="0"/>
              <a:pPr/>
              <a:t>2021-03-29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E516-ADB4-430C-8142-3C685EE4D7E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7" name="Łącznik prosty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60268-7D47-4C71-A63F-680F4E84A705}" type="datetimeFigureOut">
              <a:rPr lang="pl-PL" smtClean="0"/>
              <a:pPr/>
              <a:t>2021-03-29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E516-ADB4-430C-8142-3C685EE4D7E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E516-ADB4-430C-8142-3C685EE4D7E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60268-7D47-4C71-A63F-680F4E84A705}" type="datetimeFigureOut">
              <a:rPr lang="pl-PL" smtClean="0"/>
              <a:pPr/>
              <a:t>2021-03-29</a:t>
            </a:fld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2" name="Symbol zastępczy zawartości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4" name="Symbol zastępczy zawartości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10" name="Łącznik prosty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60268-7D47-4C71-A63F-680F4E84A705}" type="datetimeFigureOut">
              <a:rPr lang="pl-PL" smtClean="0"/>
              <a:pPr/>
              <a:t>2021-03-29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E516-ADB4-430C-8142-3C685EE4D7E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60268-7D47-4C71-A63F-680F4E84A705}" type="datetimeFigureOut">
              <a:rPr lang="pl-PL" smtClean="0"/>
              <a:pPr/>
              <a:t>2021-03-29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E516-ADB4-430C-8142-3C685EE4D7E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ymbol zastępczy zawartości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1" name="Tytuł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2360268-7D47-4C71-A63F-680F4E84A705}" type="datetimeFigureOut">
              <a:rPr lang="pl-PL" smtClean="0"/>
              <a:pPr/>
              <a:t>2021-03-29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D24E516-ADB4-430C-8142-3C685EE4D7E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60268-7D47-4C71-A63F-680F4E84A705}" type="datetimeFigureOut">
              <a:rPr lang="pl-PL" smtClean="0"/>
              <a:pPr/>
              <a:t>2021-03-29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24E516-ADB4-430C-8142-3C685EE4D7E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2360268-7D47-4C71-A63F-680F4E84A705}" type="datetimeFigureOut">
              <a:rPr lang="pl-PL" smtClean="0"/>
              <a:pPr/>
              <a:t>2021-03-29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2D24E516-ADB4-430C-8142-3C685EE4D7E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F:\Zaawansowana%20prezentacja\112%20-%20na%20ratunek%204%20(1080p_25fps_H264-128kbit_AAC).mp4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000" dirty="0" smtClean="0">
                <a:latin typeface="Monotype Corsiva" pitchFamily="66" charset="0"/>
              </a:rPr>
              <a:t>Numery</a:t>
            </a:r>
            <a:r>
              <a:rPr lang="pl-PL" sz="6000" dirty="0" smtClean="0"/>
              <a:t> </a:t>
            </a:r>
            <a:r>
              <a:rPr lang="pl-PL" sz="6000" dirty="0" smtClean="0">
                <a:latin typeface="Monotype Corsiva" pitchFamily="66" charset="0"/>
              </a:rPr>
              <a:t>alarmowe</a:t>
            </a:r>
            <a:endParaRPr lang="pl-PL" sz="6000" dirty="0">
              <a:latin typeface="Monotype Corsiva" pitchFamily="66" charset="0"/>
            </a:endParaRPr>
          </a:p>
        </p:txBody>
      </p:sp>
      <p:pic>
        <p:nvPicPr>
          <p:cNvPr id="13314" name="Picture 2" descr="Numery telefonów alarmowych na schodach | Naklejki n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340768"/>
            <a:ext cx="6912768" cy="5009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364832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chemeClr val="bg1"/>
                </a:solidFill>
              </a:rPr>
              <a:t>Co powiedzieć, jak dzwonimy pod numer </a:t>
            </a:r>
            <a:r>
              <a:rPr lang="pl-PL" sz="6000" dirty="0" smtClean="0">
                <a:solidFill>
                  <a:srgbClr val="FF0000"/>
                </a:solidFill>
              </a:rPr>
              <a:t>112</a:t>
            </a:r>
            <a:r>
              <a:rPr lang="pl-PL" sz="3200" dirty="0" smtClean="0">
                <a:solidFill>
                  <a:schemeClr val="bg1"/>
                </a:solidFill>
              </a:rPr>
              <a:t>?</a:t>
            </a:r>
            <a:br>
              <a:rPr lang="pl-PL" sz="3200" dirty="0" smtClean="0">
                <a:solidFill>
                  <a:schemeClr val="bg1"/>
                </a:solidFill>
              </a:rPr>
            </a:br>
            <a:r>
              <a:rPr lang="pl-PL" sz="3200" dirty="0" smtClean="0">
                <a:solidFill>
                  <a:schemeClr val="bg1"/>
                </a:solidFill>
              </a:rPr>
              <a:t/>
            </a:r>
            <a:br>
              <a:rPr lang="pl-PL" sz="3200" dirty="0" smtClean="0">
                <a:solidFill>
                  <a:schemeClr val="bg1"/>
                </a:solidFill>
              </a:rPr>
            </a:br>
            <a:r>
              <a:rPr lang="pl-PL" sz="3200" dirty="0" smtClean="0">
                <a:solidFill>
                  <a:schemeClr val="bg1"/>
                </a:solidFill>
              </a:rPr>
              <a:t>- </a:t>
            </a:r>
            <a:r>
              <a:rPr lang="pl-PL" sz="3100" dirty="0" smtClean="0">
                <a:solidFill>
                  <a:schemeClr val="bg1"/>
                </a:solidFill>
              </a:rPr>
              <a:t>krótko opisać zdarzenie,</a:t>
            </a:r>
            <a:br>
              <a:rPr lang="pl-PL" sz="3100" dirty="0" smtClean="0">
                <a:solidFill>
                  <a:schemeClr val="bg1"/>
                </a:solidFill>
              </a:rPr>
            </a:br>
            <a:r>
              <a:rPr lang="pl-PL" sz="3100" dirty="0" smtClean="0">
                <a:solidFill>
                  <a:schemeClr val="bg1"/>
                </a:solidFill>
              </a:rPr>
              <a:t>- podać imię i nazwisko,</a:t>
            </a:r>
            <a:br>
              <a:rPr lang="pl-PL" sz="3100" dirty="0" smtClean="0">
                <a:solidFill>
                  <a:schemeClr val="bg1"/>
                </a:solidFill>
              </a:rPr>
            </a:br>
            <a:r>
              <a:rPr lang="pl-PL" sz="3100" dirty="0" smtClean="0">
                <a:solidFill>
                  <a:schemeClr val="bg1"/>
                </a:solidFill>
              </a:rPr>
              <a:t>- wskazać adres/miejsce przebywania,</a:t>
            </a:r>
            <a:br>
              <a:rPr lang="pl-PL" sz="3100" dirty="0" smtClean="0">
                <a:solidFill>
                  <a:schemeClr val="bg1"/>
                </a:solidFill>
              </a:rPr>
            </a:br>
            <a:r>
              <a:rPr lang="pl-PL" sz="3100" dirty="0" smtClean="0">
                <a:solidFill>
                  <a:schemeClr val="bg1"/>
                </a:solidFill>
              </a:rPr>
              <a:t> - wskazać najszybszą drogę dojazdu do miejsca zdarzenia ,</a:t>
            </a:r>
            <a:br>
              <a:rPr lang="pl-PL" sz="3100" dirty="0" smtClean="0">
                <a:solidFill>
                  <a:schemeClr val="bg1"/>
                </a:solidFill>
              </a:rPr>
            </a:br>
            <a:r>
              <a:rPr lang="pl-PL" sz="3100" dirty="0" smtClean="0">
                <a:solidFill>
                  <a:schemeClr val="bg1"/>
                </a:solidFill>
              </a:rPr>
              <a:t>- odpowiadać na pytania operatora, </a:t>
            </a:r>
            <a:br>
              <a:rPr lang="pl-PL" sz="3100" dirty="0" smtClean="0">
                <a:solidFill>
                  <a:schemeClr val="bg1"/>
                </a:solidFill>
              </a:rPr>
            </a:br>
            <a:r>
              <a:rPr lang="pl-PL" sz="3100" dirty="0" smtClean="0">
                <a:solidFill>
                  <a:schemeClr val="bg1"/>
                </a:solidFill>
              </a:rPr>
              <a:t>- wykonywać instrukcję/ polecenia operatora, </a:t>
            </a:r>
            <a:br>
              <a:rPr lang="pl-PL" sz="3100" dirty="0" smtClean="0">
                <a:solidFill>
                  <a:schemeClr val="bg1"/>
                </a:solidFill>
              </a:rPr>
            </a:br>
            <a:r>
              <a:rPr lang="pl-PL" sz="3100" dirty="0" smtClean="0">
                <a:solidFill>
                  <a:schemeClr val="bg1"/>
                </a:solidFill>
              </a:rPr>
              <a:t>- zachować spokój.</a:t>
            </a:r>
            <a:endParaRPr lang="pl-PL" sz="3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12 - na ratunek 4 (1080p_25fps_H264-128kbit_AAC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11560" y="404664"/>
            <a:ext cx="7968885" cy="5976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1268760"/>
            <a:ext cx="8229600" cy="2808312"/>
          </a:xfrm>
        </p:spPr>
        <p:txBody>
          <a:bodyPr>
            <a:noAutofit/>
          </a:bodyPr>
          <a:lstStyle/>
          <a:p>
            <a:r>
              <a:rPr lang="pl-PL" sz="3600" dirty="0" smtClean="0">
                <a:solidFill>
                  <a:schemeClr val="bg1"/>
                </a:solidFill>
              </a:rPr>
              <a:t>Która drużyna powinna wyjechać do wezwania?</a:t>
            </a:r>
            <a:br>
              <a:rPr lang="pl-PL" sz="3600" dirty="0" smtClean="0">
                <a:solidFill>
                  <a:schemeClr val="bg1"/>
                </a:solidFill>
              </a:rPr>
            </a:br>
            <a:r>
              <a:rPr lang="pl-PL" sz="3600" dirty="0" smtClean="0">
                <a:solidFill>
                  <a:schemeClr val="bg1"/>
                </a:solidFill>
              </a:rPr>
              <a:t/>
            </a:r>
            <a:br>
              <a:rPr lang="pl-PL" sz="3600" dirty="0" smtClean="0">
                <a:solidFill>
                  <a:schemeClr val="bg1"/>
                </a:solidFill>
              </a:rPr>
            </a:br>
            <a:r>
              <a:rPr lang="pl-PL" sz="3600" dirty="0" smtClean="0">
                <a:solidFill>
                  <a:schemeClr val="bg1"/>
                </a:solidFill>
              </a:rPr>
              <a:t>- Halo! ?</a:t>
            </a:r>
            <a:br>
              <a:rPr lang="pl-PL" sz="3600" dirty="0" smtClean="0">
                <a:solidFill>
                  <a:schemeClr val="bg1"/>
                </a:solidFill>
              </a:rPr>
            </a:br>
            <a:r>
              <a:rPr lang="pl-PL" sz="3600" dirty="0" smtClean="0">
                <a:solidFill>
                  <a:schemeClr val="bg1"/>
                </a:solidFill>
              </a:rPr>
              <a:t>-Małe dziecko weszło na wysokie drzewo i nie może zejść. </a:t>
            </a:r>
            <a:br>
              <a:rPr lang="pl-PL" sz="3600" dirty="0" smtClean="0">
                <a:solidFill>
                  <a:schemeClr val="bg1"/>
                </a:solidFill>
              </a:rPr>
            </a:br>
            <a:r>
              <a:rPr lang="pl-PL" sz="3600" dirty="0" smtClean="0">
                <a:solidFill>
                  <a:schemeClr val="bg1"/>
                </a:solidFill>
              </a:rPr>
              <a:t>-Tak rozumiem. Już wysyłam pomoc.</a:t>
            </a:r>
            <a:endParaRPr lang="pl-PL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0" contrast="100000"/>
          </a:blip>
          <a:srcRect/>
          <a:stretch>
            <a:fillRect/>
          </a:stretch>
        </p:blipFill>
        <p:spPr bwMode="auto">
          <a:xfrm flipH="1">
            <a:off x="-3204864" y="4077072"/>
            <a:ext cx="2948888" cy="2367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 flipH="1">
            <a:off x="2271184" y="4086319"/>
            <a:ext cx="2948888" cy="2367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88889E-6 1.85185E-6 L 0.60261 -0.00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" y="-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siku-policja-model-4065573.png"/>
          <p:cNvPicPr>
            <a:picLocks noChangeAspect="1"/>
          </p:cNvPicPr>
          <p:nvPr/>
        </p:nvPicPr>
        <p:blipFill>
          <a:blip r:embed="rId2" cstate="print">
            <a:lum bright="-100000"/>
          </a:blip>
          <a:stretch>
            <a:fillRect/>
          </a:stretch>
        </p:blipFill>
        <p:spPr>
          <a:xfrm>
            <a:off x="11683932" y="3789040"/>
            <a:ext cx="4913404" cy="216024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2700536"/>
          </a:xfrm>
        </p:spPr>
        <p:txBody>
          <a:bodyPr>
            <a:normAutofit fontScale="90000"/>
          </a:bodyPr>
          <a:lstStyle/>
          <a:p>
            <a:r>
              <a:rPr lang="pl-PL" sz="4400" dirty="0" smtClean="0">
                <a:solidFill>
                  <a:schemeClr val="bg1"/>
                </a:solidFill>
              </a:rPr>
              <a:t>- </a:t>
            </a:r>
            <a:r>
              <a:rPr lang="pl-PL" sz="4000" dirty="0" smtClean="0">
                <a:solidFill>
                  <a:schemeClr val="bg1"/>
                </a:solidFill>
              </a:rPr>
              <a:t>Halo! Mały chłopiec stoi sam na przystanku i płacze. Chyba zgubił się rodzicom.</a:t>
            </a:r>
            <a:br>
              <a:rPr lang="pl-PL" sz="4000" dirty="0" smtClean="0">
                <a:solidFill>
                  <a:schemeClr val="bg1"/>
                </a:solidFill>
              </a:rPr>
            </a:br>
            <a:r>
              <a:rPr lang="pl-PL" sz="4000" dirty="0" smtClean="0">
                <a:solidFill>
                  <a:schemeClr val="bg1"/>
                </a:solidFill>
              </a:rPr>
              <a:t> -Tak rozumiem. Już wysyłam pomoc. </a:t>
            </a:r>
            <a:br>
              <a:rPr lang="pl-PL" sz="4000" dirty="0" smtClean="0">
                <a:solidFill>
                  <a:schemeClr val="bg1"/>
                </a:solidFill>
              </a:rPr>
            </a:br>
            <a:endParaRPr lang="pl-PL" sz="4000" dirty="0"/>
          </a:p>
        </p:txBody>
      </p:sp>
      <p:pic>
        <p:nvPicPr>
          <p:cNvPr id="3" name="Obraz 2" descr="siku-policja-model-406557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3868907"/>
            <a:ext cx="4833913" cy="2152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94444E-6 -7.40741E-7 L -1.02431 0.021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" y="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product-7091.png"/>
          <p:cNvPicPr>
            <a:picLocks noChangeAspect="1"/>
          </p:cNvPicPr>
          <p:nvPr/>
        </p:nvPicPr>
        <p:blipFill>
          <a:blip r:embed="rId2" cstate="print">
            <a:lum bright="-100000" contrast="-100000"/>
          </a:blip>
          <a:stretch>
            <a:fillRect/>
          </a:stretch>
        </p:blipFill>
        <p:spPr>
          <a:xfrm>
            <a:off x="-7453336" y="1533525"/>
            <a:ext cx="6667500" cy="53244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2880320"/>
          </a:xfrm>
        </p:spPr>
        <p:txBody>
          <a:bodyPr>
            <a:normAutofit fontScale="90000"/>
          </a:bodyPr>
          <a:lstStyle/>
          <a:p>
            <a:r>
              <a:rPr lang="pl-PL" sz="4400" dirty="0" smtClean="0">
                <a:solidFill>
                  <a:schemeClr val="bg1"/>
                </a:solidFill>
              </a:rPr>
              <a:t>- Halo! Dziewczynka przewróciła się podczas jazdy rowerem. Nie może się podnieść. Skarży się, że boli ją noga.</a:t>
            </a:r>
            <a:br>
              <a:rPr lang="pl-PL" sz="4400" dirty="0" smtClean="0">
                <a:solidFill>
                  <a:schemeClr val="bg1"/>
                </a:solidFill>
              </a:rPr>
            </a:br>
            <a:r>
              <a:rPr lang="pl-PL" sz="4400" dirty="0" smtClean="0">
                <a:solidFill>
                  <a:schemeClr val="bg1"/>
                </a:solidFill>
              </a:rPr>
              <a:t> -Tak rozumiem. Już wysyłam pomoc. </a:t>
            </a:r>
            <a:br>
              <a:rPr lang="pl-PL" sz="4400" dirty="0" smtClean="0">
                <a:solidFill>
                  <a:schemeClr val="bg1"/>
                </a:solidFill>
              </a:rPr>
            </a:br>
            <a:endParaRPr lang="pl-PL" dirty="0"/>
          </a:p>
        </p:txBody>
      </p:sp>
      <p:pic>
        <p:nvPicPr>
          <p:cNvPr id="3" name="Obraz 2" descr="product-709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632917"/>
            <a:ext cx="6667500" cy="532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8.33333E-7 4.44444E-6 L 0.87969 0.014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" y="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076800"/>
          </a:xfrm>
        </p:spPr>
        <p:txBody>
          <a:bodyPr>
            <a:normAutofit/>
          </a:bodyPr>
          <a:lstStyle/>
          <a:p>
            <a:pPr algn="ctr"/>
            <a:r>
              <a:rPr lang="pl-PL" sz="5400" dirty="0" smtClean="0">
                <a:solidFill>
                  <a:schemeClr val="bg1"/>
                </a:solidFill>
              </a:rPr>
              <a:t>Nigdy nie dzwoń na służby ratunkowe dla żartów !!</a:t>
            </a:r>
            <a:br>
              <a:rPr lang="pl-PL" sz="5400" dirty="0" smtClean="0">
                <a:solidFill>
                  <a:schemeClr val="bg1"/>
                </a:solidFill>
              </a:rPr>
            </a:br>
            <a:r>
              <a:rPr lang="pl-PL" sz="5400" dirty="0" smtClean="0">
                <a:solidFill>
                  <a:schemeClr val="bg1"/>
                </a:solidFill>
              </a:rPr>
              <a:t> „Na pomoc – dzwoń tylko wtedy, gdy ktoś potrzebuje pomocy !!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6012160" y="544522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Bogna Brojanowska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656184"/>
          </a:xfrm>
        </p:spPr>
        <p:txBody>
          <a:bodyPr>
            <a:noAutofit/>
          </a:bodyPr>
          <a:lstStyle/>
          <a:p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3200" dirty="0" smtClean="0">
                <a:solidFill>
                  <a:schemeClr val="bg1"/>
                </a:solidFill>
              </a:rPr>
              <a:t>Kto na skrzyżowaniu</a:t>
            </a:r>
            <a:br>
              <a:rPr lang="pl-PL" sz="3200" dirty="0" smtClean="0">
                <a:solidFill>
                  <a:schemeClr val="bg1"/>
                </a:solidFill>
              </a:rPr>
            </a:br>
            <a:r>
              <a:rPr lang="pl-PL" sz="3200" dirty="0" smtClean="0">
                <a:solidFill>
                  <a:schemeClr val="bg1"/>
                </a:solidFill>
              </a:rPr>
              <a:t>bez obawy staje,</a:t>
            </a:r>
            <a:br>
              <a:rPr lang="pl-PL" sz="3200" dirty="0" smtClean="0">
                <a:solidFill>
                  <a:schemeClr val="bg1"/>
                </a:solidFill>
              </a:rPr>
            </a:br>
            <a:r>
              <a:rPr lang="pl-PL" sz="3200" dirty="0" smtClean="0">
                <a:solidFill>
                  <a:schemeClr val="bg1"/>
                </a:solidFill>
              </a:rPr>
              <a:t>bo ręką zatrzyma auta i tramwaje?</a:t>
            </a:r>
            <a:r>
              <a:rPr lang="pl-PL" sz="2400" dirty="0" smtClean="0">
                <a:solidFill>
                  <a:schemeClr val="bg1"/>
                </a:solidFill>
              </a:rPr>
              <a:t/>
            </a:r>
            <a:br>
              <a:rPr lang="pl-PL" sz="2400" dirty="0" smtClean="0">
                <a:solidFill>
                  <a:schemeClr val="bg1"/>
                </a:solidFill>
              </a:rPr>
            </a:b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2050" name="Picture 2" descr="PAN POLICJANT - Ułóż Puzzle Online za darmo na Puzzle Facto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44824"/>
            <a:ext cx="3160653" cy="4474245"/>
          </a:xfrm>
          <a:prstGeom prst="rect">
            <a:avLst/>
          </a:prstGeom>
          <a:noFill/>
        </p:spPr>
      </p:pic>
      <p:pic>
        <p:nvPicPr>
          <p:cNvPr id="2052" name="Picture 4" descr="Policjant w czasie wolnym od służby zatrzymał nietrzeźwego kierującego -  Aktualności - Policja.p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844824"/>
            <a:ext cx="4629085" cy="3528392"/>
          </a:xfrm>
          <a:prstGeom prst="rect">
            <a:avLst/>
          </a:prstGeom>
          <a:noFill/>
        </p:spPr>
      </p:pic>
      <p:sp>
        <p:nvSpPr>
          <p:cNvPr id="6" name="Prostokąt 5"/>
          <p:cNvSpPr/>
          <p:nvPr/>
        </p:nvSpPr>
        <p:spPr>
          <a:xfrm>
            <a:off x="3995936" y="5661248"/>
            <a:ext cx="4248472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solidFill>
                  <a:schemeClr val="bg1"/>
                </a:solidFill>
              </a:rPr>
              <a:t>POLICJANT</a:t>
            </a:r>
            <a:endParaRPr lang="pl-PL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Taką mam ambicję,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by pamiętać numer na policję.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060848"/>
            <a:ext cx="4624908" cy="2002463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899592" y="2708920"/>
            <a:ext cx="2664296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8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997</a:t>
            </a:r>
            <a:endParaRPr lang="pl-PL" sz="8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2016224"/>
          </a:xfrm>
        </p:spPr>
        <p:txBody>
          <a:bodyPr>
            <a:noAutofit/>
          </a:bodyPr>
          <a:lstStyle/>
          <a:p>
            <a:r>
              <a:rPr lang="pl-PL" sz="3200" dirty="0" smtClean="0">
                <a:solidFill>
                  <a:schemeClr val="bg1"/>
                </a:solidFill>
              </a:rPr>
              <a:t>Pożar, pożar, straszna sprawa</a:t>
            </a:r>
            <a:br>
              <a:rPr lang="pl-PL" sz="3200" dirty="0" smtClean="0">
                <a:solidFill>
                  <a:schemeClr val="bg1"/>
                </a:solidFill>
              </a:rPr>
            </a:br>
            <a:r>
              <a:rPr lang="pl-PL" sz="3200" dirty="0" smtClean="0">
                <a:solidFill>
                  <a:schemeClr val="bg1"/>
                </a:solidFill>
              </a:rPr>
              <a:t>dym widać w oddali.</a:t>
            </a:r>
            <a:br>
              <a:rPr lang="pl-PL" sz="3200" dirty="0" smtClean="0">
                <a:solidFill>
                  <a:schemeClr val="bg1"/>
                </a:solidFill>
              </a:rPr>
            </a:br>
            <a:r>
              <a:rPr lang="pl-PL" sz="3200" dirty="0" smtClean="0">
                <a:solidFill>
                  <a:schemeClr val="bg1"/>
                </a:solidFill>
              </a:rPr>
              <a:t>Kto tak szybko drogą jedzie</a:t>
            </a:r>
            <a:br>
              <a:rPr lang="pl-PL" sz="3200" dirty="0" smtClean="0">
                <a:solidFill>
                  <a:schemeClr val="bg1"/>
                </a:solidFill>
              </a:rPr>
            </a:br>
            <a:r>
              <a:rPr lang="pl-PL" sz="3200" dirty="0" smtClean="0">
                <a:solidFill>
                  <a:schemeClr val="bg1"/>
                </a:solidFill>
              </a:rPr>
              <a:t>kiedy dom się pali?</a:t>
            </a:r>
            <a:endParaRPr lang="pl-PL" sz="3200" dirty="0">
              <a:solidFill>
                <a:schemeClr val="bg1"/>
              </a:solidFill>
            </a:endParaRPr>
          </a:p>
        </p:txBody>
      </p:sp>
      <p:pic>
        <p:nvPicPr>
          <p:cNvPr id="67586" name="Picture 2" descr="Strażacy – bohaterowie i przyjaciele dzieci” - działania ewakuacyjne i  edukacyjne z PSP | Przedszkole Niepubliczne Diecezji Łowickiej im. bł.  Bolesławy Lam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36912"/>
            <a:ext cx="3672407" cy="3672408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4355976" y="5445224"/>
            <a:ext cx="403244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solidFill>
                  <a:schemeClr val="bg1"/>
                </a:solidFill>
              </a:rPr>
              <a:t>STRAŻAK</a:t>
            </a:r>
            <a:endParaRPr lang="pl-PL" sz="2800" dirty="0">
              <a:solidFill>
                <a:schemeClr val="bg1"/>
              </a:solidFill>
            </a:endParaRPr>
          </a:p>
        </p:txBody>
      </p:sp>
      <p:pic>
        <p:nvPicPr>
          <p:cNvPr id="67588" name="Picture 4" descr="Strażak z Ostrowi Mazowieckiej gwiazdą disco pol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636912"/>
            <a:ext cx="3888432" cy="21820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Błyskawicznie tam zadzwonię, gdy zobaczę, że coś płonie.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1844824"/>
            <a:ext cx="4752528" cy="2327879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683568" y="2708920"/>
            <a:ext cx="2088232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998</a:t>
            </a:r>
            <a:endParaRPr lang="pl-PL" sz="6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124472"/>
          </a:xfrm>
        </p:spPr>
        <p:txBody>
          <a:bodyPr>
            <a:noAutofit/>
          </a:bodyPr>
          <a:lstStyle/>
          <a:p>
            <a:r>
              <a:rPr lang="pl-PL" sz="3200" dirty="0" smtClean="0">
                <a:solidFill>
                  <a:schemeClr val="bg1"/>
                </a:solidFill>
              </a:rPr>
              <a:t>Choremu zawsze pomaga,</a:t>
            </a:r>
            <a:br>
              <a:rPr lang="pl-PL" sz="3200" dirty="0" smtClean="0">
                <a:solidFill>
                  <a:schemeClr val="bg1"/>
                </a:solidFill>
              </a:rPr>
            </a:br>
            <a:r>
              <a:rPr lang="pl-PL" sz="3200" dirty="0" smtClean="0">
                <a:solidFill>
                  <a:schemeClr val="bg1"/>
                </a:solidFill>
              </a:rPr>
              <a:t>zajrzy do gardła, do ucha.</a:t>
            </a:r>
            <a:br>
              <a:rPr lang="pl-PL" sz="3200" dirty="0" smtClean="0">
                <a:solidFill>
                  <a:schemeClr val="bg1"/>
                </a:solidFill>
              </a:rPr>
            </a:br>
            <a:r>
              <a:rPr lang="pl-PL" sz="3200" dirty="0" smtClean="0">
                <a:solidFill>
                  <a:schemeClr val="bg1"/>
                </a:solidFill>
              </a:rPr>
              <a:t>Zanim przepisze lekarstwa</a:t>
            </a:r>
            <a:br>
              <a:rPr lang="pl-PL" sz="3200" dirty="0" smtClean="0">
                <a:solidFill>
                  <a:schemeClr val="bg1"/>
                </a:solidFill>
              </a:rPr>
            </a:br>
            <a:r>
              <a:rPr lang="pl-PL" sz="3200" dirty="0" smtClean="0">
                <a:solidFill>
                  <a:schemeClr val="bg1"/>
                </a:solidFill>
              </a:rPr>
              <a:t>każdego dokładnie osłucha.</a:t>
            </a:r>
            <a:endParaRPr lang="pl-PL" sz="3200" dirty="0">
              <a:solidFill>
                <a:schemeClr val="bg1"/>
              </a:solidFill>
            </a:endParaRPr>
          </a:p>
        </p:txBody>
      </p:sp>
      <p:sp>
        <p:nvSpPr>
          <p:cNvPr id="66562" name="AutoShape 2" descr="Wektory stockowe: lekarz rysunek, lekarz, jak narysować postać - rysunki,  obrazy, ilustracje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6564" name="AutoShape 4" descr="Wektory stockowe: lekarz rysunek, lekarz, jak narysować postać - rysunki,  obrazy, ilustracje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6566" name="Picture 6" descr="Regionalne Centrum Krwiodawstwa i Krwiolecznictwa we Wrocławiu Terenowy  Oddział w Głogow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348881"/>
            <a:ext cx="2406079" cy="3744416"/>
          </a:xfrm>
          <a:prstGeom prst="rect">
            <a:avLst/>
          </a:prstGeom>
          <a:noFill/>
        </p:spPr>
      </p:pic>
      <p:pic>
        <p:nvPicPr>
          <p:cNvPr id="66568" name="Picture 8" descr="Młodzi lekarze nie chcą zarabiać 2 tys. zł | SuperNowości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340768"/>
            <a:ext cx="2808312" cy="3744417"/>
          </a:xfrm>
          <a:prstGeom prst="rect">
            <a:avLst/>
          </a:prstGeom>
          <a:noFill/>
        </p:spPr>
      </p:pic>
      <p:sp>
        <p:nvSpPr>
          <p:cNvPr id="7" name="Prostokąt 6"/>
          <p:cNvSpPr/>
          <p:nvPr/>
        </p:nvSpPr>
        <p:spPr>
          <a:xfrm>
            <a:off x="5004048" y="5301208"/>
            <a:ext cx="2664296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solidFill>
                  <a:schemeClr val="bg1"/>
                </a:solidFill>
              </a:rPr>
              <a:t>LEKARZ</a:t>
            </a:r>
            <a:endParaRPr lang="pl-PL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548408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chemeClr val="bg1"/>
                </a:solidFill>
              </a:rPr>
              <a:t>Ktoś zasłabł na ulicy, ktoś nogę sobie złamał.</a:t>
            </a:r>
            <a:br>
              <a:rPr lang="pl-PL" sz="3200" dirty="0" smtClean="0">
                <a:solidFill>
                  <a:schemeClr val="bg1"/>
                </a:solidFill>
              </a:rPr>
            </a:br>
            <a:r>
              <a:rPr lang="pl-PL" sz="3200" dirty="0" smtClean="0">
                <a:solidFill>
                  <a:schemeClr val="bg1"/>
                </a:solidFill>
              </a:rPr>
              <a:t>Na numer alarmowy zadzwonić trzeba zaraz.</a:t>
            </a:r>
            <a:endParaRPr lang="pl-PL" sz="3200" dirty="0">
              <a:solidFill>
                <a:schemeClr val="bg1"/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95536" y="2708920"/>
            <a:ext cx="2376264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8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999</a:t>
            </a:r>
            <a:endParaRPr lang="pl-PL" sz="8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610" name="Picture 2" descr="https://gifyagusi.pl/img/2020/05/11/gify-i-obrazki/Gify%20Lekarz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1700808"/>
            <a:ext cx="5253269" cy="39399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3140968"/>
            <a:ext cx="668153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467544" y="2420888"/>
            <a:ext cx="8305800" cy="3888432"/>
          </a:xfrm>
        </p:spPr>
        <p:txBody>
          <a:bodyPr/>
          <a:lstStyle/>
          <a:p>
            <a:endParaRPr lang="pl-PL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l-PL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Jeśli dzieje się coś złego </a:t>
            </a:r>
            <a:br>
              <a:rPr lang="pl-PL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 ty w domu jesteś jeden, </a:t>
            </a:r>
            <a:br>
              <a:rPr lang="pl-PL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Pan policjant ci pomoże wykręć </a:t>
            </a:r>
            <a:r>
              <a:rPr lang="pl-PL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997</a:t>
            </a:r>
            <a:r>
              <a:rPr lang="pl-PL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pl-PL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Jeśli dym gdzieś albo ogień, </a:t>
            </a:r>
            <a:br>
              <a:rPr lang="pl-PL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 telefon szybko gonisz. strażak wnet nadjedzie prędko </a:t>
            </a:r>
            <a:br>
              <a:rPr lang="pl-PL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998 </a:t>
            </a:r>
            <a:r>
              <a:rPr lang="pl-PL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dzwonisz. </a:t>
            </a:r>
            <a:br>
              <a:rPr lang="pl-PL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 gdy ktoś jest bardzo chory łap telefon w swoje rączki, pogotowie już nadjeżdża </a:t>
            </a:r>
            <a:br>
              <a:rPr lang="pl-PL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Wykręć tylko 3 dziewiątki - </a:t>
            </a:r>
            <a:r>
              <a:rPr lang="pl-PL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999</a:t>
            </a:r>
            <a:endParaRPr lang="pl-PL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457200" y="476672"/>
            <a:ext cx="8305800" cy="1800200"/>
          </a:xfrm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Podsumowanie informacji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o numerach alarmowych – wysłuchaj wiersza 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268488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Gdy chcesz wezwać wszystkie służby,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tak szybko jak się da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wykręć prędko ważny numer 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0" y="620688"/>
            <a:ext cx="2595235" cy="53860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3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pl-PL" sz="3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2123728" y="620688"/>
            <a:ext cx="2595235" cy="53860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3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pl-PL" sz="3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4427984" y="620688"/>
            <a:ext cx="2595235" cy="53860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3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endParaRPr lang="pl-PL" sz="3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2940</TotalTime>
  <Words>127</Words>
  <Application>Microsoft Office PowerPoint</Application>
  <PresentationFormat>Pokaz na ekranie (4:3)</PresentationFormat>
  <Paragraphs>27</Paragraphs>
  <Slides>15</Slides>
  <Notes>1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6" baseType="lpstr">
      <vt:lpstr>Papier</vt:lpstr>
      <vt:lpstr>Numery alarmowe</vt:lpstr>
      <vt:lpstr>           Kto na skrzyżowaniu bez obawy staje, bo ręką zatrzyma auta i tramwaje? </vt:lpstr>
      <vt:lpstr>Taką mam ambicję, by pamiętać numer na policję.</vt:lpstr>
      <vt:lpstr>Pożar, pożar, straszna sprawa dym widać w oddali. Kto tak szybko drogą jedzie kiedy dom się pali?</vt:lpstr>
      <vt:lpstr>Błyskawicznie tam zadzwonię, gdy zobaczę, że coś płonie.</vt:lpstr>
      <vt:lpstr>Choremu zawsze pomaga, zajrzy do gardła, do ucha. Zanim przepisze lekarstwa każdego dokładnie osłucha.</vt:lpstr>
      <vt:lpstr>Ktoś zasłabł na ulicy, ktoś nogę sobie złamał. Na numer alarmowy zadzwonić trzeba zaraz.</vt:lpstr>
      <vt:lpstr>Podsumowanie informacji  o numerach alarmowych – wysłuchaj wiersza </vt:lpstr>
      <vt:lpstr>Gdy chcesz wezwać wszystkie służby, tak szybko jak się da wykręć prędko ważny numer </vt:lpstr>
      <vt:lpstr>Co powiedzieć, jak dzwonimy pod numer 112?  - krótko opisać zdarzenie, - podać imię i nazwisko, - wskazać adres/miejsce przebywania,  - wskazać najszybszą drogę dojazdu do miejsca zdarzenia , - odpowiadać na pytania operatora,  - wykonywać instrukcję/ polecenia operatora,  - zachować spokój.</vt:lpstr>
      <vt:lpstr>Slajd 11</vt:lpstr>
      <vt:lpstr>Która drużyna powinna wyjechać do wezwania?  - Halo! ? -Małe dziecko weszło na wysokie drzewo i nie może zejść.  -Tak rozumiem. Już wysyłam pomoc.</vt:lpstr>
      <vt:lpstr>- Halo! Mały chłopiec stoi sam na przystanku i płacze. Chyba zgubił się rodzicom.  -Tak rozumiem. Już wysyłam pomoc.  </vt:lpstr>
      <vt:lpstr>- Halo! Dziewczynka przewróciła się podczas jazdy rowerem. Nie może się podnieść. Skarży się, że boli ją noga.  -Tak rozumiem. Już wysyłam pomoc.  </vt:lpstr>
      <vt:lpstr>Nigdy nie dzwoń na służby ratunkowe dla żartów !!  „Na pomoc – dzwoń tylko wtedy, gdy ktoś potrzebuje pomocy !!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Numery alarmowe</dc:title>
  <dc:creator>Monika</dc:creator>
  <cp:lastModifiedBy>ASUS</cp:lastModifiedBy>
  <cp:revision>25</cp:revision>
  <dcterms:created xsi:type="dcterms:W3CDTF">2020-09-13T11:37:26Z</dcterms:created>
  <dcterms:modified xsi:type="dcterms:W3CDTF">2021-03-29T08:49:30Z</dcterms:modified>
</cp:coreProperties>
</file>