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73" r:id="rId3"/>
    <p:sldId id="265" r:id="rId4"/>
    <p:sldId id="281" r:id="rId5"/>
    <p:sldId id="284" r:id="rId6"/>
    <p:sldId id="295" r:id="rId7"/>
    <p:sldId id="296" r:id="rId8"/>
    <p:sldId id="321" r:id="rId9"/>
    <p:sldId id="298" r:id="rId10"/>
    <p:sldId id="285" r:id="rId11"/>
    <p:sldId id="299" r:id="rId12"/>
    <p:sldId id="300" r:id="rId13"/>
    <p:sldId id="286" r:id="rId14"/>
    <p:sldId id="301" r:id="rId15"/>
    <p:sldId id="319" r:id="rId16"/>
    <p:sldId id="302" r:id="rId17"/>
    <p:sldId id="287" r:id="rId18"/>
    <p:sldId id="303" r:id="rId19"/>
    <p:sldId id="304" r:id="rId20"/>
    <p:sldId id="305" r:id="rId21"/>
    <p:sldId id="306" r:id="rId22"/>
    <p:sldId id="288" r:id="rId23"/>
    <p:sldId id="307" r:id="rId24"/>
    <p:sldId id="309" r:id="rId25"/>
    <p:sldId id="308" r:id="rId26"/>
    <p:sldId id="310" r:id="rId27"/>
    <p:sldId id="289" r:id="rId28"/>
    <p:sldId id="311" r:id="rId29"/>
    <p:sldId id="322" r:id="rId30"/>
    <p:sldId id="312" r:id="rId31"/>
    <p:sldId id="313" r:id="rId32"/>
    <p:sldId id="290" r:id="rId33"/>
    <p:sldId id="314" r:id="rId34"/>
    <p:sldId id="315" r:id="rId35"/>
    <p:sldId id="323" r:id="rId36"/>
    <p:sldId id="291" r:id="rId37"/>
    <p:sldId id="316" r:id="rId38"/>
    <p:sldId id="292" r:id="rId39"/>
    <p:sldId id="293" r:id="rId40"/>
    <p:sldId id="317" r:id="rId41"/>
    <p:sldId id="324" r:id="rId42"/>
    <p:sldId id="326" r:id="rId43"/>
    <p:sldId id="320" r:id="rId44"/>
    <p:sldId id="325" r:id="rId45"/>
    <p:sldId id="294" r:id="rId46"/>
    <p:sldId id="318" r:id="rId47"/>
    <p:sldId id="297" r:id="rId48"/>
    <p:sldId id="283" r:id="rId49"/>
    <p:sldId id="268" r:id="rId50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6985" autoAdjust="0"/>
    <p:restoredTop sz="94660"/>
  </p:normalViewPr>
  <p:slideViewPr>
    <p:cSldViewPr snapToGrid="0">
      <p:cViewPr>
        <p:scale>
          <a:sx n="60" d="100"/>
          <a:sy n="60" d="100"/>
        </p:scale>
        <p:origin x="-1459" y="-6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609600" y="3699804"/>
            <a:ext cx="110744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28" name="Tytuł 27"/>
          <p:cNvSpPr>
            <a:spLocks noGrp="1"/>
          </p:cNvSpPr>
          <p:nvPr>
            <p:ph type="ctrTitle"/>
          </p:nvPr>
        </p:nvSpPr>
        <p:spPr>
          <a:xfrm>
            <a:off x="609600" y="1433732"/>
            <a:ext cx="110744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cxnSp>
        <p:nvCxnSpPr>
          <p:cNvPr id="8" name="Łącznik prosty 7"/>
          <p:cNvCxnSpPr/>
          <p:nvPr/>
        </p:nvCxnSpPr>
        <p:spPr>
          <a:xfrm>
            <a:off x="1951501" y="3550126"/>
            <a:ext cx="39624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12"/>
          <p:cNvCxnSpPr/>
          <p:nvPr/>
        </p:nvCxnSpPr>
        <p:spPr>
          <a:xfrm>
            <a:off x="6278099" y="3550126"/>
            <a:ext cx="39624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ipsa 13"/>
          <p:cNvSpPr/>
          <p:nvPr/>
        </p:nvSpPr>
        <p:spPr>
          <a:xfrm>
            <a:off x="6053797" y="3526302"/>
            <a:ext cx="6096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Symbol zastępczy daty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21699-E8BF-4ADC-B6FC-75F66E4E75D2}" type="datetimeFigureOut">
              <a:rPr lang="pl-PL" smtClean="0"/>
              <a:pPr/>
              <a:t>14.05.2021</a:t>
            </a:fld>
            <a:endParaRPr lang="pl-PL"/>
          </a:p>
        </p:txBody>
      </p:sp>
      <p:sp>
        <p:nvSpPr>
          <p:cNvPr id="16" name="Symbol zastępczy numeru slajdu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0B59DF8-F08D-42FB-B939-6F7DB1C19405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21699-E8BF-4ADC-B6FC-75F66E4E75D2}" type="datetimeFigureOut">
              <a:rPr lang="pl-PL" smtClean="0"/>
              <a:pPr/>
              <a:t>14.05.2021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59DF8-F08D-42FB-B939-6F7DB1C1940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21699-E8BF-4ADC-B6FC-75F66E4E75D2}" type="datetimeFigureOut">
              <a:rPr lang="pl-PL" smtClean="0"/>
              <a:pPr/>
              <a:t>14.05.2021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59DF8-F08D-42FB-B939-6F7DB1C1940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zawartości 8"/>
          <p:cNvSpPr>
            <a:spLocks noGrp="1"/>
          </p:cNvSpPr>
          <p:nvPr>
            <p:ph idx="1"/>
          </p:nvPr>
        </p:nvSpPr>
        <p:spPr>
          <a:xfrm>
            <a:off x="609600" y="1524000"/>
            <a:ext cx="10972800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A921699-E8BF-4ADC-B6FC-75F66E4E75D2}" type="datetimeFigureOut">
              <a:rPr lang="pl-PL" smtClean="0"/>
              <a:pPr/>
              <a:t>14.05.2021</a:t>
            </a:fld>
            <a:endParaRPr lang="pl-PL"/>
          </a:p>
        </p:txBody>
      </p:sp>
      <p:sp>
        <p:nvSpPr>
          <p:cNvPr id="15" name="Symbol zastępczy numeru slajdu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90B59DF8-F08D-42FB-B939-6F7DB1C19405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6" name="Symbol zastępczy stopki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7" name="Tytuł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21699-E8BF-4ADC-B6FC-75F66E4E75D2}" type="datetimeFigureOut">
              <a:rPr lang="pl-PL" smtClean="0"/>
              <a:pPr/>
              <a:t>14.05.2021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59DF8-F08D-42FB-B939-6F7DB1C19405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4400" y="3505200"/>
            <a:ext cx="105664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914400" y="4958864"/>
            <a:ext cx="105664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cxnSp>
        <p:nvCxnSpPr>
          <p:cNvPr id="7" name="Łącznik prosty 6"/>
          <p:cNvCxnSpPr/>
          <p:nvPr/>
        </p:nvCxnSpPr>
        <p:spPr>
          <a:xfrm>
            <a:off x="914400" y="4916993"/>
            <a:ext cx="105664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21699-E8BF-4ADC-B6FC-75F66E4E75D2}" type="datetimeFigureOut">
              <a:rPr lang="pl-PL" smtClean="0"/>
              <a:pPr/>
              <a:t>14.05.2021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59DF8-F08D-42FB-B939-6F7DB1C19405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1" name="Symbol zastępczy zawartości 10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5413248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3" name="Symbol zastępczy zawartości 12"/>
          <p:cNvSpPr>
            <a:spLocks noGrp="1"/>
          </p:cNvSpPr>
          <p:nvPr>
            <p:ph sz="half" idx="2"/>
          </p:nvPr>
        </p:nvSpPr>
        <p:spPr>
          <a:xfrm>
            <a:off x="6197600" y="1524000"/>
            <a:ext cx="5413248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59DF8-F08D-42FB-B939-6F7DB1C19405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21699-E8BF-4ADC-B6FC-75F66E4E75D2}" type="datetimeFigureOut">
              <a:rPr lang="pl-PL" smtClean="0"/>
              <a:pPr/>
              <a:t>14.05.2021</a:t>
            </a:fld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9600" y="1399593"/>
            <a:ext cx="5386917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32" name="Symbol zastępczy zawartości 31"/>
          <p:cNvSpPr>
            <a:spLocks noGrp="1"/>
          </p:cNvSpPr>
          <p:nvPr>
            <p:ph sz="half" idx="2"/>
          </p:nvPr>
        </p:nvSpPr>
        <p:spPr>
          <a:xfrm>
            <a:off x="609600" y="2201896"/>
            <a:ext cx="5384800" cy="3913632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34" name="Symbol zastępczy zawartości 33"/>
          <p:cNvSpPr>
            <a:spLocks noGrp="1"/>
          </p:cNvSpPr>
          <p:nvPr>
            <p:ph sz="quarter" idx="4"/>
          </p:nvPr>
        </p:nvSpPr>
        <p:spPr>
          <a:xfrm>
            <a:off x="6199717" y="2201896"/>
            <a:ext cx="5384800" cy="3913632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0" y="155448"/>
            <a:ext cx="109728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2" name="Symbol zastępczy tekstu 11"/>
          <p:cNvSpPr>
            <a:spLocks noGrp="1"/>
          </p:cNvSpPr>
          <p:nvPr>
            <p:ph type="body" idx="3"/>
          </p:nvPr>
        </p:nvSpPr>
        <p:spPr>
          <a:xfrm>
            <a:off x="6197600" y="1399593"/>
            <a:ext cx="5386917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cxnSp>
        <p:nvCxnSpPr>
          <p:cNvPr id="10" name="Łącznik prosty 9"/>
          <p:cNvCxnSpPr/>
          <p:nvPr/>
        </p:nvCxnSpPr>
        <p:spPr>
          <a:xfrm>
            <a:off x="750593" y="2180219"/>
            <a:ext cx="499872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Łącznik prosty 16"/>
          <p:cNvCxnSpPr/>
          <p:nvPr/>
        </p:nvCxnSpPr>
        <p:spPr>
          <a:xfrm>
            <a:off x="6339840" y="2180219"/>
            <a:ext cx="499872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21699-E8BF-4ADC-B6FC-75F66E4E75D2}" type="datetimeFigureOut">
              <a:rPr lang="pl-PL" smtClean="0"/>
              <a:pPr/>
              <a:t>14.05.2021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59DF8-F08D-42FB-B939-6F7DB1C19405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21699-E8BF-4ADC-B6FC-75F66E4E75D2}" type="datetimeFigureOut">
              <a:rPr lang="pl-PL" smtClean="0"/>
              <a:pPr/>
              <a:t>14.05.2021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59DF8-F08D-42FB-B939-6F7DB1C1940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ymbol zastępczy zawartości 28"/>
          <p:cNvSpPr>
            <a:spLocks noGrp="1"/>
          </p:cNvSpPr>
          <p:nvPr>
            <p:ph sz="quarter" idx="1"/>
          </p:nvPr>
        </p:nvSpPr>
        <p:spPr>
          <a:xfrm>
            <a:off x="609600" y="457200"/>
            <a:ext cx="8331200" cy="5715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9042400" y="1600200"/>
            <a:ext cx="2645664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31" name="Tytuł 30"/>
          <p:cNvSpPr>
            <a:spLocks noGrp="1"/>
          </p:cNvSpPr>
          <p:nvPr>
            <p:ph type="title"/>
          </p:nvPr>
        </p:nvSpPr>
        <p:spPr>
          <a:xfrm>
            <a:off x="9042400" y="457200"/>
            <a:ext cx="26416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8" name="Symbol zastępczy daty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A921699-E8BF-4ADC-B6FC-75F66E4E75D2}" type="datetimeFigureOut">
              <a:rPr lang="pl-PL" smtClean="0"/>
              <a:pPr/>
              <a:t>14.05.2021</a:t>
            </a:fld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0B59DF8-F08D-42FB-B939-6F7DB1C19405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839200" y="457200"/>
            <a:ext cx="2743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609600" y="457200"/>
            <a:ext cx="80264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pl-PL" smtClean="0"/>
              <a:t>Kliknij ikonę, aby dodać obraz</a:t>
            </a:r>
            <a:endParaRPr kumimoji="0"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839200" y="1600200"/>
            <a:ext cx="27432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8" name="Symbol zastępczy daty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21699-E8BF-4ADC-B6FC-75F66E4E75D2}" type="datetimeFigureOut">
              <a:rPr lang="pl-PL" smtClean="0"/>
              <a:pPr/>
              <a:t>14.05.2021</a:t>
            </a:fld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0B59DF8-F08D-42FB-B939-6F7DB1C19405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tekstu 8"/>
          <p:cNvSpPr>
            <a:spLocks noGrp="1"/>
          </p:cNvSpPr>
          <p:nvPr>
            <p:ph type="body" idx="1"/>
          </p:nvPr>
        </p:nvSpPr>
        <p:spPr>
          <a:xfrm>
            <a:off x="609600" y="1447800"/>
            <a:ext cx="109728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24" name="Symbol zastępczy daty 23"/>
          <p:cNvSpPr>
            <a:spLocks noGrp="1"/>
          </p:cNvSpPr>
          <p:nvPr>
            <p:ph type="dt" sz="half" idx="2"/>
          </p:nvPr>
        </p:nvSpPr>
        <p:spPr>
          <a:xfrm>
            <a:off x="7721600" y="6203667"/>
            <a:ext cx="34544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9A921699-E8BF-4ADC-B6FC-75F66E4E75D2}" type="datetimeFigureOut">
              <a:rPr lang="pl-PL" smtClean="0"/>
              <a:pPr/>
              <a:t>14.05.2021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3"/>
          </p:nvPr>
        </p:nvSpPr>
        <p:spPr>
          <a:xfrm>
            <a:off x="2844800" y="6203667"/>
            <a:ext cx="47752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22" name="Symbol zastępczy numeru slajdu 21"/>
          <p:cNvSpPr>
            <a:spLocks noGrp="1"/>
          </p:cNvSpPr>
          <p:nvPr>
            <p:ph type="sldNum" sz="quarter" idx="4"/>
          </p:nvPr>
        </p:nvSpPr>
        <p:spPr>
          <a:xfrm>
            <a:off x="11214100" y="6181531"/>
            <a:ext cx="8128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90B59DF8-F08D-42FB-B939-6F7DB1C19405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5" name="Symbol zastępczy tytułu 4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XRk1nTMsu50&amp;feature=youtu.be" TargetMode="External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play/1449/102/134" TargetMode="External"/><Relationship Id="rId7" Type="http://schemas.openxmlformats.org/officeDocument/2006/relationships/hyperlink" Target="https://ekoeksperymentarium.pl/?fbclid=IwAR2qRpIG6wX8G82TdSLhA5Q6Y9VXfsfADWza8CCYFSZe7zg5arzWAyogqtY" TargetMode="External"/><Relationship Id="rId2" Type="http://schemas.openxmlformats.org/officeDocument/2006/relationships/hyperlink" Target="https://wordwall.net/play/1441/653/612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earthday.org/earth-day-quizzes/" TargetMode="External"/><Relationship Id="rId5" Type="http://schemas.openxmlformats.org/officeDocument/2006/relationships/hyperlink" Target="https://learningapps.org/view10790312" TargetMode="External"/><Relationship Id="rId4" Type="http://schemas.openxmlformats.org/officeDocument/2006/relationships/hyperlink" Target="https://puzzlefactory.pl/pl/puzzle/graj/dla-dzieci/225223-puzzle-ekologiczne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024" t="14223" r="21240" b="1465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0" y="740977"/>
            <a:ext cx="121919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800" dirty="0" smtClean="0">
                <a:solidFill>
                  <a:schemeClr val="bg1"/>
                </a:solidFill>
              </a:rPr>
              <a:t>DZIEŃ ZIEMI</a:t>
            </a:r>
            <a:endParaRPr lang="pl-PL" sz="8800" dirty="0">
              <a:solidFill>
                <a:schemeClr val="bg1"/>
              </a:solidFill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126122" y="1982450"/>
            <a:ext cx="121919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800" dirty="0" smtClean="0">
                <a:solidFill>
                  <a:schemeClr val="bg1"/>
                </a:solidFill>
              </a:rPr>
              <a:t>22.04.2021r. </a:t>
            </a:r>
            <a:endParaRPr lang="pl-PL" sz="8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880457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47700" y="469900"/>
            <a:ext cx="10972800" cy="1219200"/>
          </a:xfrm>
        </p:spPr>
        <p:txBody>
          <a:bodyPr>
            <a:normAutofit fontScale="90000"/>
          </a:bodyPr>
          <a:lstStyle/>
          <a:p>
            <a:r>
              <a:rPr lang="pl-PL" b="1" dirty="0" smtClean="0">
                <a:solidFill>
                  <a:srgbClr val="FFFF00"/>
                </a:solidFill>
                <a:latin typeface="Algerian" pitchFamily="82" charset="0"/>
              </a:rPr>
              <a:t>2. POSEGREGUJ odpady</a:t>
            </a:r>
            <a:r>
              <a:rPr lang="pl-PL" dirty="0" smtClean="0">
                <a:solidFill>
                  <a:srgbClr val="FFC000"/>
                </a:solidFill>
                <a:latin typeface="Algerian" pitchFamily="82" charset="0"/>
              </a:rPr>
              <a:t/>
            </a:r>
            <a:br>
              <a:rPr lang="pl-PL" dirty="0" smtClean="0">
                <a:solidFill>
                  <a:srgbClr val="FFC000"/>
                </a:solidFill>
                <a:latin typeface="Algerian" pitchFamily="82" charset="0"/>
              </a:rPr>
            </a:br>
            <a:endParaRPr lang="pl-PL" dirty="0">
              <a:solidFill>
                <a:srgbClr val="FFC000"/>
              </a:solidFill>
            </a:endParaRPr>
          </a:p>
        </p:txBody>
      </p:sp>
      <p:pic>
        <p:nvPicPr>
          <p:cNvPr id="3" name="Obraz 2" descr="MicrosoftTeams-image (11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51665" y="1244600"/>
            <a:ext cx="3958535" cy="5105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 descr="20210416_14154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6089650" y="1771650"/>
            <a:ext cx="5092700" cy="3835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MicrosoftTeams-image (6).png"/>
          <p:cNvPicPr>
            <a:picLocks noChangeAspect="1"/>
          </p:cNvPicPr>
          <p:nvPr/>
        </p:nvPicPr>
        <p:blipFill>
          <a:blip r:embed="rId2"/>
          <a:srcRect r="16145"/>
          <a:stretch>
            <a:fillRect/>
          </a:stretch>
        </p:blipFill>
        <p:spPr>
          <a:xfrm>
            <a:off x="704850" y="304800"/>
            <a:ext cx="3803650" cy="6168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 descr="MicrosoftTeams-image (15).png"/>
          <p:cNvPicPr>
            <a:picLocks noChangeAspect="1"/>
          </p:cNvPicPr>
          <p:nvPr/>
        </p:nvPicPr>
        <p:blipFill>
          <a:blip r:embed="rId3" cstate="print"/>
          <a:srcRect l="19348" r="15594"/>
          <a:stretch>
            <a:fillRect/>
          </a:stretch>
        </p:blipFill>
        <p:spPr>
          <a:xfrm>
            <a:off x="8077200" y="355600"/>
            <a:ext cx="3416300" cy="5905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 descr="MicrosoftTeams-image (9).png"/>
          <p:cNvPicPr>
            <a:picLocks noChangeAspect="1"/>
          </p:cNvPicPr>
          <p:nvPr/>
        </p:nvPicPr>
        <p:blipFill>
          <a:blip r:embed="rId4"/>
          <a:srcRect l="13061" r="10459"/>
          <a:stretch>
            <a:fillRect/>
          </a:stretch>
        </p:blipFill>
        <p:spPr>
          <a:xfrm>
            <a:off x="4546600" y="355604"/>
            <a:ext cx="3384000" cy="58995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MicrosoftTeams-image (31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9850" y="584200"/>
            <a:ext cx="4527550" cy="5930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 descr="MicrosoftTeams-image (1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38900" y="495300"/>
            <a:ext cx="4851400" cy="5981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06400" y="406400"/>
            <a:ext cx="10972800" cy="1219200"/>
          </a:xfrm>
        </p:spPr>
        <p:txBody>
          <a:bodyPr>
            <a:normAutofit fontScale="90000"/>
          </a:bodyPr>
          <a:lstStyle/>
          <a:p>
            <a:r>
              <a:rPr lang="pl-PL" b="1" dirty="0" smtClean="0">
                <a:solidFill>
                  <a:srgbClr val="FFFF00"/>
                </a:solidFill>
                <a:latin typeface="Algerian" pitchFamily="82" charset="0"/>
              </a:rPr>
              <a:t>3. POBAW SIĘ Z PUBILEM</a:t>
            </a:r>
            <a:r>
              <a:rPr lang="pl-PL" dirty="0" smtClean="0">
                <a:latin typeface="Algerian" pitchFamily="82" charset="0"/>
              </a:rPr>
              <a:t/>
            </a:r>
            <a:br>
              <a:rPr lang="pl-PL" dirty="0" smtClean="0">
                <a:latin typeface="Algerian" pitchFamily="82" charset="0"/>
              </a:rPr>
            </a:br>
            <a:endParaRPr lang="pl-PL" dirty="0"/>
          </a:p>
        </p:txBody>
      </p:sp>
      <p:pic>
        <p:nvPicPr>
          <p:cNvPr id="3" name="Obraz 2" descr="MicrosoftTeams-image (1).png"/>
          <p:cNvPicPr>
            <a:picLocks noChangeAspect="1"/>
          </p:cNvPicPr>
          <p:nvPr/>
        </p:nvPicPr>
        <p:blipFill>
          <a:blip r:embed="rId2" cstate="print"/>
          <a:srcRect t="17661"/>
          <a:stretch>
            <a:fillRect/>
          </a:stretch>
        </p:blipFill>
        <p:spPr>
          <a:xfrm>
            <a:off x="159724" y="2070100"/>
            <a:ext cx="3612176" cy="4559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 descr="MicrosoftTeams-image (9)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4950" y="292100"/>
            <a:ext cx="4121150" cy="6057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 descr="MicrosoftTeams-image (18).png"/>
          <p:cNvPicPr>
            <a:picLocks noChangeAspect="1"/>
          </p:cNvPicPr>
          <p:nvPr/>
        </p:nvPicPr>
        <p:blipFill>
          <a:blip r:embed="rId4" cstate="print"/>
          <a:srcRect l="10006" t="30671"/>
          <a:stretch>
            <a:fillRect/>
          </a:stretch>
        </p:blipFill>
        <p:spPr>
          <a:xfrm>
            <a:off x="2819400" y="1003300"/>
            <a:ext cx="3644900" cy="2755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 descr="MicrosoftTeams-image (20).png"/>
          <p:cNvPicPr>
            <a:picLocks noChangeAspect="1"/>
          </p:cNvPicPr>
          <p:nvPr/>
        </p:nvPicPr>
        <p:blipFill>
          <a:blip r:embed="rId5" cstate="print"/>
          <a:srcRect b="15920"/>
          <a:stretch>
            <a:fillRect/>
          </a:stretch>
        </p:blipFill>
        <p:spPr>
          <a:xfrm>
            <a:off x="5335587" y="2171700"/>
            <a:ext cx="2995613" cy="4292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MicrosoftTeams-image (8).png"/>
          <p:cNvPicPr>
            <a:picLocks noChangeAspect="1"/>
          </p:cNvPicPr>
          <p:nvPr/>
        </p:nvPicPr>
        <p:blipFill>
          <a:blip r:embed="rId2"/>
          <a:srcRect l="13854" t="10000" r="7665" b="10926"/>
          <a:stretch>
            <a:fillRect/>
          </a:stretch>
        </p:blipFill>
        <p:spPr>
          <a:xfrm>
            <a:off x="241300" y="939800"/>
            <a:ext cx="4025900" cy="5422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 descr="MicrosoftTeams-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2140" y="1003300"/>
            <a:ext cx="1950720" cy="365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 descr="MicrosoftTeams-image (29).png"/>
          <p:cNvPicPr>
            <a:picLocks noChangeAspect="1"/>
          </p:cNvPicPr>
          <p:nvPr/>
        </p:nvPicPr>
        <p:blipFill>
          <a:blip r:embed="rId4" cstate="print"/>
          <a:srcRect l="11092" r="17983" b="15545"/>
          <a:stretch>
            <a:fillRect/>
          </a:stretch>
        </p:blipFill>
        <p:spPr>
          <a:xfrm>
            <a:off x="6451600" y="1600200"/>
            <a:ext cx="5359400" cy="4622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MicrosoftTeams-image (10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4365" y="215900"/>
            <a:ext cx="4464000" cy="5946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 descr="MicrosoftTeams-image.png"/>
          <p:cNvPicPr>
            <a:picLocks noChangeAspect="1"/>
          </p:cNvPicPr>
          <p:nvPr/>
        </p:nvPicPr>
        <p:blipFill>
          <a:blip r:embed="rId3" cstate="print"/>
          <a:srcRect l="11955" r="5232"/>
          <a:stretch>
            <a:fillRect/>
          </a:stretch>
        </p:blipFill>
        <p:spPr>
          <a:xfrm>
            <a:off x="5943600" y="901703"/>
            <a:ext cx="6084000" cy="5509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 descr="MicrosoftTeams-image (1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3125" y="279412"/>
            <a:ext cx="2520000" cy="51840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MicrosoftTeams-image (9).png"/>
          <p:cNvPicPr>
            <a:picLocks noChangeAspect="1"/>
          </p:cNvPicPr>
          <p:nvPr/>
        </p:nvPicPr>
        <p:blipFill>
          <a:blip r:embed="rId2" cstate="print"/>
          <a:srcRect t="15926"/>
          <a:stretch>
            <a:fillRect/>
          </a:stretch>
        </p:blipFill>
        <p:spPr>
          <a:xfrm>
            <a:off x="158750" y="1054101"/>
            <a:ext cx="4896000" cy="54883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 descr="MicrosoftTeams-image (12)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2750" y="381000"/>
            <a:ext cx="4603750" cy="6146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 descr="MicrosoftTeams-image (6)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79850" y="0"/>
            <a:ext cx="2700000" cy="36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 descr="175638936_1949174138565995_2468075987296248761_n.jpg"/>
          <p:cNvPicPr>
            <a:picLocks noChangeAspect="1"/>
          </p:cNvPicPr>
          <p:nvPr/>
        </p:nvPicPr>
        <p:blipFill>
          <a:blip r:embed="rId5"/>
          <a:srcRect t="11296" b="27963"/>
          <a:stretch>
            <a:fillRect/>
          </a:stretch>
        </p:blipFill>
        <p:spPr>
          <a:xfrm>
            <a:off x="4624387" y="2959100"/>
            <a:ext cx="3204000" cy="34597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>
                <a:solidFill>
                  <a:srgbClr val="FFFF00"/>
                </a:solidFill>
                <a:latin typeface="Algerian" pitchFamily="82" charset="0"/>
              </a:rPr>
              <a:t>4. POJEŹDZIJ  NA  ROWERZE</a:t>
            </a:r>
            <a:br>
              <a:rPr lang="pl-PL" b="1" dirty="0" smtClean="0">
                <a:solidFill>
                  <a:srgbClr val="FFFF00"/>
                </a:solidFill>
                <a:latin typeface="Algerian" pitchFamily="82" charset="0"/>
              </a:rPr>
            </a:br>
            <a:endParaRPr lang="pl-PL" b="1" dirty="0">
              <a:solidFill>
                <a:srgbClr val="FFFF00"/>
              </a:solidFill>
            </a:endParaRPr>
          </a:p>
        </p:txBody>
      </p:sp>
      <p:pic>
        <p:nvPicPr>
          <p:cNvPr id="3" name="Obraz 2" descr="MicrosoftTeams-image (15).png"/>
          <p:cNvPicPr>
            <a:picLocks noChangeAspect="1"/>
          </p:cNvPicPr>
          <p:nvPr/>
        </p:nvPicPr>
        <p:blipFill>
          <a:blip r:embed="rId2"/>
          <a:srcRect l="28025" t="18704"/>
          <a:stretch>
            <a:fillRect/>
          </a:stretch>
        </p:blipFill>
        <p:spPr>
          <a:xfrm>
            <a:off x="304800" y="1193801"/>
            <a:ext cx="3528000" cy="53131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 descr="MicrosoftTeams-image (8).png"/>
          <p:cNvPicPr>
            <a:picLocks noChangeAspect="1"/>
          </p:cNvPicPr>
          <p:nvPr/>
        </p:nvPicPr>
        <p:blipFill>
          <a:blip r:embed="rId3" cstate="print"/>
          <a:srcRect t="7600" b="6400"/>
          <a:stretch>
            <a:fillRect/>
          </a:stretch>
        </p:blipFill>
        <p:spPr>
          <a:xfrm>
            <a:off x="7575550" y="1092200"/>
            <a:ext cx="4392000" cy="54503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 descr="20210324_133117.jpg"/>
          <p:cNvPicPr>
            <a:picLocks noChangeAspect="1"/>
          </p:cNvPicPr>
          <p:nvPr/>
        </p:nvPicPr>
        <p:blipFill>
          <a:blip r:embed="rId4" cstate="print"/>
          <a:srcRect l="2083" t="20926" r="31250" b="19630"/>
          <a:stretch>
            <a:fillRect/>
          </a:stretch>
        </p:blipFill>
        <p:spPr>
          <a:xfrm rot="5400000">
            <a:off x="3244998" y="2136115"/>
            <a:ext cx="5076000" cy="3394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MicrosoftTeams-image (1).png"/>
          <p:cNvPicPr>
            <a:picLocks noChangeAspect="1"/>
          </p:cNvPicPr>
          <p:nvPr/>
        </p:nvPicPr>
        <p:blipFill>
          <a:blip r:embed="rId2"/>
          <a:srcRect l="22675" t="25741" r="29558"/>
          <a:stretch>
            <a:fillRect/>
          </a:stretch>
        </p:blipFill>
        <p:spPr>
          <a:xfrm>
            <a:off x="279400" y="2209800"/>
            <a:ext cx="5004000" cy="4381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 descr="MicrosoftTeams-image (5).png"/>
          <p:cNvPicPr>
            <a:picLocks noChangeAspect="1"/>
          </p:cNvPicPr>
          <p:nvPr/>
        </p:nvPicPr>
        <p:blipFill>
          <a:blip r:embed="rId3"/>
          <a:srcRect l="30278" t="24074" r="26667" b="27407"/>
          <a:stretch>
            <a:fillRect/>
          </a:stretch>
        </p:blipFill>
        <p:spPr>
          <a:xfrm>
            <a:off x="3670300" y="0"/>
            <a:ext cx="5040000" cy="42596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 descr="MicrosoftTeams-image (2).png"/>
          <p:cNvPicPr>
            <a:picLocks noChangeAspect="1"/>
          </p:cNvPicPr>
          <p:nvPr/>
        </p:nvPicPr>
        <p:blipFill>
          <a:blip r:embed="rId4" cstate="print"/>
          <a:srcRect l="20556" r="4306"/>
          <a:stretch>
            <a:fillRect/>
          </a:stretch>
        </p:blipFill>
        <p:spPr>
          <a:xfrm>
            <a:off x="6897800" y="1358011"/>
            <a:ext cx="5112000" cy="51025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MicrosoftTeams-image (11).png"/>
          <p:cNvPicPr>
            <a:picLocks noChangeAspect="1"/>
          </p:cNvPicPr>
          <p:nvPr/>
        </p:nvPicPr>
        <p:blipFill>
          <a:blip r:embed="rId2"/>
          <a:srcRect l="12369" t="8518" r="7665" b="14630"/>
          <a:stretch>
            <a:fillRect/>
          </a:stretch>
        </p:blipFill>
        <p:spPr>
          <a:xfrm>
            <a:off x="520700" y="533400"/>
            <a:ext cx="4392000" cy="56429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 descr="MicrosoftTeams-image (26).png"/>
          <p:cNvPicPr>
            <a:picLocks noChangeAspect="1"/>
          </p:cNvPicPr>
          <p:nvPr/>
        </p:nvPicPr>
        <p:blipFill>
          <a:blip r:embed="rId3"/>
          <a:srcRect l="23518" r="27588" b="6339"/>
          <a:stretch>
            <a:fillRect/>
          </a:stretch>
        </p:blipFill>
        <p:spPr>
          <a:xfrm>
            <a:off x="7391400" y="431800"/>
            <a:ext cx="4013200" cy="5765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 descr="MicrosoftTeams-image (1).png"/>
          <p:cNvPicPr>
            <a:picLocks noChangeAspect="1"/>
          </p:cNvPicPr>
          <p:nvPr/>
        </p:nvPicPr>
        <p:blipFill>
          <a:blip r:embed="rId4"/>
          <a:srcRect l="12659" r="16040" b="35370"/>
          <a:stretch>
            <a:fillRect/>
          </a:stretch>
        </p:blipFill>
        <p:spPr>
          <a:xfrm>
            <a:off x="4203700" y="939800"/>
            <a:ext cx="3644900" cy="4432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Odnawialne źródła energii w Polsce - Invest Construc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5" name="AutoShape 2" descr="Instytut Ochrony Środowisk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208" t="23060" r="32630" b="24353"/>
          <a:stretch/>
        </p:blipFill>
        <p:spPr bwMode="auto">
          <a:xfrm>
            <a:off x="0" y="-26806"/>
            <a:ext cx="12192000" cy="68848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82599" y="749300"/>
            <a:ext cx="10435897" cy="4211966"/>
          </a:xfrm>
        </p:spPr>
        <p:txBody>
          <a:bodyPr>
            <a:normAutofit lnSpcReduction="10000"/>
          </a:bodyPr>
          <a:lstStyle/>
          <a:p>
            <a:pPr marL="0" indent="0" algn="just" fontAlgn="base">
              <a:lnSpc>
                <a:spcPct val="150000"/>
              </a:lnSpc>
              <a:buNone/>
            </a:pPr>
            <a:r>
              <a:rPr lang="pl-PL" sz="3200" b="1" dirty="0">
                <a:solidFill>
                  <a:srgbClr val="FFFF00"/>
                </a:solidFill>
                <a:latin typeface="Cambria" pitchFamily="18" charset="0"/>
                <a:ea typeface="Cambria" pitchFamily="18" charset="0"/>
              </a:rPr>
              <a:t>W tym roku Światowy Dzień Ziemi </a:t>
            </a:r>
            <a:r>
              <a:rPr lang="pl-PL" sz="3200" b="1" dirty="0" smtClean="0">
                <a:solidFill>
                  <a:srgbClr val="FFFF00"/>
                </a:solidFill>
                <a:latin typeface="Cambria" pitchFamily="18" charset="0"/>
                <a:ea typeface="Cambria" pitchFamily="18" charset="0"/>
              </a:rPr>
              <a:t>poświęcony był zaakcentowaniu potrzeby przywrócenia równowagi </a:t>
            </a:r>
            <a:r>
              <a:rPr lang="pl-PL" sz="3200" b="1" dirty="0">
                <a:solidFill>
                  <a:srgbClr val="FFFF00"/>
                </a:solidFill>
                <a:latin typeface="Cambria" pitchFamily="18" charset="0"/>
                <a:ea typeface="Cambria" pitchFamily="18" charset="0"/>
              </a:rPr>
              <a:t>ekosystemów na świecie</a:t>
            </a:r>
            <a:r>
              <a:rPr lang="pl-PL" sz="3200" b="1" dirty="0" smtClean="0">
                <a:solidFill>
                  <a:srgbClr val="FFFF00"/>
                </a:solidFill>
                <a:latin typeface="Cambria" pitchFamily="18" charset="0"/>
                <a:ea typeface="Cambria" pitchFamily="18" charset="0"/>
              </a:rPr>
              <a:t>. </a:t>
            </a:r>
          </a:p>
          <a:p>
            <a:pPr marL="0" indent="0" algn="ctr" fontAlgn="base">
              <a:lnSpc>
                <a:spcPct val="150000"/>
              </a:lnSpc>
              <a:buNone/>
            </a:pPr>
            <a:r>
              <a:rPr lang="pl-PL" sz="3200" b="1" dirty="0" smtClean="0">
                <a:solidFill>
                  <a:srgbClr val="FFFF00"/>
                </a:solidFill>
                <a:latin typeface="Cambria" pitchFamily="18" charset="0"/>
                <a:ea typeface="Cambria" pitchFamily="18" charset="0"/>
              </a:rPr>
              <a:t>Hasło </a:t>
            </a:r>
            <a:r>
              <a:rPr lang="pl-PL" sz="3200" b="1" dirty="0">
                <a:solidFill>
                  <a:srgbClr val="FFFF00"/>
                </a:solidFill>
                <a:latin typeface="Cambria" pitchFamily="18" charset="0"/>
                <a:ea typeface="Cambria" pitchFamily="18" charset="0"/>
              </a:rPr>
              <a:t>tegorocznych obchodów </a:t>
            </a:r>
            <a:r>
              <a:rPr lang="pl-PL" sz="3200" b="1" dirty="0" smtClean="0">
                <a:solidFill>
                  <a:srgbClr val="FFFF00"/>
                </a:solidFill>
                <a:latin typeface="Cambria" pitchFamily="18" charset="0"/>
                <a:ea typeface="Cambria" pitchFamily="18" charset="0"/>
              </a:rPr>
              <a:t>to: </a:t>
            </a:r>
          </a:p>
          <a:p>
            <a:pPr marL="0" indent="0" algn="ctr" fontAlgn="base">
              <a:lnSpc>
                <a:spcPct val="150000"/>
              </a:lnSpc>
              <a:buNone/>
            </a:pPr>
            <a:r>
              <a:rPr lang="pl-PL" sz="4800" b="1" dirty="0" smtClean="0">
                <a:solidFill>
                  <a:srgbClr val="FFFF00"/>
                </a:solidFill>
                <a:latin typeface="Cambria" pitchFamily="18" charset="0"/>
                <a:ea typeface="Cambria" pitchFamily="18" charset="0"/>
              </a:rPr>
              <a:t>„PRZYWRÓĆ NASZĄ ZIEMIĘ"</a:t>
            </a:r>
            <a:endParaRPr lang="pl-PL" sz="4800" b="1" dirty="0">
              <a:solidFill>
                <a:srgbClr val="FFFF00"/>
              </a:solidFill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04922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MicrosoftTeams-image (8).png"/>
          <p:cNvPicPr>
            <a:picLocks noChangeAspect="1"/>
          </p:cNvPicPr>
          <p:nvPr/>
        </p:nvPicPr>
        <p:blipFill>
          <a:blip r:embed="rId2"/>
          <a:srcRect l="22593" b="20370"/>
          <a:stretch>
            <a:fillRect/>
          </a:stretch>
        </p:blipFill>
        <p:spPr>
          <a:xfrm>
            <a:off x="622300" y="609600"/>
            <a:ext cx="3981450" cy="5461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 descr="MicrosoftTeams-image (11).png"/>
          <p:cNvPicPr>
            <a:picLocks noChangeAspect="1"/>
          </p:cNvPicPr>
          <p:nvPr/>
        </p:nvPicPr>
        <p:blipFill>
          <a:blip r:embed="rId3"/>
          <a:srcRect l="20868"/>
          <a:stretch>
            <a:fillRect/>
          </a:stretch>
        </p:blipFill>
        <p:spPr>
          <a:xfrm>
            <a:off x="7658100" y="152405"/>
            <a:ext cx="3874317" cy="6465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 descr="176895978_819843805292979_3445713281838514421_n.jpg"/>
          <p:cNvPicPr>
            <a:picLocks noChangeAspect="1"/>
          </p:cNvPicPr>
          <p:nvPr/>
        </p:nvPicPr>
        <p:blipFill>
          <a:blip r:embed="rId4" cstate="print"/>
          <a:srcRect l="15938" r="24143" b="19444"/>
          <a:stretch>
            <a:fillRect/>
          </a:stretch>
        </p:blipFill>
        <p:spPr>
          <a:xfrm>
            <a:off x="4559300" y="647700"/>
            <a:ext cx="3060700" cy="5524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MicrosoftTeams-image (19).png"/>
          <p:cNvPicPr>
            <a:picLocks noChangeAspect="1"/>
          </p:cNvPicPr>
          <p:nvPr/>
        </p:nvPicPr>
        <p:blipFill>
          <a:blip r:embed="rId2" cstate="print"/>
          <a:srcRect t="27963"/>
          <a:stretch>
            <a:fillRect/>
          </a:stretch>
        </p:blipFill>
        <p:spPr>
          <a:xfrm>
            <a:off x="364182" y="1054100"/>
            <a:ext cx="6358236" cy="4940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 descr="MicrosoftTeams-image (21).png"/>
          <p:cNvPicPr>
            <a:picLocks noChangeAspect="1"/>
          </p:cNvPicPr>
          <p:nvPr/>
        </p:nvPicPr>
        <p:blipFill>
          <a:blip r:embed="rId3"/>
          <a:srcRect l="16482" r="19259" b="17778"/>
          <a:stretch>
            <a:fillRect/>
          </a:stretch>
        </p:blipFill>
        <p:spPr>
          <a:xfrm>
            <a:off x="6870700" y="520698"/>
            <a:ext cx="4608000" cy="58961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1079500"/>
            <a:ext cx="10972800" cy="1219200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 smtClean="0">
                <a:solidFill>
                  <a:srgbClr val="FFFF00"/>
                </a:solidFill>
                <a:latin typeface="Algerian" pitchFamily="82" charset="0"/>
              </a:rPr>
              <a:t>5. IDŹ NA SPACER DO LASU I ZBIERZ ŚMIECI DO WORKA</a:t>
            </a:r>
            <a:r>
              <a:rPr lang="pl-PL" dirty="0" smtClean="0">
                <a:latin typeface="Algerian" pitchFamily="82" charset="0"/>
              </a:rPr>
              <a:t/>
            </a:r>
            <a:br>
              <a:rPr lang="pl-PL" dirty="0" smtClean="0">
                <a:latin typeface="Algerian" pitchFamily="82" charset="0"/>
              </a:rPr>
            </a:br>
            <a:endParaRPr lang="pl-PL" dirty="0"/>
          </a:p>
        </p:txBody>
      </p:sp>
      <p:pic>
        <p:nvPicPr>
          <p:cNvPr id="3" name="Obraz 2" descr="MicrosoftTeams-image (20).png"/>
          <p:cNvPicPr>
            <a:picLocks noChangeAspect="1"/>
          </p:cNvPicPr>
          <p:nvPr/>
        </p:nvPicPr>
        <p:blipFill>
          <a:blip r:embed="rId2" cstate="print"/>
          <a:srcRect t="38704"/>
          <a:stretch>
            <a:fillRect/>
          </a:stretch>
        </p:blipFill>
        <p:spPr>
          <a:xfrm>
            <a:off x="460752" y="1803400"/>
            <a:ext cx="6495296" cy="4203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 descr="MicrosoftTeams-image (7).png"/>
          <p:cNvPicPr>
            <a:picLocks noChangeAspect="1"/>
          </p:cNvPicPr>
          <p:nvPr/>
        </p:nvPicPr>
        <p:blipFill>
          <a:blip r:embed="rId3"/>
          <a:srcRect t="11616"/>
          <a:stretch>
            <a:fillRect/>
          </a:stretch>
        </p:blipFill>
        <p:spPr>
          <a:xfrm>
            <a:off x="7334250" y="1320800"/>
            <a:ext cx="4428000" cy="5218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MicrosoftTeams-image (2)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0680" y="346710"/>
            <a:ext cx="3600000" cy="479796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Obraz 2" descr="MicrosoftTeams-image (13).png"/>
          <p:cNvPicPr>
            <a:picLocks noChangeAspect="1"/>
          </p:cNvPicPr>
          <p:nvPr/>
        </p:nvPicPr>
        <p:blipFill>
          <a:blip r:embed="rId3" cstate="print"/>
          <a:srcRect t="16749"/>
          <a:stretch>
            <a:fillRect/>
          </a:stretch>
        </p:blipFill>
        <p:spPr>
          <a:xfrm>
            <a:off x="7842250" y="1892298"/>
            <a:ext cx="4068000" cy="4515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 descr="MicrosoftTeams-image (9).png"/>
          <p:cNvPicPr>
            <a:picLocks noChangeAspect="1"/>
          </p:cNvPicPr>
          <p:nvPr/>
        </p:nvPicPr>
        <p:blipFill>
          <a:blip r:embed="rId4" cstate="print"/>
          <a:srcRect l="17333" b="10282"/>
          <a:stretch>
            <a:fillRect/>
          </a:stretch>
        </p:blipFill>
        <p:spPr>
          <a:xfrm>
            <a:off x="533400" y="1257301"/>
            <a:ext cx="3571208" cy="5181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MicrosoftTeams-image (15).png"/>
          <p:cNvPicPr>
            <a:picLocks noChangeAspect="1"/>
          </p:cNvPicPr>
          <p:nvPr/>
        </p:nvPicPr>
        <p:blipFill>
          <a:blip r:embed="rId2"/>
          <a:srcRect b="4677"/>
          <a:stretch>
            <a:fillRect/>
          </a:stretch>
        </p:blipFill>
        <p:spPr>
          <a:xfrm>
            <a:off x="225425" y="340971"/>
            <a:ext cx="3168000" cy="62122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 descr="MicrosoftTeams-image (18).png"/>
          <p:cNvPicPr>
            <a:picLocks noChangeAspect="1"/>
          </p:cNvPicPr>
          <p:nvPr/>
        </p:nvPicPr>
        <p:blipFill>
          <a:blip r:embed="rId3" cstate="print"/>
          <a:srcRect r="16931"/>
          <a:stretch>
            <a:fillRect/>
          </a:stretch>
        </p:blipFill>
        <p:spPr>
          <a:xfrm>
            <a:off x="8134350" y="838200"/>
            <a:ext cx="3498850" cy="561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 descr="MicrosoftTeams-image (23)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19023" y="393710"/>
            <a:ext cx="4500000" cy="59878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MicrosoftTeams-image (2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11950" y="349800"/>
            <a:ext cx="4644000" cy="619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 descr="MicrosoftTeams-image (11)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450" y="254000"/>
            <a:ext cx="4536000" cy="6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 descr="176986462_955254331883987_3725559860336067140_n.jpg"/>
          <p:cNvPicPr>
            <a:picLocks noChangeAspect="1"/>
          </p:cNvPicPr>
          <p:nvPr/>
        </p:nvPicPr>
        <p:blipFill>
          <a:blip r:embed="rId4" cstate="print"/>
          <a:srcRect l="22900" b="43519"/>
          <a:stretch>
            <a:fillRect/>
          </a:stretch>
        </p:blipFill>
        <p:spPr>
          <a:xfrm>
            <a:off x="4140200" y="1295400"/>
            <a:ext cx="3938314" cy="387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MicrosoftTeams-image (18).png"/>
          <p:cNvPicPr>
            <a:picLocks noChangeAspect="1"/>
          </p:cNvPicPr>
          <p:nvPr/>
        </p:nvPicPr>
        <p:blipFill>
          <a:blip r:embed="rId2"/>
          <a:srcRect l="14024"/>
          <a:stretch>
            <a:fillRect/>
          </a:stretch>
        </p:blipFill>
        <p:spPr>
          <a:xfrm>
            <a:off x="8128000" y="190500"/>
            <a:ext cx="3776050" cy="585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 descr="20210417_130715.jpg"/>
          <p:cNvPicPr>
            <a:picLocks noChangeAspect="1"/>
          </p:cNvPicPr>
          <p:nvPr/>
        </p:nvPicPr>
        <p:blipFill>
          <a:blip r:embed="rId3" cstate="print"/>
          <a:srcRect t="21643"/>
          <a:stretch>
            <a:fillRect/>
          </a:stretch>
        </p:blipFill>
        <p:spPr>
          <a:xfrm rot="5400000">
            <a:off x="-975250" y="1587750"/>
            <a:ext cx="5868000" cy="3448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 descr="MicrosoftTeams-image (8)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04365" y="749300"/>
            <a:ext cx="4032000" cy="537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84200" y="635000"/>
            <a:ext cx="10972800" cy="1219200"/>
          </a:xfrm>
        </p:spPr>
        <p:txBody>
          <a:bodyPr>
            <a:normAutofit fontScale="90000"/>
          </a:bodyPr>
          <a:lstStyle/>
          <a:p>
            <a:r>
              <a:rPr lang="pl-PL" b="1" dirty="0" smtClean="0">
                <a:solidFill>
                  <a:srgbClr val="FFFF00"/>
                </a:solidFill>
                <a:latin typeface="Algerian" pitchFamily="82" charset="0"/>
              </a:rPr>
              <a:t>6. POPRACUJ W OGRODZIE</a:t>
            </a:r>
            <a:br>
              <a:rPr lang="pl-PL" b="1" dirty="0" smtClean="0">
                <a:solidFill>
                  <a:srgbClr val="FFFF00"/>
                </a:solidFill>
                <a:latin typeface="Algerian" pitchFamily="82" charset="0"/>
              </a:rPr>
            </a:br>
            <a:endParaRPr lang="pl-PL" b="1" dirty="0">
              <a:solidFill>
                <a:srgbClr val="FFFF00"/>
              </a:solidFill>
            </a:endParaRPr>
          </a:p>
        </p:txBody>
      </p:sp>
      <p:pic>
        <p:nvPicPr>
          <p:cNvPr id="3" name="Obraz 2" descr="20210417_131906.jpg"/>
          <p:cNvPicPr>
            <a:picLocks noChangeAspect="1"/>
          </p:cNvPicPr>
          <p:nvPr/>
        </p:nvPicPr>
        <p:blipFill>
          <a:blip r:embed="rId2" cstate="print"/>
          <a:srcRect l="15972" r="21667" b="39815"/>
          <a:stretch>
            <a:fillRect/>
          </a:stretch>
        </p:blipFill>
        <p:spPr>
          <a:xfrm rot="5400000">
            <a:off x="-517027" y="2084675"/>
            <a:ext cx="5256000" cy="38044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 descr="MicrosoftTeams-image (5)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5750" y="596900"/>
            <a:ext cx="3780000" cy="50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 descr="MicrosoftTeams-image (3).png"/>
          <p:cNvPicPr>
            <a:picLocks noChangeAspect="1"/>
          </p:cNvPicPr>
          <p:nvPr/>
        </p:nvPicPr>
        <p:blipFill>
          <a:blip r:embed="rId4" cstate="print"/>
          <a:srcRect t="9614" b="7069"/>
          <a:stretch>
            <a:fillRect/>
          </a:stretch>
        </p:blipFill>
        <p:spPr>
          <a:xfrm>
            <a:off x="4533132" y="1524000"/>
            <a:ext cx="3348000" cy="4953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MicrosoftTeams-image (10).png"/>
          <p:cNvPicPr>
            <a:picLocks noChangeAspect="1"/>
          </p:cNvPicPr>
          <p:nvPr/>
        </p:nvPicPr>
        <p:blipFill>
          <a:blip r:embed="rId2"/>
          <a:srcRect l="7890" t="15000" r="9414" b="10926"/>
          <a:stretch>
            <a:fillRect/>
          </a:stretch>
        </p:blipFill>
        <p:spPr>
          <a:xfrm>
            <a:off x="571500" y="952500"/>
            <a:ext cx="7020000" cy="47035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Obraz 3" descr="MicrosoftTeams-image (25).png"/>
          <p:cNvPicPr>
            <a:picLocks noChangeAspect="1"/>
          </p:cNvPicPr>
          <p:nvPr/>
        </p:nvPicPr>
        <p:blipFill>
          <a:blip r:embed="rId3"/>
          <a:srcRect t="10741"/>
          <a:stretch>
            <a:fillRect/>
          </a:stretch>
        </p:blipFill>
        <p:spPr>
          <a:xfrm>
            <a:off x="7977166" y="203198"/>
            <a:ext cx="3672000" cy="63722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77581250_389702508729862_5085945532504971936_n.jpg"/>
          <p:cNvPicPr>
            <a:picLocks noChangeAspect="1"/>
          </p:cNvPicPr>
          <p:nvPr/>
        </p:nvPicPr>
        <p:blipFill>
          <a:blip r:embed="rId2" cstate="print"/>
          <a:srcRect l="15192" b="16667"/>
          <a:stretch>
            <a:fillRect/>
          </a:stretch>
        </p:blipFill>
        <p:spPr>
          <a:xfrm>
            <a:off x="469900" y="457200"/>
            <a:ext cx="4332014" cy="571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 descr="MicrosoftTeams-image (2)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0671" y="355603"/>
            <a:ext cx="4392000" cy="5871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 descr="MicrosoftTeams-image (6)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0171" y="1219210"/>
            <a:ext cx="3312000" cy="44279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pl-PL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208" t="23060" r="32630" b="24353"/>
          <a:stretch/>
        </p:blipFill>
        <p:spPr bwMode="auto">
          <a:xfrm>
            <a:off x="0" y="0"/>
            <a:ext cx="12192000" cy="6884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Symbol zastępczy zawartości 2"/>
          <p:cNvSpPr txBox="1">
            <a:spLocks/>
          </p:cNvSpPr>
          <p:nvPr/>
        </p:nvSpPr>
        <p:spPr>
          <a:xfrm>
            <a:off x="682297" y="622628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lnSpc>
                <a:spcPct val="150000"/>
              </a:lnSpc>
              <a:buFont typeface="Arial" panose="020B0604020202020204" pitchFamily="34" charset="0"/>
              <a:buNone/>
            </a:pPr>
            <a:endParaRPr lang="pl-PL" sz="4400" b="1" dirty="0" smtClean="0">
              <a:solidFill>
                <a:srgbClr val="FFFF00"/>
              </a:solidFill>
              <a:latin typeface="Cambria" pitchFamily="18" charset="0"/>
              <a:ea typeface="Cambria" pitchFamily="18" charset="0"/>
              <a:cs typeface="Andalus" pitchFamily="18" charset="-78"/>
            </a:endParaRPr>
          </a:p>
          <a:p>
            <a:pPr marL="0" indent="0" algn="ctr" fontAlgn="base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pl-PL" sz="4400" b="1" dirty="0" smtClean="0">
                <a:solidFill>
                  <a:srgbClr val="FFFF00"/>
                </a:solidFill>
                <a:latin typeface="Cambria" pitchFamily="18" charset="0"/>
                <a:ea typeface="Cambria" pitchFamily="18" charset="0"/>
                <a:cs typeface="Andalus" pitchFamily="18" charset="-78"/>
              </a:rPr>
              <a:t>„11 KROKÓW DLA ZIEMI”</a:t>
            </a:r>
          </a:p>
          <a:p>
            <a:pPr marL="0" indent="0" algn="ctr" fontAlgn="base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pl-PL" sz="4400" b="1" dirty="0" smtClean="0">
                <a:solidFill>
                  <a:srgbClr val="FFFF00"/>
                </a:solidFill>
                <a:latin typeface="Cambria" pitchFamily="18" charset="0"/>
                <a:ea typeface="Cambria" pitchFamily="18" charset="0"/>
                <a:cs typeface="Andalus" pitchFamily="18" charset="-78"/>
              </a:rPr>
              <a:t>TO HASŁO PRZEWODNIE AKCJI ZORGANIZOWANEJ W NASZEJ SZKOLE</a:t>
            </a:r>
            <a:endParaRPr lang="pl-PL" sz="7200" b="1" dirty="0">
              <a:solidFill>
                <a:srgbClr val="FFFF00"/>
              </a:solidFill>
              <a:latin typeface="Cambria" pitchFamily="18" charset="0"/>
              <a:ea typeface="Cambria" pitchFamily="18" charset="0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42359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MicrosoftTeams-image (30).png"/>
          <p:cNvPicPr>
            <a:picLocks noChangeAspect="1"/>
          </p:cNvPicPr>
          <p:nvPr/>
        </p:nvPicPr>
        <p:blipFill>
          <a:blip r:embed="rId2" cstate="print"/>
          <a:srcRect l="14775" t="12463" r="18137"/>
          <a:stretch>
            <a:fillRect/>
          </a:stretch>
        </p:blipFill>
        <p:spPr>
          <a:xfrm>
            <a:off x="482600" y="444500"/>
            <a:ext cx="5651500" cy="5530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Obraz 2" descr="MicrosoftTeams-image (6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23050" y="190500"/>
            <a:ext cx="4536000" cy="604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MicrosoftTeams-image (16)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9050" y="457200"/>
            <a:ext cx="4392000" cy="585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 descr="MicrosoftTeams-image (7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57965" y="355600"/>
            <a:ext cx="4644000" cy="61860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66700" y="571500"/>
            <a:ext cx="4775200" cy="1219200"/>
          </a:xfrm>
        </p:spPr>
        <p:txBody>
          <a:bodyPr>
            <a:normAutofit fontScale="90000"/>
          </a:bodyPr>
          <a:lstStyle/>
          <a:p>
            <a:r>
              <a:rPr lang="pl-PL" b="1" dirty="0" smtClean="0">
                <a:solidFill>
                  <a:srgbClr val="FFFF00"/>
                </a:solidFill>
                <a:latin typeface="Algerian" pitchFamily="82" charset="0"/>
              </a:rPr>
              <a:t>7. Posadź roślinkę </a:t>
            </a:r>
            <a:br>
              <a:rPr lang="pl-PL" b="1" dirty="0" smtClean="0">
                <a:solidFill>
                  <a:srgbClr val="FFFF00"/>
                </a:solidFill>
                <a:latin typeface="Algerian" pitchFamily="82" charset="0"/>
              </a:rPr>
            </a:br>
            <a:endParaRPr lang="pl-PL" b="1" dirty="0">
              <a:solidFill>
                <a:srgbClr val="FFFF00"/>
              </a:solidFill>
            </a:endParaRPr>
          </a:p>
        </p:txBody>
      </p:sp>
      <p:pic>
        <p:nvPicPr>
          <p:cNvPr id="3" name="Obraz 2" descr="MicrosoftTeams-image (4).png"/>
          <p:cNvPicPr>
            <a:picLocks noChangeAspect="1"/>
          </p:cNvPicPr>
          <p:nvPr/>
        </p:nvPicPr>
        <p:blipFill>
          <a:blip r:embed="rId2" cstate="print"/>
          <a:srcRect l="12173" r="8521"/>
          <a:stretch>
            <a:fillRect/>
          </a:stretch>
        </p:blipFill>
        <p:spPr>
          <a:xfrm>
            <a:off x="3873500" y="215900"/>
            <a:ext cx="3683000" cy="6192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 descr="MicrosoftTeams-image (11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1665" y="1960161"/>
            <a:ext cx="3312000" cy="44117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 descr="MicrosoftTeams-imag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54950" y="1079500"/>
            <a:ext cx="4032000" cy="537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MicrosoftTeams-image (10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2750" y="444500"/>
            <a:ext cx="3888000" cy="518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 descr="MicrosoftTeams-image (16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36497" y="1130325"/>
            <a:ext cx="3456000" cy="42672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 descr="MicrosoftTeams-image (2)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27232" y="342900"/>
            <a:ext cx="3492000" cy="62004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MicrosoftTeams-image (16)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225" y="317505"/>
            <a:ext cx="2988000" cy="6146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 descr="MicrosoftTeams-image (22).png"/>
          <p:cNvPicPr>
            <a:picLocks noChangeAspect="1"/>
          </p:cNvPicPr>
          <p:nvPr/>
        </p:nvPicPr>
        <p:blipFill>
          <a:blip r:embed="rId3" cstate="print"/>
          <a:srcRect l="7270" r="22532"/>
          <a:stretch>
            <a:fillRect/>
          </a:stretch>
        </p:blipFill>
        <p:spPr>
          <a:xfrm rot="16200000">
            <a:off x="3314700" y="1816144"/>
            <a:ext cx="4320000" cy="34616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 descr="MicrosoftTeams-image (32)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10450" y="749300"/>
            <a:ext cx="4248000" cy="566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77013436_754312481834186_2888132737085238043_n.jpg"/>
          <p:cNvPicPr>
            <a:picLocks noChangeAspect="1"/>
          </p:cNvPicPr>
          <p:nvPr/>
        </p:nvPicPr>
        <p:blipFill>
          <a:blip r:embed="rId2" cstate="print"/>
          <a:srcRect b="9444"/>
          <a:stretch>
            <a:fillRect/>
          </a:stretch>
        </p:blipFill>
        <p:spPr>
          <a:xfrm>
            <a:off x="925786" y="203200"/>
            <a:ext cx="5108028" cy="6210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 descr="MicrosoftTeams-image (7)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6171" y="266702"/>
            <a:ext cx="4500000" cy="6016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MicrosoftTeams-image (3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18350" y="419100"/>
            <a:ext cx="4680000" cy="624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3900" y="647700"/>
            <a:ext cx="7353300" cy="1219200"/>
          </a:xfrm>
        </p:spPr>
        <p:txBody>
          <a:bodyPr>
            <a:normAutofit fontScale="90000"/>
          </a:bodyPr>
          <a:lstStyle/>
          <a:p>
            <a:r>
              <a:rPr lang="pl-PL" b="1" dirty="0" smtClean="0">
                <a:solidFill>
                  <a:srgbClr val="FFFF00"/>
                </a:solidFill>
                <a:latin typeface="Algerian" pitchFamily="82" charset="0"/>
              </a:rPr>
              <a:t>8. </a:t>
            </a:r>
            <a:r>
              <a:rPr lang="pl-PL" b="1" dirty="0" err="1" smtClean="0">
                <a:solidFill>
                  <a:srgbClr val="FFFF00"/>
                </a:solidFill>
                <a:latin typeface="Algerian" pitchFamily="82" charset="0"/>
              </a:rPr>
              <a:t>wyłĄcz</a:t>
            </a:r>
            <a:r>
              <a:rPr lang="pl-PL" b="1" dirty="0" smtClean="0">
                <a:solidFill>
                  <a:srgbClr val="FFFF00"/>
                </a:solidFill>
                <a:latin typeface="Algerian" pitchFamily="82" charset="0"/>
              </a:rPr>
              <a:t> URZĄDZENIA NA NOC</a:t>
            </a:r>
            <a:br>
              <a:rPr lang="pl-PL" b="1" dirty="0" smtClean="0">
                <a:solidFill>
                  <a:srgbClr val="FFFF00"/>
                </a:solidFill>
                <a:latin typeface="Algerian" pitchFamily="82" charset="0"/>
              </a:rPr>
            </a:br>
            <a:endParaRPr lang="pl-PL" b="1" dirty="0">
              <a:solidFill>
                <a:srgbClr val="FFFF00"/>
              </a:solidFill>
            </a:endParaRPr>
          </a:p>
        </p:txBody>
      </p:sp>
      <p:pic>
        <p:nvPicPr>
          <p:cNvPr id="4" name="Obraz 3" descr="MicrosoftTeams-image (17)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283" y="1485901"/>
            <a:ext cx="2196000" cy="43333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 descr="MicrosoftTeams-image (13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3168816" y="1644198"/>
            <a:ext cx="3888000" cy="5044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MicrosoftTeams-image (19)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90500"/>
            <a:ext cx="4824000" cy="6432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 descr="20210417_105445.jpg"/>
          <p:cNvPicPr>
            <a:picLocks noChangeAspect="1"/>
          </p:cNvPicPr>
          <p:nvPr/>
        </p:nvPicPr>
        <p:blipFill>
          <a:blip r:embed="rId3" cstate="print"/>
          <a:srcRect r="14271"/>
          <a:stretch>
            <a:fillRect/>
          </a:stretch>
        </p:blipFill>
        <p:spPr>
          <a:xfrm rot="5400000">
            <a:off x="5756700" y="854500"/>
            <a:ext cx="5740400" cy="502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MicrosoftTeams-image (22)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5950" y="228600"/>
            <a:ext cx="4644000" cy="619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19200" y="419100"/>
            <a:ext cx="10972800" cy="1219200"/>
          </a:xfrm>
        </p:spPr>
        <p:txBody>
          <a:bodyPr>
            <a:normAutofit fontScale="90000"/>
          </a:bodyPr>
          <a:lstStyle/>
          <a:p>
            <a:r>
              <a:rPr lang="pl-PL" b="1" dirty="0" smtClean="0">
                <a:solidFill>
                  <a:srgbClr val="FFFF00"/>
                </a:solidFill>
                <a:latin typeface="Algerian" pitchFamily="82" charset="0"/>
              </a:rPr>
              <a:t>9. DRUKUJ DWUSTRONNIE</a:t>
            </a:r>
            <a:r>
              <a:rPr lang="pl-PL" dirty="0" smtClean="0">
                <a:latin typeface="Algerian" pitchFamily="82" charset="0"/>
              </a:rPr>
              <a:t/>
            </a:r>
            <a:br>
              <a:rPr lang="pl-PL" dirty="0" smtClean="0">
                <a:latin typeface="Algerian" pitchFamily="82" charset="0"/>
              </a:rPr>
            </a:br>
            <a:endParaRPr lang="pl-PL" dirty="0"/>
          </a:p>
        </p:txBody>
      </p:sp>
      <p:pic>
        <p:nvPicPr>
          <p:cNvPr id="26626" name="Picture 2" descr="Corpkart.com: HP LaserJet Pro MFP M126nw Printer:CZ175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9175" y="4330700"/>
            <a:ext cx="2052000" cy="205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 descr="MicrosoftTeams-image.png"/>
          <p:cNvPicPr>
            <a:picLocks noChangeAspect="1"/>
          </p:cNvPicPr>
          <p:nvPr/>
        </p:nvPicPr>
        <p:blipFill>
          <a:blip r:embed="rId4" cstate="print"/>
          <a:srcRect l="12222" r="12361"/>
          <a:stretch>
            <a:fillRect/>
          </a:stretch>
        </p:blipFill>
        <p:spPr>
          <a:xfrm>
            <a:off x="762000" y="889018"/>
            <a:ext cx="5616000" cy="5584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MicrosoftTeams-image (24)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0" y="279400"/>
            <a:ext cx="6228000" cy="622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0" y="431800"/>
            <a:ext cx="10972800" cy="1219200"/>
          </a:xfrm>
        </p:spPr>
        <p:txBody>
          <a:bodyPr>
            <a:normAutofit fontScale="90000"/>
          </a:bodyPr>
          <a:lstStyle/>
          <a:p>
            <a:r>
              <a:rPr lang="pl-PL" b="1" dirty="0" smtClean="0">
                <a:solidFill>
                  <a:srgbClr val="FFFF00"/>
                </a:solidFill>
                <a:latin typeface="Algerian" pitchFamily="82" charset="0"/>
              </a:rPr>
              <a:t>10. Pokaż wiosenne piękno okolicy</a:t>
            </a:r>
            <a:br>
              <a:rPr lang="pl-PL" b="1" dirty="0" smtClean="0">
                <a:solidFill>
                  <a:srgbClr val="FFFF00"/>
                </a:solidFill>
                <a:latin typeface="Algerian" pitchFamily="82" charset="0"/>
              </a:rPr>
            </a:br>
            <a:endParaRPr lang="pl-PL" b="1" dirty="0">
              <a:solidFill>
                <a:srgbClr val="FFFF00"/>
              </a:solidFill>
            </a:endParaRPr>
          </a:p>
        </p:txBody>
      </p:sp>
      <p:pic>
        <p:nvPicPr>
          <p:cNvPr id="3" name="Obraz 2" descr="MicrosoftTeams-image (12).png"/>
          <p:cNvPicPr>
            <a:picLocks noChangeAspect="1"/>
          </p:cNvPicPr>
          <p:nvPr/>
        </p:nvPicPr>
        <p:blipFill>
          <a:blip r:embed="rId3"/>
          <a:srcRect r="24300"/>
          <a:stretch>
            <a:fillRect/>
          </a:stretch>
        </p:blipFill>
        <p:spPr>
          <a:xfrm>
            <a:off x="279400" y="1193800"/>
            <a:ext cx="5232400" cy="5184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 descr="175418888_884051165780815_7685280558023760303_n.jpg"/>
          <p:cNvPicPr>
            <a:picLocks noChangeAspect="1"/>
          </p:cNvPicPr>
          <p:nvPr/>
        </p:nvPicPr>
        <p:blipFill>
          <a:blip r:embed="rId4" cstate="print"/>
          <a:srcRect t="11482" b="15370"/>
          <a:stretch>
            <a:fillRect/>
          </a:stretch>
        </p:blipFill>
        <p:spPr>
          <a:xfrm>
            <a:off x="4548187" y="939817"/>
            <a:ext cx="2700000" cy="35111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pl-PL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208" t="23060" r="32630" b="24353"/>
          <a:stretch/>
        </p:blipFill>
        <p:spPr bwMode="auto">
          <a:xfrm>
            <a:off x="0" y="0"/>
            <a:ext cx="12255063" cy="6884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Symbol zastępczy zawartości 2"/>
          <p:cNvSpPr txBox="1">
            <a:spLocks/>
          </p:cNvSpPr>
          <p:nvPr/>
        </p:nvSpPr>
        <p:spPr>
          <a:xfrm>
            <a:off x="885497" y="-34706"/>
            <a:ext cx="10515600" cy="11382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pl-PL" sz="4400" b="1" dirty="0" smtClean="0">
                <a:solidFill>
                  <a:srgbClr val="FFFF00"/>
                </a:solidFill>
                <a:latin typeface="Andalus" pitchFamily="18" charset="-78"/>
                <a:cs typeface="Andalus" pitchFamily="18" charset="-78"/>
              </a:rPr>
              <a:t>„11 KROKÓW DLA ZIEMI”</a:t>
            </a:r>
          </a:p>
        </p:txBody>
      </p:sp>
      <p:grpSp>
        <p:nvGrpSpPr>
          <p:cNvPr id="6" name="Grupa 5"/>
          <p:cNvGrpSpPr/>
          <p:nvPr/>
        </p:nvGrpSpPr>
        <p:grpSpPr>
          <a:xfrm>
            <a:off x="189185" y="118567"/>
            <a:ext cx="2632842" cy="1497725"/>
            <a:chOff x="236482" y="1355833"/>
            <a:chExt cx="2632842" cy="1497725"/>
          </a:xfrm>
        </p:grpSpPr>
        <p:sp>
          <p:nvSpPr>
            <p:cNvPr id="4" name="Zwój pionowy 3"/>
            <p:cNvSpPr/>
            <p:nvPr/>
          </p:nvSpPr>
          <p:spPr>
            <a:xfrm>
              <a:off x="236482" y="1355833"/>
              <a:ext cx="2632842" cy="1497725"/>
            </a:xfrm>
            <a:prstGeom prst="verticalScroll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" name="pole tekstowe 4"/>
            <p:cNvSpPr txBox="1"/>
            <p:nvPr/>
          </p:nvSpPr>
          <p:spPr>
            <a:xfrm>
              <a:off x="472966" y="1639614"/>
              <a:ext cx="206528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800" dirty="0" smtClean="0">
                  <a:latin typeface="Algerian" pitchFamily="82" charset="0"/>
                </a:rPr>
                <a:t>1. OBEJMIJ DRZEWO</a:t>
              </a:r>
              <a:endParaRPr lang="pl-PL" sz="2800" dirty="0">
                <a:latin typeface="Algerian" pitchFamily="82" charset="0"/>
              </a:endParaRPr>
            </a:p>
          </p:txBody>
        </p:sp>
      </p:grpSp>
      <p:grpSp>
        <p:nvGrpSpPr>
          <p:cNvPr id="11" name="Grupa 10"/>
          <p:cNvGrpSpPr/>
          <p:nvPr/>
        </p:nvGrpSpPr>
        <p:grpSpPr>
          <a:xfrm>
            <a:off x="5284074" y="879400"/>
            <a:ext cx="3560381" cy="1443655"/>
            <a:chOff x="236482" y="1355833"/>
            <a:chExt cx="2632842" cy="1497725"/>
          </a:xfrm>
          <a:solidFill>
            <a:schemeClr val="accent6"/>
          </a:solidFill>
        </p:grpSpPr>
        <p:sp>
          <p:nvSpPr>
            <p:cNvPr id="12" name="Zwój pionowy 11"/>
            <p:cNvSpPr/>
            <p:nvPr/>
          </p:nvSpPr>
          <p:spPr>
            <a:xfrm>
              <a:off x="236482" y="1355833"/>
              <a:ext cx="2632842" cy="1497725"/>
            </a:xfrm>
            <a:prstGeom prst="verticalScroll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" name="pole tekstowe 12"/>
            <p:cNvSpPr txBox="1"/>
            <p:nvPr/>
          </p:nvSpPr>
          <p:spPr>
            <a:xfrm>
              <a:off x="472966" y="1639614"/>
              <a:ext cx="2065281" cy="76204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800" dirty="0">
                  <a:latin typeface="Algerian" pitchFamily="82" charset="0"/>
                </a:rPr>
                <a:t>3</a:t>
              </a:r>
              <a:r>
                <a:rPr lang="pl-PL" sz="2800" dirty="0" smtClean="0">
                  <a:latin typeface="Algerian" pitchFamily="82" charset="0"/>
                </a:rPr>
                <a:t>. POBAW SIĘ Z PUBILEM</a:t>
              </a:r>
              <a:endParaRPr lang="pl-PL" sz="2800" dirty="0">
                <a:latin typeface="Algerian" pitchFamily="82" charset="0"/>
              </a:endParaRPr>
            </a:p>
          </p:txBody>
        </p:sp>
      </p:grpSp>
      <p:grpSp>
        <p:nvGrpSpPr>
          <p:cNvPr id="17" name="Grupa 16"/>
          <p:cNvGrpSpPr/>
          <p:nvPr/>
        </p:nvGrpSpPr>
        <p:grpSpPr>
          <a:xfrm>
            <a:off x="2050681" y="1053454"/>
            <a:ext cx="3423748" cy="1324838"/>
            <a:chOff x="421291" y="1506210"/>
            <a:chExt cx="2632842" cy="1121869"/>
          </a:xfrm>
        </p:grpSpPr>
        <p:sp>
          <p:nvSpPr>
            <p:cNvPr id="18" name="Zwój pionowy 17"/>
            <p:cNvSpPr/>
            <p:nvPr/>
          </p:nvSpPr>
          <p:spPr>
            <a:xfrm>
              <a:off x="421291" y="1506210"/>
              <a:ext cx="2632842" cy="1121869"/>
            </a:xfrm>
            <a:prstGeom prst="verticalScroll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9" name="pole tekstowe 18"/>
            <p:cNvSpPr txBox="1"/>
            <p:nvPr/>
          </p:nvSpPr>
          <p:spPr>
            <a:xfrm>
              <a:off x="665658" y="1626692"/>
              <a:ext cx="2144108" cy="807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800" dirty="0">
                  <a:latin typeface="Algerian" pitchFamily="82" charset="0"/>
                </a:rPr>
                <a:t>2</a:t>
              </a:r>
              <a:r>
                <a:rPr lang="pl-PL" sz="2800" dirty="0" smtClean="0">
                  <a:latin typeface="Algerian" pitchFamily="82" charset="0"/>
                </a:rPr>
                <a:t>. POSEGREGUJ odpady</a:t>
              </a:r>
              <a:endParaRPr lang="pl-PL" sz="2800" dirty="0">
                <a:latin typeface="Algerian" pitchFamily="82" charset="0"/>
              </a:endParaRPr>
            </a:p>
          </p:txBody>
        </p:sp>
      </p:grpSp>
      <p:grpSp>
        <p:nvGrpSpPr>
          <p:cNvPr id="20" name="Grupa 19"/>
          <p:cNvGrpSpPr/>
          <p:nvPr/>
        </p:nvGrpSpPr>
        <p:grpSpPr>
          <a:xfrm>
            <a:off x="9017875" y="617324"/>
            <a:ext cx="3200401" cy="1532742"/>
            <a:chOff x="236482" y="1355833"/>
            <a:chExt cx="2632842" cy="2036088"/>
          </a:xfrm>
        </p:grpSpPr>
        <p:sp>
          <p:nvSpPr>
            <p:cNvPr id="21" name="Zwój pionowy 20"/>
            <p:cNvSpPr/>
            <p:nvPr/>
          </p:nvSpPr>
          <p:spPr>
            <a:xfrm>
              <a:off x="236482" y="1355833"/>
              <a:ext cx="2632842" cy="1932054"/>
            </a:xfrm>
            <a:prstGeom prst="verticalScroll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2" name="pole tekstowe 21"/>
            <p:cNvSpPr txBox="1"/>
            <p:nvPr/>
          </p:nvSpPr>
          <p:spPr>
            <a:xfrm>
              <a:off x="646388" y="1576039"/>
              <a:ext cx="2065281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800" dirty="0" smtClean="0">
                  <a:latin typeface="Algerian" pitchFamily="82" charset="0"/>
                </a:rPr>
                <a:t>4. POJEŹDZIJ NA ROWERZE</a:t>
              </a:r>
              <a:endParaRPr lang="pl-PL" sz="2800" dirty="0">
                <a:latin typeface="Algerian" pitchFamily="82" charset="0"/>
              </a:endParaRPr>
            </a:p>
          </p:txBody>
        </p:sp>
      </p:grpSp>
      <p:grpSp>
        <p:nvGrpSpPr>
          <p:cNvPr id="23" name="Grupa 22"/>
          <p:cNvGrpSpPr/>
          <p:nvPr/>
        </p:nvGrpSpPr>
        <p:grpSpPr>
          <a:xfrm>
            <a:off x="3024347" y="2325652"/>
            <a:ext cx="3040119" cy="1738532"/>
            <a:chOff x="236482" y="1355833"/>
            <a:chExt cx="2632842" cy="1497725"/>
          </a:xfrm>
        </p:grpSpPr>
        <p:sp>
          <p:nvSpPr>
            <p:cNvPr id="24" name="Zwój pionowy 23"/>
            <p:cNvSpPr/>
            <p:nvPr/>
          </p:nvSpPr>
          <p:spPr>
            <a:xfrm>
              <a:off x="236482" y="1355833"/>
              <a:ext cx="2632842" cy="1497725"/>
            </a:xfrm>
            <a:prstGeom prst="verticalScroll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5" name="pole tekstowe 24"/>
            <p:cNvSpPr txBox="1"/>
            <p:nvPr/>
          </p:nvSpPr>
          <p:spPr>
            <a:xfrm>
              <a:off x="472966" y="1639614"/>
              <a:ext cx="2343037" cy="8219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800" dirty="0" smtClean="0">
                  <a:latin typeface="Algerian" pitchFamily="82" charset="0"/>
                </a:rPr>
                <a:t>6. POPRACUJ </a:t>
              </a:r>
            </a:p>
            <a:p>
              <a:r>
                <a:rPr lang="pl-PL" sz="2800" dirty="0" smtClean="0">
                  <a:latin typeface="Algerian" pitchFamily="82" charset="0"/>
                </a:rPr>
                <a:t>W OGRODZIE</a:t>
              </a:r>
              <a:endParaRPr lang="pl-PL" sz="2800" dirty="0">
                <a:latin typeface="Algerian" pitchFamily="82" charset="0"/>
              </a:endParaRPr>
            </a:p>
          </p:txBody>
        </p:sp>
      </p:grpSp>
      <p:grpSp>
        <p:nvGrpSpPr>
          <p:cNvPr id="26" name="Grupa 25"/>
          <p:cNvGrpSpPr/>
          <p:nvPr/>
        </p:nvGrpSpPr>
        <p:grpSpPr>
          <a:xfrm>
            <a:off x="8894378" y="2457320"/>
            <a:ext cx="3247698" cy="2046275"/>
            <a:chOff x="236482" y="1355833"/>
            <a:chExt cx="2632842" cy="1497725"/>
          </a:xfrm>
        </p:grpSpPr>
        <p:sp>
          <p:nvSpPr>
            <p:cNvPr id="27" name="Zwój pionowy 26"/>
            <p:cNvSpPr/>
            <p:nvPr/>
          </p:nvSpPr>
          <p:spPr>
            <a:xfrm>
              <a:off x="236482" y="1355833"/>
              <a:ext cx="2632842" cy="1497725"/>
            </a:xfrm>
            <a:prstGeom prst="verticalScroll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8" name="pole tekstowe 27"/>
            <p:cNvSpPr txBox="1"/>
            <p:nvPr/>
          </p:nvSpPr>
          <p:spPr>
            <a:xfrm>
              <a:off x="472966" y="1639614"/>
              <a:ext cx="2065281" cy="10137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800" dirty="0">
                  <a:latin typeface="Algerian" pitchFamily="82" charset="0"/>
                </a:rPr>
                <a:t>8</a:t>
              </a:r>
              <a:r>
                <a:rPr lang="pl-PL" sz="2800" dirty="0" smtClean="0">
                  <a:latin typeface="Algerian" pitchFamily="82" charset="0"/>
                </a:rPr>
                <a:t>. </a:t>
              </a:r>
              <a:r>
                <a:rPr lang="pl-PL" sz="2800" dirty="0" err="1" smtClean="0">
                  <a:latin typeface="Algerian" pitchFamily="82" charset="0"/>
                </a:rPr>
                <a:t>wyłĄcz</a:t>
              </a:r>
              <a:r>
                <a:rPr lang="pl-PL" sz="2800" dirty="0" smtClean="0">
                  <a:latin typeface="Algerian" pitchFamily="82" charset="0"/>
                </a:rPr>
                <a:t> URZĄDZENIA NA NOC</a:t>
              </a:r>
              <a:endParaRPr lang="pl-PL" sz="2800" dirty="0">
                <a:latin typeface="Algerian" pitchFamily="82" charset="0"/>
              </a:endParaRPr>
            </a:p>
          </p:txBody>
        </p:sp>
      </p:grpSp>
      <p:grpSp>
        <p:nvGrpSpPr>
          <p:cNvPr id="29" name="Grupa 28"/>
          <p:cNvGrpSpPr/>
          <p:nvPr/>
        </p:nvGrpSpPr>
        <p:grpSpPr>
          <a:xfrm>
            <a:off x="6463860" y="2580201"/>
            <a:ext cx="2632842" cy="1497725"/>
            <a:chOff x="236482" y="1355833"/>
            <a:chExt cx="2632842" cy="1497725"/>
          </a:xfrm>
        </p:grpSpPr>
        <p:sp>
          <p:nvSpPr>
            <p:cNvPr id="30" name="Zwój pionowy 29"/>
            <p:cNvSpPr/>
            <p:nvPr/>
          </p:nvSpPr>
          <p:spPr>
            <a:xfrm>
              <a:off x="236482" y="1355833"/>
              <a:ext cx="2632842" cy="1497725"/>
            </a:xfrm>
            <a:prstGeom prst="verticalScroll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1" name="pole tekstowe 30"/>
            <p:cNvSpPr txBox="1"/>
            <p:nvPr/>
          </p:nvSpPr>
          <p:spPr>
            <a:xfrm>
              <a:off x="523766" y="1601514"/>
              <a:ext cx="206528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800" dirty="0" smtClean="0">
                  <a:latin typeface="Algerian" pitchFamily="82" charset="0"/>
                </a:rPr>
                <a:t>7. Posadź roślinkę w </a:t>
              </a:r>
              <a:endParaRPr lang="pl-PL" sz="2800" dirty="0">
                <a:latin typeface="Algerian" pitchFamily="82" charset="0"/>
              </a:endParaRPr>
            </a:p>
          </p:txBody>
        </p:sp>
      </p:grpSp>
      <p:grpSp>
        <p:nvGrpSpPr>
          <p:cNvPr id="32" name="Grupa 31"/>
          <p:cNvGrpSpPr/>
          <p:nvPr/>
        </p:nvGrpSpPr>
        <p:grpSpPr>
          <a:xfrm>
            <a:off x="3559418" y="3818089"/>
            <a:ext cx="3504846" cy="1497725"/>
            <a:chOff x="236482" y="1355833"/>
            <a:chExt cx="2632842" cy="1497725"/>
          </a:xfrm>
        </p:grpSpPr>
        <p:sp>
          <p:nvSpPr>
            <p:cNvPr id="33" name="Zwój pionowy 32"/>
            <p:cNvSpPr/>
            <p:nvPr/>
          </p:nvSpPr>
          <p:spPr>
            <a:xfrm>
              <a:off x="236482" y="1355833"/>
              <a:ext cx="2632842" cy="1497725"/>
            </a:xfrm>
            <a:prstGeom prst="verticalScroll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4" name="pole tekstowe 33"/>
            <p:cNvSpPr txBox="1"/>
            <p:nvPr/>
          </p:nvSpPr>
          <p:spPr>
            <a:xfrm>
              <a:off x="472966" y="1639614"/>
              <a:ext cx="206528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800" dirty="0" smtClean="0">
                  <a:latin typeface="Algerian" pitchFamily="82" charset="0"/>
                </a:rPr>
                <a:t>9. DRUKUJ DWUSTRONNIE</a:t>
              </a:r>
              <a:endParaRPr lang="pl-PL" sz="2800" dirty="0">
                <a:latin typeface="Algerian" pitchFamily="82" charset="0"/>
              </a:endParaRPr>
            </a:p>
          </p:txBody>
        </p:sp>
      </p:grpSp>
      <p:grpSp>
        <p:nvGrpSpPr>
          <p:cNvPr id="35" name="Grupa 34"/>
          <p:cNvGrpSpPr/>
          <p:nvPr/>
        </p:nvGrpSpPr>
        <p:grpSpPr>
          <a:xfrm>
            <a:off x="7370376" y="4967467"/>
            <a:ext cx="4363305" cy="1780173"/>
            <a:chOff x="236482" y="1355832"/>
            <a:chExt cx="2632842" cy="2382830"/>
          </a:xfrm>
        </p:grpSpPr>
        <p:sp>
          <p:nvSpPr>
            <p:cNvPr id="36" name="Zwój pionowy 35"/>
            <p:cNvSpPr/>
            <p:nvPr/>
          </p:nvSpPr>
          <p:spPr>
            <a:xfrm>
              <a:off x="236482" y="1355832"/>
              <a:ext cx="2632842" cy="2382830"/>
            </a:xfrm>
            <a:prstGeom prst="verticalScroll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7" name="pole tekstowe 36"/>
            <p:cNvSpPr txBox="1"/>
            <p:nvPr/>
          </p:nvSpPr>
          <p:spPr>
            <a:xfrm>
              <a:off x="472966" y="1639614"/>
              <a:ext cx="2065281" cy="18538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800" dirty="0" smtClean="0">
                  <a:latin typeface="Algerian" pitchFamily="82" charset="0"/>
                </a:rPr>
                <a:t>10. Pokaż wiosenne piękno okolicy</a:t>
              </a:r>
              <a:endParaRPr lang="pl-PL" sz="2800" dirty="0">
                <a:latin typeface="Algerian" pitchFamily="82" charset="0"/>
              </a:endParaRPr>
            </a:p>
          </p:txBody>
        </p:sp>
      </p:grpSp>
      <p:grpSp>
        <p:nvGrpSpPr>
          <p:cNvPr id="14" name="Grupa 13"/>
          <p:cNvGrpSpPr/>
          <p:nvPr/>
        </p:nvGrpSpPr>
        <p:grpSpPr>
          <a:xfrm>
            <a:off x="-63065" y="2509372"/>
            <a:ext cx="2869324" cy="2988391"/>
            <a:chOff x="0" y="1355833"/>
            <a:chExt cx="2869324" cy="2988391"/>
          </a:xfrm>
        </p:grpSpPr>
        <p:sp>
          <p:nvSpPr>
            <p:cNvPr id="15" name="Zwój pionowy 14"/>
            <p:cNvSpPr/>
            <p:nvPr/>
          </p:nvSpPr>
          <p:spPr>
            <a:xfrm>
              <a:off x="0" y="1355833"/>
              <a:ext cx="2869324" cy="2988391"/>
            </a:xfrm>
            <a:prstGeom prst="verticalScroll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6" name="pole tekstowe 15"/>
            <p:cNvSpPr txBox="1"/>
            <p:nvPr/>
          </p:nvSpPr>
          <p:spPr>
            <a:xfrm>
              <a:off x="472966" y="1639614"/>
              <a:ext cx="2065281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800" dirty="0" smtClean="0">
                  <a:latin typeface="Algerian" pitchFamily="82" charset="0"/>
                </a:rPr>
                <a:t>5. IDŹ NA SPACER DO LASU I ZBIERZ ŚMIECI DO WORKA</a:t>
              </a:r>
              <a:endParaRPr lang="pl-PL" sz="2800" dirty="0">
                <a:latin typeface="Algerian" pitchFamily="82" charset="0"/>
              </a:endParaRPr>
            </a:p>
          </p:txBody>
        </p:sp>
      </p:grpSp>
      <p:grpSp>
        <p:nvGrpSpPr>
          <p:cNvPr id="38" name="Grupa 37"/>
          <p:cNvGrpSpPr/>
          <p:nvPr/>
        </p:nvGrpSpPr>
        <p:grpSpPr>
          <a:xfrm>
            <a:off x="1651807" y="5182450"/>
            <a:ext cx="5348497" cy="1702356"/>
            <a:chOff x="236482" y="1355833"/>
            <a:chExt cx="2632842" cy="1702356"/>
          </a:xfrm>
        </p:grpSpPr>
        <p:sp>
          <p:nvSpPr>
            <p:cNvPr id="39" name="Zwój pionowy 38"/>
            <p:cNvSpPr/>
            <p:nvPr/>
          </p:nvSpPr>
          <p:spPr>
            <a:xfrm>
              <a:off x="236482" y="1355833"/>
              <a:ext cx="2632842" cy="1702356"/>
            </a:xfrm>
            <a:prstGeom prst="verticalScroll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0" name="pole tekstowe 39"/>
            <p:cNvSpPr txBox="1"/>
            <p:nvPr/>
          </p:nvSpPr>
          <p:spPr>
            <a:xfrm>
              <a:off x="472966" y="1639614"/>
              <a:ext cx="2065281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800" dirty="0" smtClean="0">
                  <a:latin typeface="Algerian" pitchFamily="82" charset="0"/>
                </a:rPr>
                <a:t>11.WYKONAJ </a:t>
              </a:r>
              <a:r>
                <a:rPr lang="pl-PL" sz="2800" dirty="0">
                  <a:latin typeface="Algerian" pitchFamily="82" charset="0"/>
                </a:rPr>
                <a:t>EKOLOGICZNY ŚRODEK CZYSTOŚCI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3881584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MicrosoftTeams-image (5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48550" y="406400"/>
            <a:ext cx="4500000" cy="600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Obraz 1" descr="MicrosoftTeams-image (25)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" y="266700"/>
            <a:ext cx="4572000" cy="609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 descr="MicrosoftTeams-image (12)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59808" y="1333500"/>
            <a:ext cx="3240000" cy="43315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MicrosoftTeams-image (8)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0650" y="0"/>
            <a:ext cx="4752000" cy="633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Obraz 1" descr="176935105_256032712926290_1192280612437276234_n.jpg"/>
          <p:cNvPicPr>
            <a:picLocks noChangeAspect="1"/>
          </p:cNvPicPr>
          <p:nvPr/>
        </p:nvPicPr>
        <p:blipFill>
          <a:blip r:embed="rId3"/>
          <a:srcRect b="25926"/>
          <a:stretch>
            <a:fillRect/>
          </a:stretch>
        </p:blipFill>
        <p:spPr>
          <a:xfrm>
            <a:off x="223043" y="1231900"/>
            <a:ext cx="3414713" cy="50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 descr="MicrosoftTeams-image (5).png"/>
          <p:cNvPicPr>
            <a:picLocks noChangeAspect="1"/>
          </p:cNvPicPr>
          <p:nvPr/>
        </p:nvPicPr>
        <p:blipFill>
          <a:blip r:embed="rId4"/>
          <a:srcRect l="13821" r="14035"/>
          <a:stretch>
            <a:fillRect/>
          </a:stretch>
        </p:blipFill>
        <p:spPr>
          <a:xfrm>
            <a:off x="6172200" y="469916"/>
            <a:ext cx="5765800" cy="59778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MicrosoftTeams-image (1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67550" y="177800"/>
            <a:ext cx="4824000" cy="643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 descr="MicrosoftTeams-imag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850" y="190500"/>
            <a:ext cx="4860000" cy="64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Obraz 1" descr="MicrosoftTeams-image (3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6500" y="780210"/>
            <a:ext cx="4104000" cy="54046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MicrosoftTeams-image (14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6550" y="190500"/>
            <a:ext cx="2844000" cy="379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 descr="MicrosoftTeams-image (5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59300" y="266700"/>
            <a:ext cx="7236000" cy="5427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 descr="20210417_130813.jpg"/>
          <p:cNvPicPr>
            <a:picLocks noChangeAspect="1"/>
          </p:cNvPicPr>
          <p:nvPr/>
        </p:nvPicPr>
        <p:blipFill>
          <a:blip r:embed="rId4" cstate="print"/>
          <a:srcRect r="40972"/>
          <a:stretch>
            <a:fillRect/>
          </a:stretch>
        </p:blipFill>
        <p:spPr>
          <a:xfrm rot="5400000">
            <a:off x="2588722" y="2512052"/>
            <a:ext cx="3492000" cy="44369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hecker dir="vert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MicrosoftTeams-image (4).png"/>
          <p:cNvPicPr>
            <a:picLocks noChangeAspect="1"/>
          </p:cNvPicPr>
          <p:nvPr/>
        </p:nvPicPr>
        <p:blipFill>
          <a:blip r:embed="rId2"/>
          <a:srcRect l="9558" r="11489"/>
          <a:stretch>
            <a:fillRect/>
          </a:stretch>
        </p:blipFill>
        <p:spPr>
          <a:xfrm>
            <a:off x="469900" y="177802"/>
            <a:ext cx="6732000" cy="6377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 descr="MicrosoftTeams-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2271" y="304802"/>
            <a:ext cx="4464000" cy="59680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19100" y="263525"/>
            <a:ext cx="114300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 smtClean="0">
                <a:solidFill>
                  <a:srgbClr val="FFFF00"/>
                </a:solidFill>
                <a:latin typeface="Algerian" pitchFamily="82" charset="0"/>
              </a:rPr>
              <a:t>11.WYKONAJ EKOLOGICZNY ŚRODEK        CZYSTOŚCI </a:t>
            </a:r>
            <a:br>
              <a:rPr lang="pl-PL" b="1" dirty="0" smtClean="0">
                <a:solidFill>
                  <a:srgbClr val="FFFF00"/>
                </a:solidFill>
                <a:latin typeface="Algerian" pitchFamily="82" charset="0"/>
              </a:rPr>
            </a:br>
            <a:endParaRPr lang="pl-PL" b="1" dirty="0">
              <a:solidFill>
                <a:srgbClr val="FFFF00"/>
              </a:solidFill>
            </a:endParaRPr>
          </a:p>
        </p:txBody>
      </p:sp>
      <p:pic>
        <p:nvPicPr>
          <p:cNvPr id="3" name="Obraz 2" descr="MicrosoftTeams-image (3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9238" y="850901"/>
            <a:ext cx="2772000" cy="56833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 descr="MicrosoftTeams-image (7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31264" y="914400"/>
            <a:ext cx="4356000" cy="55480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 descr="MicrosoftTeams-image (21).png"/>
          <p:cNvPicPr>
            <a:picLocks noChangeAspect="1"/>
          </p:cNvPicPr>
          <p:nvPr/>
        </p:nvPicPr>
        <p:blipFill>
          <a:blip r:embed="rId4" cstate="print"/>
          <a:srcRect t="8048"/>
          <a:stretch>
            <a:fillRect/>
          </a:stretch>
        </p:blipFill>
        <p:spPr>
          <a:xfrm>
            <a:off x="3392023" y="1358900"/>
            <a:ext cx="4032000" cy="4933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MicrosoftTeams-image (12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2365" y="228600"/>
            <a:ext cx="4752000" cy="6329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 descr="MicrosoftTeams-image (2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78550" y="393700"/>
            <a:ext cx="4536000" cy="6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split dir="in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MicrosoftTeams-image (17)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353" y="241300"/>
            <a:ext cx="5006447" cy="6299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Obraz 2" descr="MicrosoftTeams-image (28)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1000" y="228600"/>
            <a:ext cx="6299200" cy="6464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Światowy Dzień Ziemi (fot.: sxc.hu)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171825" y="1905000"/>
            <a:ext cx="584835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2191407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pPr algn="ctr"/>
            <a:r>
              <a:rPr lang="pl-PL" b="1" dirty="0" smtClean="0"/>
              <a:t>Zachęcam też do obejrzenia ciekawego filmu</a:t>
            </a:r>
            <a:r>
              <a:rPr lang="pl-PL" b="1" dirty="0"/>
              <a:t> </a:t>
            </a:r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b="1" dirty="0" smtClean="0"/>
              <a:t>„HOME</a:t>
            </a:r>
            <a:r>
              <a:rPr lang="pl-PL" b="1" dirty="0"/>
              <a:t>: Ziemia </a:t>
            </a:r>
            <a:r>
              <a:rPr lang="pl-PL" b="1" dirty="0" smtClean="0"/>
              <a:t>S.O.S”, </a:t>
            </a:r>
            <a:br>
              <a:rPr lang="pl-PL" b="1" dirty="0" smtClean="0"/>
            </a:br>
            <a:r>
              <a:rPr lang="pl-PL" b="1" dirty="0" smtClean="0"/>
              <a:t>do którego podajemy link:</a:t>
            </a:r>
            <a:br>
              <a:rPr lang="pl-PL" b="1" dirty="0" smtClean="0"/>
            </a:br>
            <a:r>
              <a:rPr lang="pl-PL" sz="2200" dirty="0">
                <a:hlinkClick r:id="rId3"/>
              </a:rPr>
              <a:t>https://</a:t>
            </a:r>
            <a:r>
              <a:rPr lang="pl-PL" sz="2200" dirty="0" smtClean="0">
                <a:hlinkClick r:id="rId3"/>
              </a:rPr>
              <a:t>www.youtube.com/watch?v=XRk1nTMsu50&amp;feature=youtu.be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1395424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l-PL" b="1" dirty="0">
                <a:solidFill>
                  <a:schemeClr val="bg1"/>
                </a:solidFill>
                <a:hlinkClick r:id="rId2"/>
              </a:rPr>
              <a:t>https://</a:t>
            </a:r>
            <a:r>
              <a:rPr lang="pl-PL" b="1" dirty="0" smtClean="0">
                <a:solidFill>
                  <a:schemeClr val="bg1"/>
                </a:solidFill>
                <a:hlinkClick r:id="rId2"/>
              </a:rPr>
              <a:t>wordwall.net/play/1441/653/612</a:t>
            </a:r>
            <a:endParaRPr lang="pl-PL" b="1" dirty="0" smtClean="0">
              <a:solidFill>
                <a:schemeClr val="bg1"/>
              </a:solidFill>
            </a:endParaRPr>
          </a:p>
          <a:p>
            <a:r>
              <a:rPr lang="pl-PL" b="1" dirty="0">
                <a:solidFill>
                  <a:schemeClr val="bg1"/>
                </a:solidFill>
                <a:hlinkClick r:id="rId3"/>
              </a:rPr>
              <a:t>https://</a:t>
            </a:r>
            <a:r>
              <a:rPr lang="pl-PL" b="1" dirty="0" smtClean="0">
                <a:solidFill>
                  <a:schemeClr val="bg1"/>
                </a:solidFill>
                <a:hlinkClick r:id="rId3"/>
              </a:rPr>
              <a:t>wordwall.net/play/1449/102/134</a:t>
            </a:r>
            <a:endParaRPr lang="pl-PL" b="1" dirty="0" smtClean="0">
              <a:solidFill>
                <a:schemeClr val="bg1"/>
              </a:solidFill>
            </a:endParaRPr>
          </a:p>
          <a:p>
            <a:r>
              <a:rPr lang="pl-PL" b="1" dirty="0" smtClean="0">
                <a:solidFill>
                  <a:schemeClr val="bg1"/>
                </a:solidFill>
                <a:hlinkClick r:id="rId4"/>
              </a:rPr>
              <a:t>https</a:t>
            </a:r>
            <a:r>
              <a:rPr lang="pl-PL" b="1" dirty="0">
                <a:solidFill>
                  <a:schemeClr val="bg1"/>
                </a:solidFill>
                <a:hlinkClick r:id="rId4"/>
              </a:rPr>
              <a:t>://</a:t>
            </a:r>
            <a:r>
              <a:rPr lang="pl-PL" b="1" dirty="0" smtClean="0">
                <a:solidFill>
                  <a:schemeClr val="bg1"/>
                </a:solidFill>
                <a:hlinkClick r:id="rId4"/>
              </a:rPr>
              <a:t>puzzlefactory.pl/pl/puzzle/graj/dla-dzieci/225223-puzzle-ekologiczne</a:t>
            </a:r>
            <a:endParaRPr lang="pl-PL" b="1" dirty="0" smtClean="0">
              <a:solidFill>
                <a:schemeClr val="bg1"/>
              </a:solidFill>
            </a:endParaRPr>
          </a:p>
          <a:p>
            <a:r>
              <a:rPr lang="pl-PL" b="1" dirty="0" smtClean="0">
                <a:solidFill>
                  <a:schemeClr val="bg1"/>
                </a:solidFill>
                <a:hlinkClick r:id="rId5"/>
              </a:rPr>
              <a:t>https</a:t>
            </a:r>
            <a:r>
              <a:rPr lang="pl-PL" b="1" dirty="0">
                <a:solidFill>
                  <a:schemeClr val="bg1"/>
                </a:solidFill>
                <a:hlinkClick r:id="rId5"/>
              </a:rPr>
              <a:t>://</a:t>
            </a:r>
            <a:r>
              <a:rPr lang="pl-PL" b="1" dirty="0" smtClean="0">
                <a:solidFill>
                  <a:schemeClr val="bg1"/>
                </a:solidFill>
                <a:hlinkClick r:id="rId5"/>
              </a:rPr>
              <a:t>learningapps.org/view10790312</a:t>
            </a:r>
            <a:endParaRPr lang="pl-PL" b="1" dirty="0" smtClean="0">
              <a:solidFill>
                <a:schemeClr val="bg1"/>
              </a:solidFill>
            </a:endParaRPr>
          </a:p>
          <a:p>
            <a:r>
              <a:rPr lang="pl-PL" b="1" dirty="0">
                <a:solidFill>
                  <a:schemeClr val="bg1"/>
                </a:solidFill>
                <a:hlinkClick r:id="rId6"/>
              </a:rPr>
              <a:t>https://www.earthday.org/earth-day-quizzes</a:t>
            </a:r>
            <a:r>
              <a:rPr lang="pl-PL" b="1" dirty="0" smtClean="0">
                <a:solidFill>
                  <a:schemeClr val="bg1"/>
                </a:solidFill>
                <a:hlinkClick r:id="rId6"/>
              </a:rPr>
              <a:t>/</a:t>
            </a:r>
            <a:endParaRPr lang="pl-PL" b="1" dirty="0" smtClean="0">
              <a:solidFill>
                <a:schemeClr val="bg1"/>
              </a:solidFill>
            </a:endParaRPr>
          </a:p>
          <a:p>
            <a:r>
              <a:rPr lang="pl-PL" b="1" dirty="0" smtClean="0">
                <a:solidFill>
                  <a:schemeClr val="bg1"/>
                </a:solidFill>
                <a:hlinkClick r:id="rId7"/>
              </a:rPr>
              <a:t>https</a:t>
            </a:r>
            <a:r>
              <a:rPr lang="pl-PL" b="1" dirty="0">
                <a:solidFill>
                  <a:schemeClr val="bg1"/>
                </a:solidFill>
                <a:hlinkClick r:id="rId7"/>
              </a:rPr>
              <a:t>://ekoeksperymentarium.pl/?</a:t>
            </a:r>
            <a:r>
              <a:rPr lang="pl-PL" b="1" dirty="0" smtClean="0">
                <a:solidFill>
                  <a:schemeClr val="bg1"/>
                </a:solidFill>
                <a:hlinkClick r:id="rId7"/>
              </a:rPr>
              <a:t>fbclid=IwAR2qRpIG6wX8G82TdSLhA5Q6Y9VXfsfADWza8CCYFSZe7zg5arzWAyogqtY</a:t>
            </a:r>
            <a:endParaRPr lang="pl-PL" b="1" dirty="0" smtClean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pl-PL" dirty="0" smtClean="0">
                <a:solidFill>
                  <a:schemeClr val="bg1"/>
                </a:solidFill>
              </a:rPr>
              <a:t>POZDRAWIAM  EWA BEDNARCZYK</a:t>
            </a:r>
          </a:p>
          <a:p>
            <a:endParaRPr lang="pl-PL" dirty="0" smtClean="0"/>
          </a:p>
          <a:p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104900"/>
          </a:xfrm>
          <a:solidFill>
            <a:srgbClr val="FFFF00"/>
          </a:solidFill>
        </p:spPr>
        <p:txBody>
          <a:bodyPr/>
          <a:lstStyle/>
          <a:p>
            <a:pPr algn="ctr"/>
            <a:r>
              <a:rPr lang="pl-PL" dirty="0" smtClean="0">
                <a:solidFill>
                  <a:schemeClr val="bg1"/>
                </a:solidFill>
              </a:rPr>
              <a:t>Gry interaktywne</a:t>
            </a:r>
            <a:endParaRPr lang="pl-P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22834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96900" y="520700"/>
            <a:ext cx="10972800" cy="1219200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solidFill>
                  <a:srgbClr val="FFFF00"/>
                </a:solidFill>
                <a:latin typeface="Algerian" pitchFamily="82" charset="0"/>
              </a:rPr>
              <a:t/>
            </a:r>
            <a:br>
              <a:rPr lang="pl-PL" dirty="0" smtClean="0">
                <a:solidFill>
                  <a:srgbClr val="FFFF00"/>
                </a:solidFill>
                <a:latin typeface="Algerian" pitchFamily="82" charset="0"/>
              </a:rPr>
            </a:br>
            <a:r>
              <a:rPr lang="pl-PL" dirty="0" smtClean="0">
                <a:solidFill>
                  <a:srgbClr val="FFFF00"/>
                </a:solidFill>
                <a:latin typeface="Algerian" pitchFamily="82" charset="0"/>
              </a:rPr>
              <a:t/>
            </a:r>
            <a:br>
              <a:rPr lang="pl-PL" dirty="0" smtClean="0">
                <a:solidFill>
                  <a:srgbClr val="FFFF00"/>
                </a:solidFill>
                <a:latin typeface="Algerian" pitchFamily="82" charset="0"/>
              </a:rPr>
            </a:br>
            <a:r>
              <a:rPr lang="pl-PL" dirty="0" smtClean="0">
                <a:solidFill>
                  <a:srgbClr val="FFFF00"/>
                </a:solidFill>
                <a:latin typeface="Algerian" pitchFamily="82" charset="0"/>
              </a:rPr>
              <a:t/>
            </a:r>
            <a:br>
              <a:rPr lang="pl-PL" dirty="0" smtClean="0">
                <a:solidFill>
                  <a:srgbClr val="FFFF00"/>
                </a:solidFill>
                <a:latin typeface="Algerian" pitchFamily="82" charset="0"/>
              </a:rPr>
            </a:br>
            <a:r>
              <a:rPr lang="pl-PL" dirty="0" smtClean="0">
                <a:solidFill>
                  <a:srgbClr val="FFFF00"/>
                </a:solidFill>
                <a:latin typeface="Algerian" pitchFamily="82" charset="0"/>
              </a:rPr>
              <a:t/>
            </a:r>
            <a:br>
              <a:rPr lang="pl-PL" dirty="0" smtClean="0">
                <a:solidFill>
                  <a:srgbClr val="FFFF00"/>
                </a:solidFill>
                <a:latin typeface="Algerian" pitchFamily="82" charset="0"/>
              </a:rPr>
            </a:br>
            <a:r>
              <a:rPr lang="pl-PL" b="1" dirty="0" smtClean="0">
                <a:solidFill>
                  <a:srgbClr val="FFFF00"/>
                </a:solidFill>
                <a:latin typeface="Algerian" pitchFamily="82" charset="0"/>
              </a:rPr>
              <a:t>1. OBEJMIJ DRZEWO</a:t>
            </a:r>
            <a:r>
              <a:rPr lang="pl-PL" dirty="0" smtClean="0">
                <a:latin typeface="Algerian" pitchFamily="82" charset="0"/>
              </a:rPr>
              <a:t/>
            </a:r>
            <a:br>
              <a:rPr lang="pl-PL" dirty="0" smtClean="0">
                <a:latin typeface="Algerian" pitchFamily="82" charset="0"/>
              </a:rPr>
            </a:br>
            <a:endParaRPr lang="pl-PL" dirty="0"/>
          </a:p>
        </p:txBody>
      </p:sp>
      <p:pic>
        <p:nvPicPr>
          <p:cNvPr id="3" name="Obraz 2" descr="20210416_1418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349250" y="2000250"/>
            <a:ext cx="4140350" cy="3009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 descr="MicrosoftTeams-imag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77053" y="584200"/>
            <a:ext cx="3721247" cy="5473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2200" y="1168400"/>
            <a:ext cx="4216400" cy="5181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MicrosoftTeams-image (23)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3650" y="1968500"/>
            <a:ext cx="3651250" cy="4597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Obraz 1" descr="MicrosoftTeams-image (4)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50" y="381000"/>
            <a:ext cx="3067050" cy="4089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 descr="MicrosoftTeams-image (14).png"/>
          <p:cNvPicPr>
            <a:picLocks noChangeAspect="1"/>
          </p:cNvPicPr>
          <p:nvPr/>
        </p:nvPicPr>
        <p:blipFill>
          <a:blip r:embed="rId4"/>
          <a:srcRect r="9892"/>
          <a:stretch>
            <a:fillRect/>
          </a:stretch>
        </p:blipFill>
        <p:spPr>
          <a:xfrm>
            <a:off x="8172450" y="1104900"/>
            <a:ext cx="3702050" cy="558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 descr="MicrosoftTeams-image (9).png"/>
          <p:cNvPicPr>
            <a:picLocks noChangeAspect="1"/>
          </p:cNvPicPr>
          <p:nvPr/>
        </p:nvPicPr>
        <p:blipFill>
          <a:blip r:embed="rId5" cstate="print"/>
          <a:srcRect l="24140"/>
          <a:stretch>
            <a:fillRect/>
          </a:stretch>
        </p:blipFill>
        <p:spPr>
          <a:xfrm>
            <a:off x="5257800" y="266700"/>
            <a:ext cx="3659465" cy="64257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MicrosoftTeams-image (24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26000" y="2451100"/>
            <a:ext cx="3251200" cy="4165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 descr="MicrosoftTeams-image (27)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840448" y="-507744"/>
            <a:ext cx="3060000" cy="45752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 descr="MicrosoftTeams-image (1).png"/>
          <p:cNvPicPr>
            <a:picLocks noChangeAspect="1"/>
          </p:cNvPicPr>
          <p:nvPr/>
        </p:nvPicPr>
        <p:blipFill>
          <a:blip r:embed="rId4" cstate="print"/>
          <a:srcRect l="12413" r="14941"/>
          <a:stretch>
            <a:fillRect/>
          </a:stretch>
        </p:blipFill>
        <p:spPr>
          <a:xfrm>
            <a:off x="8343900" y="378000"/>
            <a:ext cx="3348000" cy="61448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 descr="MicrosoftTeams-image (14)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46125" y="1752600"/>
            <a:ext cx="2466975" cy="4889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MicrosoftTeams-image (3)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871" y="558804"/>
            <a:ext cx="4284000" cy="57274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 descr="177860804_518181672677116_9093971915736578626_n.jpg"/>
          <p:cNvPicPr>
            <a:picLocks noChangeAspect="1"/>
          </p:cNvPicPr>
          <p:nvPr/>
        </p:nvPicPr>
        <p:blipFill>
          <a:blip r:embed="rId3" cstate="print"/>
          <a:srcRect b="10966"/>
          <a:stretch>
            <a:fillRect/>
          </a:stretch>
        </p:blipFill>
        <p:spPr>
          <a:xfrm>
            <a:off x="6462986" y="723911"/>
            <a:ext cx="4356000" cy="52069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MicrosoftTeams-image (4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29150" y="1028700"/>
            <a:ext cx="3727450" cy="5270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 descr="MicrosoftTeams-image (13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705850" y="2032000"/>
            <a:ext cx="3181350" cy="421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 descr="MicrosoftTeams-image (17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050" y="469900"/>
            <a:ext cx="4311650" cy="5702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ier">
  <a:themeElements>
    <a:clrScheme name="Papi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i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i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1406</TotalTime>
  <Words>199</Words>
  <Application>Microsoft Office PowerPoint</Application>
  <PresentationFormat>Niestandardowy</PresentationFormat>
  <Paragraphs>42</Paragraphs>
  <Slides>49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49</vt:i4>
      </vt:variant>
    </vt:vector>
  </HeadingPairs>
  <TitlesOfParts>
    <vt:vector size="50" baseType="lpstr">
      <vt:lpstr>Papier</vt:lpstr>
      <vt:lpstr>Slajd 1</vt:lpstr>
      <vt:lpstr>Slajd 2</vt:lpstr>
      <vt:lpstr>Slajd 3</vt:lpstr>
      <vt:lpstr>Slajd 4</vt:lpstr>
      <vt:lpstr>    1. OBEJMIJ DRZEWO </vt:lpstr>
      <vt:lpstr>Slajd 6</vt:lpstr>
      <vt:lpstr>Slajd 7</vt:lpstr>
      <vt:lpstr>Slajd 8</vt:lpstr>
      <vt:lpstr>Slajd 9</vt:lpstr>
      <vt:lpstr>2. POSEGREGUJ odpady </vt:lpstr>
      <vt:lpstr>Slajd 11</vt:lpstr>
      <vt:lpstr>Slajd 12</vt:lpstr>
      <vt:lpstr>3. POBAW SIĘ Z PUBILEM </vt:lpstr>
      <vt:lpstr>Slajd 14</vt:lpstr>
      <vt:lpstr>Slajd 15</vt:lpstr>
      <vt:lpstr>Slajd 16</vt:lpstr>
      <vt:lpstr>4. POJEŹDZIJ  NA  ROWERZE </vt:lpstr>
      <vt:lpstr>Slajd 18</vt:lpstr>
      <vt:lpstr>Slajd 19</vt:lpstr>
      <vt:lpstr>Slajd 20</vt:lpstr>
      <vt:lpstr>Slajd 21</vt:lpstr>
      <vt:lpstr>5. IDŹ NA SPACER DO LASU I ZBIERZ ŚMIECI DO WORKA </vt:lpstr>
      <vt:lpstr>Slajd 23</vt:lpstr>
      <vt:lpstr>Slajd 24</vt:lpstr>
      <vt:lpstr>Slajd 25</vt:lpstr>
      <vt:lpstr>Slajd 26</vt:lpstr>
      <vt:lpstr>6. POPRACUJ W OGRODZIE </vt:lpstr>
      <vt:lpstr>Slajd 28</vt:lpstr>
      <vt:lpstr>Slajd 29</vt:lpstr>
      <vt:lpstr>Slajd 30</vt:lpstr>
      <vt:lpstr>Slajd 31</vt:lpstr>
      <vt:lpstr>7. Posadź roślinkę  </vt:lpstr>
      <vt:lpstr>Slajd 33</vt:lpstr>
      <vt:lpstr>Slajd 34</vt:lpstr>
      <vt:lpstr>Slajd 35</vt:lpstr>
      <vt:lpstr>8. wyłĄcz URZĄDZENIA NA NOC </vt:lpstr>
      <vt:lpstr>Slajd 37</vt:lpstr>
      <vt:lpstr>9. DRUKUJ DWUSTRONNIE </vt:lpstr>
      <vt:lpstr>10. Pokaż wiosenne piękno okolicy </vt:lpstr>
      <vt:lpstr>Slajd 40</vt:lpstr>
      <vt:lpstr>Slajd 41</vt:lpstr>
      <vt:lpstr>Slajd 42</vt:lpstr>
      <vt:lpstr>Slajd 43</vt:lpstr>
      <vt:lpstr>Slajd 44</vt:lpstr>
      <vt:lpstr>11.WYKONAJ EKOLOGICZNY ŚRODEK        CZYSTOŚCI  </vt:lpstr>
      <vt:lpstr>Slajd 46</vt:lpstr>
      <vt:lpstr>Slajd 47</vt:lpstr>
      <vt:lpstr>Zachęcam też do obejrzenia ciekawego filmu  „HOME: Ziemia S.O.S”,  do którego podajemy link: https://www.youtube.com/watch?v=XRk1nTMsu50&amp;feature=youtu.be</vt:lpstr>
      <vt:lpstr>Gry interaktywne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nauczyciel</dc:creator>
  <cp:lastModifiedBy>nauczycielug@outlook.com</cp:lastModifiedBy>
  <cp:revision>156</cp:revision>
  <dcterms:created xsi:type="dcterms:W3CDTF">2020-04-20T14:22:09Z</dcterms:created>
  <dcterms:modified xsi:type="dcterms:W3CDTF">2021-05-14T10:59:58Z</dcterms:modified>
</cp:coreProperties>
</file>