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D302-8845-4DD1-B084-D9ADA0DD3ACB}" type="datetimeFigureOut">
              <a:rPr lang="pl-PL" smtClean="0"/>
              <a:pPr/>
              <a:t>14.10.2020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4CDF1-8F8D-44A7-8078-F1D567DAE8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D302-8845-4DD1-B084-D9ADA0DD3ACB}" type="datetimeFigureOut">
              <a:rPr lang="pl-PL" smtClean="0"/>
              <a:pPr/>
              <a:t>14.10.2020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CDF1-8F8D-44A7-8078-F1D567DAE8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D302-8845-4DD1-B084-D9ADA0DD3ACB}" type="datetimeFigureOut">
              <a:rPr lang="pl-PL" smtClean="0"/>
              <a:pPr/>
              <a:t>14.10.2020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CDF1-8F8D-44A7-8078-F1D567DAE8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26D302-8845-4DD1-B084-D9ADA0DD3ACB}" type="datetimeFigureOut">
              <a:rPr lang="pl-PL" smtClean="0"/>
              <a:pPr/>
              <a:t>14.10.2020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A24CDF1-8F8D-44A7-8078-F1D567DAE8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D302-8845-4DD1-B084-D9ADA0DD3ACB}" type="datetimeFigureOut">
              <a:rPr lang="pl-PL" smtClean="0"/>
              <a:pPr/>
              <a:t>14.10.2020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CDF1-8F8D-44A7-8078-F1D567DAE8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D302-8845-4DD1-B084-D9ADA0DD3ACB}" type="datetimeFigureOut">
              <a:rPr lang="pl-PL" smtClean="0"/>
              <a:pPr/>
              <a:t>14.10.2020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CDF1-8F8D-44A7-8078-F1D567DAE8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CDF1-8F8D-44A7-8078-F1D567DAE8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D302-8845-4DD1-B084-D9ADA0DD3ACB}" type="datetimeFigureOut">
              <a:rPr lang="pl-PL" smtClean="0"/>
              <a:pPr/>
              <a:t>14.10.2020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D302-8845-4DD1-B084-D9ADA0DD3ACB}" type="datetimeFigureOut">
              <a:rPr lang="pl-PL" smtClean="0"/>
              <a:pPr/>
              <a:t>14.10.2020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CDF1-8F8D-44A7-8078-F1D567DAE8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D302-8845-4DD1-B084-D9ADA0DD3ACB}" type="datetimeFigureOut">
              <a:rPr lang="pl-PL" smtClean="0"/>
              <a:pPr/>
              <a:t>14.10.2020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CDF1-8F8D-44A7-8078-F1D567DAE8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26D302-8845-4DD1-B084-D9ADA0DD3ACB}" type="datetimeFigureOut">
              <a:rPr lang="pl-PL" smtClean="0"/>
              <a:pPr/>
              <a:t>14.10.2020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24CDF1-8F8D-44A7-8078-F1D567DAE8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D302-8845-4DD1-B084-D9ADA0DD3ACB}" type="datetimeFigureOut">
              <a:rPr lang="pl-PL" smtClean="0"/>
              <a:pPr/>
              <a:t>14.10.2020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4CDF1-8F8D-44A7-8078-F1D567DAE8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326D302-8845-4DD1-B084-D9ADA0DD3ACB}" type="datetimeFigureOut">
              <a:rPr lang="pl-PL" smtClean="0"/>
              <a:pPr/>
              <a:t>14.10.2020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A24CDF1-8F8D-44A7-8078-F1D567DAE8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PRACA\DZIE&#323;%20NAUCZYCIELA-%20MATERIA&#321;Y\Dzie&#324;%20Nauczyciela%20-%20Nauczyciele.mp3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071702"/>
          </a:xfrm>
        </p:spPr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Dzień Edukacji Narodowej 2020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zień Edukacji Narodowej - Szkoła Podstawowa w Reguc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760796"/>
            <a:ext cx="4448172" cy="2701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User\Desktop\prace\thumbnail_20201011_1713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050" y="642918"/>
            <a:ext cx="3604845" cy="4714908"/>
          </a:xfrm>
          <a:prstGeom prst="rect">
            <a:avLst/>
          </a:prstGeom>
          <a:noFill/>
        </p:spPr>
      </p:pic>
      <p:pic>
        <p:nvPicPr>
          <p:cNvPr id="21508" name="Picture 4" descr="C:\Users\User\Desktop\prace\thumbnail_20201011_1713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357298"/>
            <a:ext cx="3880786" cy="4603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prace\thumbnail_20201011_1713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3775573" cy="4929222"/>
          </a:xfrm>
          <a:prstGeom prst="rect">
            <a:avLst/>
          </a:prstGeom>
          <a:noFill/>
        </p:spPr>
      </p:pic>
      <p:pic>
        <p:nvPicPr>
          <p:cNvPr id="22532" name="Picture 4" descr="C:\Users\User\Desktop\prace\thumbnail_20201011_1713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04065"/>
            <a:ext cx="3714776" cy="4849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prace\thumbnail_20201011_1714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3500462" cy="4919569"/>
          </a:xfrm>
          <a:prstGeom prst="rect">
            <a:avLst/>
          </a:prstGeom>
          <a:noFill/>
        </p:spPr>
      </p:pic>
      <p:pic>
        <p:nvPicPr>
          <p:cNvPr id="23555" name="Picture 3" descr="C:\Users\User\Desktop\prace\thumbnail_20201011_1714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736"/>
            <a:ext cx="3844420" cy="5024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prace\thumbnail_20201011_1714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571612"/>
            <a:ext cx="3429024" cy="4964526"/>
          </a:xfrm>
          <a:prstGeom prst="rect">
            <a:avLst/>
          </a:prstGeom>
          <a:noFill/>
        </p:spPr>
      </p:pic>
      <p:pic>
        <p:nvPicPr>
          <p:cNvPr id="24579" name="Picture 3" descr="C:\Users\User\Desktop\prace\thumbnail_20201011_1714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66"/>
            <a:ext cx="3689148" cy="5208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prace\thumbnail_20201011_1714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3599375" cy="5005381"/>
          </a:xfrm>
          <a:prstGeom prst="rect">
            <a:avLst/>
          </a:prstGeom>
          <a:noFill/>
        </p:spPr>
      </p:pic>
      <p:pic>
        <p:nvPicPr>
          <p:cNvPr id="25603" name="Picture 3" descr="C:\Users\User\Desktop\prace\thumbnail_20201011_1715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85860"/>
            <a:ext cx="3571900" cy="5102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prace\thumbnail_20201011_1715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35" y="428605"/>
            <a:ext cx="3484606" cy="4714908"/>
          </a:xfrm>
          <a:prstGeom prst="rect">
            <a:avLst/>
          </a:prstGeom>
          <a:noFill/>
        </p:spPr>
      </p:pic>
      <p:pic>
        <p:nvPicPr>
          <p:cNvPr id="26627" name="Picture 3" descr="C:\Users\User\Desktop\prace\thumbnail_20201011_1715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357298"/>
            <a:ext cx="3515595" cy="4716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prace\thumbnail_20201011_1715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3677773" cy="4648192"/>
          </a:xfrm>
          <a:prstGeom prst="rect">
            <a:avLst/>
          </a:prstGeom>
          <a:noFill/>
        </p:spPr>
      </p:pic>
      <p:pic>
        <p:nvPicPr>
          <p:cNvPr id="27651" name="Picture 3" descr="C:\Users\User\Desktop\prace\thumbnail_20201011_1715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00174"/>
            <a:ext cx="3659710" cy="4830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esktop\prace\thumbnail_20201011_1715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3537279" cy="4438642"/>
          </a:xfrm>
          <a:prstGeom prst="rect">
            <a:avLst/>
          </a:prstGeom>
          <a:noFill/>
        </p:spPr>
      </p:pic>
      <p:pic>
        <p:nvPicPr>
          <p:cNvPr id="28675" name="Picture 3" descr="C:\Users\User\Desktop\prace\thumbnail_20201011_1716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71612"/>
            <a:ext cx="3577092" cy="4772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esktop\prace\thumbnail_20201011_1716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3501749" cy="4733916"/>
          </a:xfrm>
          <a:prstGeom prst="rect">
            <a:avLst/>
          </a:prstGeom>
          <a:noFill/>
        </p:spPr>
      </p:pic>
      <p:pic>
        <p:nvPicPr>
          <p:cNvPr id="29699" name="Picture 3" descr="C:\Users\User\Desktop\prace\thumbnail_20201011_1716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85860"/>
            <a:ext cx="3693099" cy="5000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Desktop\prace\thumbnail_20201011_1716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1" y="428605"/>
            <a:ext cx="2938078" cy="4150782"/>
          </a:xfrm>
          <a:prstGeom prst="rect">
            <a:avLst/>
          </a:prstGeom>
          <a:noFill/>
        </p:spPr>
      </p:pic>
      <p:pic>
        <p:nvPicPr>
          <p:cNvPr id="7" name="Dzień Nauczyciela - Nauczyciel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55090" y="5805264"/>
            <a:ext cx="304800" cy="3048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547664" y="4869160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Do podziękowań dołączamy również piosenkę.</a:t>
            </a:r>
          </a:p>
          <a:p>
            <a:pPr algn="ctr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4000" dirty="0" smtClean="0">
                <a:latin typeface="Monotype Corsiva" pitchFamily="66" charset="0"/>
              </a:rPr>
              <a:t>,,Nauczyciel… to jedna z najbardziej wyjątkowych postaci na całym świecie, </a:t>
            </a:r>
            <a:br>
              <a:rPr lang="pl-PL" sz="4000" dirty="0" smtClean="0">
                <a:latin typeface="Monotype Corsiva" pitchFamily="66" charset="0"/>
              </a:rPr>
            </a:br>
            <a:r>
              <a:rPr lang="pl-PL" sz="4000" dirty="0" smtClean="0">
                <a:latin typeface="Monotype Corsiva" pitchFamily="66" charset="0"/>
              </a:rPr>
              <a:t>bo któż inny mógłby każdego dnia ofiarowywać to, co w nim najlepszego, cudzym dzieciom?”</a:t>
            </a:r>
          </a:p>
          <a:p>
            <a:pPr algn="r">
              <a:buNone/>
            </a:pPr>
            <a:r>
              <a:rPr lang="pl-PL" sz="4000" dirty="0" err="1">
                <a:latin typeface="Monotype Corsiva" pitchFamily="66" charset="0"/>
              </a:rPr>
              <a:t>Deanna</a:t>
            </a:r>
            <a:r>
              <a:rPr lang="pl-PL" sz="4000" dirty="0">
                <a:latin typeface="Monotype Corsiva" pitchFamily="66" charset="0"/>
              </a:rPr>
              <a:t> </a:t>
            </a:r>
            <a:r>
              <a:rPr lang="pl-PL" sz="4000" dirty="0" err="1">
                <a:latin typeface="Monotype Corsiva" pitchFamily="66" charset="0"/>
              </a:rPr>
              <a:t>Beisser</a:t>
            </a:r>
            <a:endParaRPr lang="pl-PL" sz="4000" dirty="0">
              <a:latin typeface="Monotype Corsiva" pitchFamily="66" charset="0"/>
            </a:endParaRPr>
          </a:p>
        </p:txBody>
      </p:sp>
      <p:pic>
        <p:nvPicPr>
          <p:cNvPr id="1030" name="Picture 6" descr="Ewan McGregor – Br0wnEyedQue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85728"/>
            <a:ext cx="4876800" cy="126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l-PL" sz="48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pl-PL" sz="4800" dirty="0" smtClean="0">
                <a:latin typeface="Monotype Corsiva" pitchFamily="66" charset="0"/>
              </a:rPr>
              <a:t>,, </a:t>
            </a:r>
            <a:r>
              <a:rPr lang="pl-PL" sz="4800" dirty="0">
                <a:latin typeface="Monotype Corsiva" pitchFamily="66" charset="0"/>
              </a:rPr>
              <a:t>Zacną rzeczą jest uczyć się, lecz jeszcze zacniejszą – nauczać</a:t>
            </a:r>
            <a:r>
              <a:rPr lang="pl-PL" sz="4800" dirty="0" smtClean="0">
                <a:latin typeface="Monotype Corsiva" pitchFamily="66" charset="0"/>
              </a:rPr>
              <a:t>.”</a:t>
            </a:r>
          </a:p>
          <a:p>
            <a:pPr algn="r">
              <a:buNone/>
            </a:pPr>
            <a:r>
              <a:rPr lang="pl-PL" sz="4800" dirty="0" smtClean="0">
                <a:latin typeface="Monotype Corsiva" pitchFamily="66" charset="0"/>
              </a:rPr>
              <a:t>Mark Twain</a:t>
            </a:r>
            <a:endParaRPr lang="pl-PL" sz="4800" dirty="0">
              <a:latin typeface="Monotype Corsiva" pitchFamily="66" charset="0"/>
            </a:endParaRPr>
          </a:p>
        </p:txBody>
      </p:sp>
      <p:pic>
        <p:nvPicPr>
          <p:cNvPr id="6146" name="Picture 2" descr="Ewan McGregor – Br0wnEyedQue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57166"/>
            <a:ext cx="4876800" cy="126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l-PL" sz="54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pl-PL" sz="5400" dirty="0" smtClean="0">
                <a:latin typeface="Monotype Corsiva" pitchFamily="66" charset="0"/>
              </a:rPr>
              <a:t>„</a:t>
            </a:r>
            <a:r>
              <a:rPr lang="pl-PL" sz="5400" dirty="0">
                <a:latin typeface="Monotype Corsiva" pitchFamily="66" charset="0"/>
              </a:rPr>
              <a:t>Uczenie jest </a:t>
            </a:r>
            <a:r>
              <a:rPr lang="pl-PL" sz="5400" dirty="0" smtClean="0">
                <a:latin typeface="Monotype Corsiva" pitchFamily="66" charset="0"/>
              </a:rPr>
              <a:t>niekończącą </a:t>
            </a:r>
          </a:p>
          <a:p>
            <a:pPr algn="ctr">
              <a:buNone/>
            </a:pPr>
            <a:r>
              <a:rPr lang="pl-PL" sz="5400" dirty="0" smtClean="0">
                <a:latin typeface="Monotype Corsiva" pitchFamily="66" charset="0"/>
              </a:rPr>
              <a:t>się podróżą.”</a:t>
            </a:r>
          </a:p>
          <a:p>
            <a:pPr algn="r">
              <a:buNone/>
            </a:pPr>
            <a:r>
              <a:rPr lang="pl-PL" sz="5400" dirty="0" smtClean="0">
                <a:latin typeface="Monotype Corsiva" pitchFamily="66" charset="0"/>
              </a:rPr>
              <a:t>Donna </a:t>
            </a:r>
            <a:r>
              <a:rPr lang="pl-PL" sz="5400" dirty="0" err="1" smtClean="0">
                <a:latin typeface="Monotype Corsiva" pitchFamily="66" charset="0"/>
              </a:rPr>
              <a:t>Bulger</a:t>
            </a:r>
            <a:endParaRPr lang="pl-PL" sz="5400" dirty="0">
              <a:latin typeface="Monotype Corsiva" pitchFamily="66" charset="0"/>
            </a:endParaRPr>
          </a:p>
        </p:txBody>
      </p:sp>
      <p:pic>
        <p:nvPicPr>
          <p:cNvPr id="5122" name="Picture 2" descr="Ewan McGregor – Br0wnEyedQue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71480"/>
            <a:ext cx="4876800" cy="126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4000" dirty="0">
                <a:latin typeface="Monotype Corsiva" pitchFamily="66" charset="0"/>
              </a:rPr>
              <a:t>„Nauczyciel… to doradca, idol,</a:t>
            </a:r>
            <a:r>
              <a:rPr lang="pl-PL" sz="4000" dirty="0" smtClean="0">
                <a:latin typeface="Monotype Corsiva" pitchFamily="66" charset="0"/>
              </a:rPr>
              <a:t/>
            </a:r>
            <a:br>
              <a:rPr lang="pl-PL" sz="4000" dirty="0" smtClean="0">
                <a:latin typeface="Monotype Corsiva" pitchFamily="66" charset="0"/>
              </a:rPr>
            </a:br>
            <a:r>
              <a:rPr lang="pl-PL" sz="4000" dirty="0">
                <a:latin typeface="Monotype Corsiva" pitchFamily="66" charset="0"/>
              </a:rPr>
              <a:t>często przyjaciel.</a:t>
            </a:r>
            <a:r>
              <a:rPr lang="pl-PL" sz="4000" dirty="0" smtClean="0">
                <a:latin typeface="Monotype Corsiva" pitchFamily="66" charset="0"/>
              </a:rPr>
              <a:t/>
            </a:r>
            <a:br>
              <a:rPr lang="pl-PL" sz="4000" dirty="0" smtClean="0">
                <a:latin typeface="Monotype Corsiva" pitchFamily="66" charset="0"/>
              </a:rPr>
            </a:br>
            <a:r>
              <a:rPr lang="pl-PL" sz="4000" dirty="0">
                <a:latin typeface="Monotype Corsiva" pitchFamily="66" charset="0"/>
              </a:rPr>
              <a:t>Nauczyciel… to przewodnik</a:t>
            </a:r>
            <a:r>
              <a:rPr lang="pl-PL" sz="4000" dirty="0" smtClean="0">
                <a:latin typeface="Monotype Corsiva" pitchFamily="66" charset="0"/>
              </a:rPr>
              <a:t/>
            </a:r>
            <a:br>
              <a:rPr lang="pl-PL" sz="4000" dirty="0" smtClean="0">
                <a:latin typeface="Monotype Corsiva" pitchFamily="66" charset="0"/>
              </a:rPr>
            </a:br>
            <a:r>
              <a:rPr lang="pl-PL" sz="4000" dirty="0">
                <a:latin typeface="Monotype Corsiva" pitchFamily="66" charset="0"/>
              </a:rPr>
              <a:t>i lider, sternik łodzi.</a:t>
            </a:r>
            <a:r>
              <a:rPr lang="pl-PL" sz="4000" dirty="0" smtClean="0">
                <a:latin typeface="Monotype Corsiva" pitchFamily="66" charset="0"/>
              </a:rPr>
              <a:t/>
            </a:r>
            <a:br>
              <a:rPr lang="pl-PL" sz="4000" dirty="0" smtClean="0">
                <a:latin typeface="Monotype Corsiva" pitchFamily="66" charset="0"/>
              </a:rPr>
            </a:br>
            <a:r>
              <a:rPr lang="pl-PL" sz="4000" dirty="0">
                <a:latin typeface="Monotype Corsiva" pitchFamily="66" charset="0"/>
              </a:rPr>
              <a:t>Jednakże energia, która tę łódź napędza,</a:t>
            </a:r>
            <a:r>
              <a:rPr lang="pl-PL" sz="4000" dirty="0" smtClean="0">
                <a:latin typeface="Monotype Corsiva" pitchFamily="66" charset="0"/>
              </a:rPr>
              <a:t/>
            </a:r>
            <a:br>
              <a:rPr lang="pl-PL" sz="4000" dirty="0" smtClean="0">
                <a:latin typeface="Monotype Corsiva" pitchFamily="66" charset="0"/>
              </a:rPr>
            </a:br>
            <a:r>
              <a:rPr lang="pl-PL" sz="4000" dirty="0">
                <a:latin typeface="Monotype Corsiva" pitchFamily="66" charset="0"/>
              </a:rPr>
              <a:t>musi pochodzić od uczących się.”</a:t>
            </a:r>
            <a:r>
              <a:rPr lang="pl-PL" sz="4000" dirty="0" smtClean="0">
                <a:latin typeface="Monotype Corsiva" pitchFamily="66" charset="0"/>
              </a:rPr>
              <a:t/>
            </a:r>
            <a:br>
              <a:rPr lang="pl-PL" sz="4000" dirty="0" smtClean="0">
                <a:latin typeface="Monotype Corsiva" pitchFamily="66" charset="0"/>
              </a:rPr>
            </a:br>
            <a:r>
              <a:rPr lang="pl-PL" sz="4000" dirty="0" smtClean="0">
                <a:latin typeface="Monotype Corsiva" pitchFamily="66" charset="0"/>
              </a:rPr>
              <a:t>                            </a:t>
            </a:r>
            <a:r>
              <a:rPr lang="pl-PL" sz="3600" dirty="0" smtClean="0">
                <a:latin typeface="Monotype Corsiva" pitchFamily="66" charset="0"/>
              </a:rPr>
              <a:t>TAYLOR   MACKENZIE</a:t>
            </a:r>
            <a:endParaRPr lang="pl-PL" sz="3600" dirty="0">
              <a:latin typeface="Monotype Corsiva" pitchFamily="66" charset="0"/>
            </a:endParaRPr>
          </a:p>
        </p:txBody>
      </p:sp>
      <p:pic>
        <p:nvPicPr>
          <p:cNvPr id="4098" name="Picture 2" descr="Ewan McGregor – Br0wnEyedQue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85728"/>
            <a:ext cx="4876800" cy="126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pl-PL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pl-PL" dirty="0" smtClean="0">
                <a:latin typeface="Monotype Corsiva" pitchFamily="66" charset="0"/>
              </a:rPr>
              <a:t>,,Czternastego </a:t>
            </a:r>
            <a:r>
              <a:rPr lang="pl-PL" dirty="0">
                <a:latin typeface="Monotype Corsiva" pitchFamily="66" charset="0"/>
              </a:rPr>
              <a:t>października</a:t>
            </a:r>
            <a:r>
              <a:rPr lang="pl-PL" dirty="0" smtClean="0">
                <a:latin typeface="Monotype Corsiva" pitchFamily="66" charset="0"/>
              </a:rPr>
              <a:t/>
            </a:r>
            <a:br>
              <a:rPr lang="pl-PL" dirty="0" smtClean="0">
                <a:latin typeface="Monotype Corsiva" pitchFamily="66" charset="0"/>
              </a:rPr>
            </a:br>
            <a:r>
              <a:rPr lang="pl-PL" dirty="0">
                <a:latin typeface="Monotype Corsiva" pitchFamily="66" charset="0"/>
              </a:rPr>
              <a:t>wpisujemy do dziennika</a:t>
            </a:r>
            <a:r>
              <a:rPr lang="pl-PL" dirty="0" smtClean="0">
                <a:latin typeface="Monotype Corsiva" pitchFamily="66" charset="0"/>
              </a:rPr>
              <a:t/>
            </a:r>
            <a:br>
              <a:rPr lang="pl-PL" dirty="0" smtClean="0">
                <a:latin typeface="Monotype Corsiva" pitchFamily="66" charset="0"/>
              </a:rPr>
            </a:br>
            <a:r>
              <a:rPr lang="pl-PL" dirty="0">
                <a:latin typeface="Monotype Corsiva" pitchFamily="66" charset="0"/>
              </a:rPr>
              <a:t>dobre stopnie wszystkim</a:t>
            </a:r>
            <a:r>
              <a:rPr lang="pl-PL" dirty="0" smtClean="0">
                <a:latin typeface="Monotype Corsiva" pitchFamily="66" charset="0"/>
              </a:rPr>
              <a:t>, co </a:t>
            </a:r>
            <a:r>
              <a:rPr lang="pl-PL" dirty="0">
                <a:latin typeface="Monotype Corsiva" pitchFamily="66" charset="0"/>
              </a:rPr>
              <a:t>pracują w szkole!</a:t>
            </a:r>
            <a:r>
              <a:rPr lang="pl-PL" dirty="0" smtClean="0">
                <a:latin typeface="Monotype Corsiva" pitchFamily="66" charset="0"/>
              </a:rPr>
              <a:t/>
            </a:r>
            <a:br>
              <a:rPr lang="pl-PL" dirty="0" smtClean="0">
                <a:latin typeface="Monotype Corsiva" pitchFamily="66" charset="0"/>
              </a:rPr>
            </a:br>
            <a:r>
              <a:rPr lang="pl-PL" dirty="0">
                <a:latin typeface="Monotype Corsiva" pitchFamily="66" charset="0"/>
              </a:rPr>
              <a:t>Za wysiłki i za trudy</a:t>
            </a:r>
            <a:r>
              <a:rPr lang="pl-PL" dirty="0" smtClean="0">
                <a:latin typeface="Monotype Corsiva" pitchFamily="66" charset="0"/>
              </a:rPr>
              <a:t/>
            </a:r>
            <a:br>
              <a:rPr lang="pl-PL" dirty="0" smtClean="0">
                <a:latin typeface="Monotype Corsiva" pitchFamily="66" charset="0"/>
              </a:rPr>
            </a:br>
            <a:r>
              <a:rPr lang="pl-PL" dirty="0">
                <a:latin typeface="Monotype Corsiva" pitchFamily="66" charset="0"/>
              </a:rPr>
              <a:t>nikt nagrody nie odmówi właśnie </a:t>
            </a:r>
            <a:r>
              <a:rPr lang="pl-PL" dirty="0" smtClean="0">
                <a:latin typeface="Monotype Corsiva" pitchFamily="66" charset="0"/>
              </a:rPr>
              <a:t/>
            </a:r>
            <a:br>
              <a:rPr lang="pl-PL" dirty="0" smtClean="0">
                <a:latin typeface="Monotype Corsiva" pitchFamily="66" charset="0"/>
              </a:rPr>
            </a:br>
            <a:r>
              <a:rPr lang="pl-PL" dirty="0" smtClean="0">
                <a:latin typeface="Monotype Corsiva" pitchFamily="66" charset="0"/>
              </a:rPr>
              <a:t>w </a:t>
            </a:r>
            <a:r>
              <a:rPr lang="pl-PL" dirty="0">
                <a:latin typeface="Monotype Corsiva" pitchFamily="66" charset="0"/>
              </a:rPr>
              <a:t>święto Edukacji Narodowej!</a:t>
            </a:r>
            <a:r>
              <a:rPr lang="pl-PL" dirty="0" smtClean="0">
                <a:latin typeface="Monotype Corsiva" pitchFamily="66" charset="0"/>
              </a:rPr>
              <a:t/>
            </a:r>
            <a:br>
              <a:rPr lang="pl-PL" dirty="0" smtClean="0">
                <a:latin typeface="Monotype Corsiva" pitchFamily="66" charset="0"/>
              </a:rPr>
            </a:br>
            <a:r>
              <a:rPr lang="pl-PL" dirty="0" smtClean="0">
                <a:latin typeface="Monotype Corsiva" pitchFamily="66" charset="0"/>
              </a:rPr>
              <a:t/>
            </a:r>
            <a:br>
              <a:rPr lang="pl-PL" dirty="0" smtClean="0">
                <a:latin typeface="Monotype Corsiva" pitchFamily="66" charset="0"/>
              </a:rPr>
            </a:br>
            <a:r>
              <a:rPr lang="pl-PL" dirty="0">
                <a:latin typeface="Monotype Corsiva" pitchFamily="66" charset="0"/>
              </a:rPr>
              <a:t>Chociaż trzeba mieć cierpliwość jak aniołów sto,</a:t>
            </a:r>
            <a:r>
              <a:rPr lang="pl-PL" dirty="0" smtClean="0">
                <a:latin typeface="Monotype Corsiva" pitchFamily="66" charset="0"/>
              </a:rPr>
              <a:t/>
            </a:r>
            <a:br>
              <a:rPr lang="pl-PL" dirty="0" smtClean="0">
                <a:latin typeface="Monotype Corsiva" pitchFamily="66" charset="0"/>
              </a:rPr>
            </a:br>
            <a:r>
              <a:rPr lang="pl-PL" dirty="0">
                <a:latin typeface="Monotype Corsiva" pitchFamily="66" charset="0"/>
              </a:rPr>
              <a:t>by z uśmiechem przekazywać tyle wiedzy,</a:t>
            </a:r>
            <a:r>
              <a:rPr lang="pl-PL" dirty="0" smtClean="0">
                <a:latin typeface="Monotype Corsiva" pitchFamily="66" charset="0"/>
              </a:rPr>
              <a:t/>
            </a:r>
            <a:br>
              <a:rPr lang="pl-PL" dirty="0" smtClean="0">
                <a:latin typeface="Monotype Corsiva" pitchFamily="66" charset="0"/>
              </a:rPr>
            </a:br>
            <a:r>
              <a:rPr lang="pl-PL" dirty="0">
                <a:latin typeface="Monotype Corsiva" pitchFamily="66" charset="0"/>
              </a:rPr>
              <a:t>Nauczyciel to potrafi</a:t>
            </a:r>
            <a:r>
              <a:rPr lang="pl-PL" dirty="0" smtClean="0">
                <a:latin typeface="Monotype Corsiva" pitchFamily="66" charset="0"/>
              </a:rPr>
              <a:t>, bez </a:t>
            </a:r>
            <a:r>
              <a:rPr lang="pl-PL" dirty="0">
                <a:latin typeface="Monotype Corsiva" pitchFamily="66" charset="0"/>
              </a:rPr>
              <a:t>wyjątku aż do piątku</a:t>
            </a:r>
            <a:r>
              <a:rPr lang="pl-PL" dirty="0" smtClean="0">
                <a:latin typeface="Monotype Corsiva" pitchFamily="66" charset="0"/>
              </a:rPr>
              <a:t/>
            </a:r>
            <a:br>
              <a:rPr lang="pl-PL" dirty="0" smtClean="0">
                <a:latin typeface="Monotype Corsiva" pitchFamily="66" charset="0"/>
              </a:rPr>
            </a:br>
            <a:r>
              <a:rPr lang="pl-PL" dirty="0">
                <a:latin typeface="Monotype Corsiva" pitchFamily="66" charset="0"/>
              </a:rPr>
              <a:t>no a za to od nas szóstka się należy</a:t>
            </a:r>
            <a:r>
              <a:rPr lang="pl-PL" dirty="0" smtClean="0">
                <a:latin typeface="Monotype Corsiva" pitchFamily="66" charset="0"/>
              </a:rPr>
              <a:t>!”</a:t>
            </a:r>
            <a:endParaRPr lang="pl-PL" dirty="0">
              <a:latin typeface="Monotype Corsiva" pitchFamily="66" charset="0"/>
            </a:endParaRPr>
          </a:p>
        </p:txBody>
      </p:sp>
      <p:pic>
        <p:nvPicPr>
          <p:cNvPr id="4" name="Picture 2" descr="Ewan McGregor – Br0wnEyedQue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642918"/>
            <a:ext cx="4876800" cy="126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pl-PL" sz="4200" dirty="0" smtClean="0">
                <a:latin typeface="Times New Roman" pitchFamily="18" charset="0"/>
                <a:cs typeface="Times New Roman" pitchFamily="18" charset="0"/>
              </a:rPr>
              <a:t>Drodzy Nauczyciele!</a:t>
            </a:r>
          </a:p>
          <a:p>
            <a:pPr algn="ctr">
              <a:lnSpc>
                <a:spcPct val="150000"/>
              </a:lnSpc>
              <a:buNone/>
            </a:pP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     Niech Wam nie zbraknie nigdy zdrowia, </a:t>
            </a:r>
            <a:br>
              <a:rPr lang="pl-PL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niech szkoła w dom się wspólny zmienia! </a:t>
            </a:r>
            <a:br>
              <a:rPr lang="pl-PL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Praca wychowawcy to praca niełatwa, </a:t>
            </a:r>
            <a:br>
              <a:rPr lang="pl-PL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bo często leniwa i krnąbrna jest dziatwa. </a:t>
            </a:r>
            <a:br>
              <a:rPr lang="pl-PL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Kocha ona figle i chętnie się czubi, </a:t>
            </a:r>
            <a:br>
              <a:rPr lang="pl-PL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lecz stroni od książki, uczyć się nie lubi. </a:t>
            </a:r>
            <a:br>
              <a:rPr lang="pl-PL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Trzeba dużo zdrowia, dużo czasu stracić, </a:t>
            </a:r>
            <a:br>
              <a:rPr lang="pl-PL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aby umysł ucznia rozwinąć, wzbogacić, </a:t>
            </a:r>
            <a:br>
              <a:rPr lang="pl-PL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który gdy dorośnie, dopiero zrozumie, </a:t>
            </a:r>
            <a:br>
              <a:rPr lang="pl-PL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jak jest w życiu ciężko, gdy się mało umie.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2050" name="Picture 2" descr="Pipacs (Poppy) - Malacka olda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22898"/>
            <a:ext cx="3214678" cy="2049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42910" y="285728"/>
            <a:ext cx="778674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dirty="0" smtClean="0">
                <a:latin typeface="Monotype Corsiva" pitchFamily="66" charset="0"/>
                <a:cs typeface="Times New Roman" pitchFamily="18" charset="0"/>
              </a:rPr>
              <a:t>"Najcenniejszym i najtrwalszym podarunkiem, </a:t>
            </a:r>
            <a:br>
              <a:rPr lang="pl-PL" sz="32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pl-PL" sz="3200" dirty="0" smtClean="0">
                <a:latin typeface="Monotype Corsiva" pitchFamily="66" charset="0"/>
                <a:cs typeface="Times New Roman" pitchFamily="18" charset="0"/>
              </a:rPr>
              <a:t>jaki można dać dziecku - jest wykształcenie". </a:t>
            </a:r>
          </a:p>
          <a:p>
            <a:endParaRPr lang="pl-PL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W podzięce za trud włożony w naszą edukację, życzymy samych radości i sukcesów. Do życzeń dołączamy wykonane przez nas prace.</a:t>
            </a:r>
          </a:p>
          <a:p>
            <a:pPr algn="r">
              <a:lnSpc>
                <a:spcPct val="150000"/>
              </a:lnSpc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Uczniowie </a:t>
            </a:r>
          </a:p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User\Desktop\prace\thumbnail_20201011_1713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954" y="428604"/>
            <a:ext cx="3736418" cy="4714908"/>
          </a:xfrm>
          <a:prstGeom prst="rect">
            <a:avLst/>
          </a:prstGeom>
          <a:noFill/>
        </p:spPr>
      </p:pic>
      <p:pic>
        <p:nvPicPr>
          <p:cNvPr id="20484" name="Picture 4" descr="C:\Users\User\Desktop\prace\thumbnail_20201011_1712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317164"/>
            <a:ext cx="3714776" cy="4899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145</TotalTime>
  <Words>70</Words>
  <Application>Microsoft Office PowerPoint</Application>
  <PresentationFormat>Pokaz na ekranie (4:3)</PresentationFormat>
  <Paragraphs>23</Paragraphs>
  <Slides>19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Constantia</vt:lpstr>
      <vt:lpstr>Monotype Corsiva</vt:lpstr>
      <vt:lpstr>Times New Roman</vt:lpstr>
      <vt:lpstr>Wingdings 2</vt:lpstr>
      <vt:lpstr>Papier</vt:lpstr>
      <vt:lpstr>Dzień Edukacji Narodowej 2020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Edukacji Narodowej 2020</dc:title>
  <dc:creator>Użytkownik systemu Windows</dc:creator>
  <cp:lastModifiedBy>Administrator</cp:lastModifiedBy>
  <cp:revision>14</cp:revision>
  <dcterms:created xsi:type="dcterms:W3CDTF">2020-10-06T18:57:22Z</dcterms:created>
  <dcterms:modified xsi:type="dcterms:W3CDTF">2020-10-14T06:19:09Z</dcterms:modified>
</cp:coreProperties>
</file>