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70" r:id="rId4"/>
    <p:sldId id="258" r:id="rId5"/>
    <p:sldId id="259" r:id="rId6"/>
    <p:sldId id="260" r:id="rId7"/>
    <p:sldId id="261" r:id="rId8"/>
    <p:sldId id="262" r:id="rId9"/>
    <p:sldId id="263" r:id="rId10"/>
    <p:sldId id="271" r:id="rId11"/>
    <p:sldId id="272" r:id="rId12"/>
    <p:sldId id="264" r:id="rId13"/>
    <p:sldId id="269" r:id="rId14"/>
    <p:sldId id="268" r:id="rId15"/>
    <p:sldId id="265" r:id="rId16"/>
    <p:sldId id="273" r:id="rId17"/>
    <p:sldId id="266" r:id="rId18"/>
    <p:sldId id="267" r:id="rId1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Tw Cen MT" pitchFamily="34" charset="-18"/>
        <a:ea typeface="+mn-ea"/>
        <a:cs typeface="Arial" charset="0"/>
      </a:defRPr>
    </a:lvl1pPr>
    <a:lvl2pPr marL="457200" algn="l" rtl="0" fontAlgn="base">
      <a:spcBef>
        <a:spcPct val="0"/>
      </a:spcBef>
      <a:spcAft>
        <a:spcPct val="0"/>
      </a:spcAft>
      <a:defRPr kern="1200">
        <a:solidFill>
          <a:schemeClr val="tx1"/>
        </a:solidFill>
        <a:latin typeface="Tw Cen MT" pitchFamily="34" charset="-18"/>
        <a:ea typeface="+mn-ea"/>
        <a:cs typeface="Arial" charset="0"/>
      </a:defRPr>
    </a:lvl2pPr>
    <a:lvl3pPr marL="914400" algn="l" rtl="0" fontAlgn="base">
      <a:spcBef>
        <a:spcPct val="0"/>
      </a:spcBef>
      <a:spcAft>
        <a:spcPct val="0"/>
      </a:spcAft>
      <a:defRPr kern="1200">
        <a:solidFill>
          <a:schemeClr val="tx1"/>
        </a:solidFill>
        <a:latin typeface="Tw Cen MT" pitchFamily="34" charset="-18"/>
        <a:ea typeface="+mn-ea"/>
        <a:cs typeface="Arial" charset="0"/>
      </a:defRPr>
    </a:lvl3pPr>
    <a:lvl4pPr marL="1371600" algn="l" rtl="0" fontAlgn="base">
      <a:spcBef>
        <a:spcPct val="0"/>
      </a:spcBef>
      <a:spcAft>
        <a:spcPct val="0"/>
      </a:spcAft>
      <a:defRPr kern="1200">
        <a:solidFill>
          <a:schemeClr val="tx1"/>
        </a:solidFill>
        <a:latin typeface="Tw Cen MT" pitchFamily="34" charset="-18"/>
        <a:ea typeface="+mn-ea"/>
        <a:cs typeface="Arial" charset="0"/>
      </a:defRPr>
    </a:lvl4pPr>
    <a:lvl5pPr marL="1828800" algn="l" rtl="0" fontAlgn="base">
      <a:spcBef>
        <a:spcPct val="0"/>
      </a:spcBef>
      <a:spcAft>
        <a:spcPct val="0"/>
      </a:spcAft>
      <a:defRPr kern="1200">
        <a:solidFill>
          <a:schemeClr val="tx1"/>
        </a:solidFill>
        <a:latin typeface="Tw Cen MT" pitchFamily="34" charset="-18"/>
        <a:ea typeface="+mn-ea"/>
        <a:cs typeface="Arial" charset="0"/>
      </a:defRPr>
    </a:lvl5pPr>
    <a:lvl6pPr marL="2286000" algn="l" defTabSz="914400" rtl="0" eaLnBrk="1" latinLnBrk="0" hangingPunct="1">
      <a:defRPr kern="1200">
        <a:solidFill>
          <a:schemeClr val="tx1"/>
        </a:solidFill>
        <a:latin typeface="Tw Cen MT" pitchFamily="34" charset="-18"/>
        <a:ea typeface="+mn-ea"/>
        <a:cs typeface="Arial" charset="0"/>
      </a:defRPr>
    </a:lvl6pPr>
    <a:lvl7pPr marL="2743200" algn="l" defTabSz="914400" rtl="0" eaLnBrk="1" latinLnBrk="0" hangingPunct="1">
      <a:defRPr kern="1200">
        <a:solidFill>
          <a:schemeClr val="tx1"/>
        </a:solidFill>
        <a:latin typeface="Tw Cen MT" pitchFamily="34" charset="-18"/>
        <a:ea typeface="+mn-ea"/>
        <a:cs typeface="Arial" charset="0"/>
      </a:defRPr>
    </a:lvl7pPr>
    <a:lvl8pPr marL="3200400" algn="l" defTabSz="914400" rtl="0" eaLnBrk="1" latinLnBrk="0" hangingPunct="1">
      <a:defRPr kern="1200">
        <a:solidFill>
          <a:schemeClr val="tx1"/>
        </a:solidFill>
        <a:latin typeface="Tw Cen MT" pitchFamily="34" charset="-18"/>
        <a:ea typeface="+mn-ea"/>
        <a:cs typeface="Arial" charset="0"/>
      </a:defRPr>
    </a:lvl8pPr>
    <a:lvl9pPr marL="3657600" algn="l" defTabSz="914400" rtl="0" eaLnBrk="1" latinLnBrk="0" hangingPunct="1">
      <a:defRPr kern="1200">
        <a:solidFill>
          <a:schemeClr val="tx1"/>
        </a:solidFill>
        <a:latin typeface="Tw Cen MT" pitchFamily="34" charset="-18"/>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a:defRPr/>
            </a:pPr>
            <a:fld id="{555A0E94-48BF-4F5B-94B0-7F3B9C1B2324}" type="datetimeFigureOut">
              <a:rPr lang="pl-PL" smtClean="0"/>
              <a:pPr>
                <a:defRPr/>
              </a:pPr>
              <a:t>2020-10-10</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2354E9F0-7C74-4D49-9261-741EDBFC20CA}" type="slidenum">
              <a:rPr lang="pl-PL" smtClean="0"/>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fld id="{21BE93AF-CE2C-42E4-9CAF-2F9080D46C5E}" type="datetimeFigureOut">
              <a:rPr lang="pl-PL" smtClean="0"/>
              <a:pPr>
                <a:defRPr/>
              </a:pPr>
              <a:t>2020-10-10</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AFD05BCF-DD26-4ED4-BAEF-C4558FBA8A40}" type="slidenum">
              <a:rPr lang="pl-PL" smtClean="0"/>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EC34DCFC-1BA7-43A8-9C31-AEAC4FE4D56D}" type="datetimeFigureOut">
              <a:rPr lang="pl-PL" smtClean="0"/>
              <a:pPr>
                <a:defRPr/>
              </a:pPr>
              <a:t>2020-10-10</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E87399DC-1B61-494B-AA09-52D7C603A2CD}" type="slidenum">
              <a:rPr lang="pl-PL" smtClean="0"/>
              <a:pPr>
                <a:defRPr/>
              </a:pPr>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fld id="{106E1D72-7B7D-42D6-AB63-DD81130C2258}" type="datetimeFigureOut">
              <a:rPr lang="pl-PL" smtClean="0"/>
              <a:pPr>
                <a:defRPr/>
              </a:pPr>
              <a:t>2020-10-10</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F9865C92-9C65-4E84-BB87-D464BDB424E3}" type="slidenum">
              <a:rPr lang="pl-PL" smtClean="0"/>
              <a:pPr>
                <a:defRPr/>
              </a:pPr>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pPr>
              <a:defRPr/>
            </a:pPr>
            <a:fld id="{3697194E-7E07-4634-9F1E-3760515CADC4}" type="datetimeFigureOut">
              <a:rPr lang="pl-PL" smtClean="0"/>
              <a:pPr>
                <a:defRPr/>
              </a:pPr>
              <a:t>2020-10-10</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D7CD15C8-AFE4-4F87-8AD5-8A1F463269BE}" type="slidenum">
              <a:rPr lang="pl-PL" smtClean="0"/>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pPr>
              <a:defRPr/>
            </a:pPr>
            <a:fld id="{2AE95937-790B-4B31-9821-CCB457604C41}" type="datetimeFigureOut">
              <a:rPr lang="pl-PL" smtClean="0"/>
              <a:pPr>
                <a:defRPr/>
              </a:pPr>
              <a:t>2020-10-10</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300ABA22-AB40-4DC5-947E-79362DF9291C}" type="slidenum">
              <a:rPr lang="pl-PL" smtClean="0"/>
              <a:pPr>
                <a:defRPr/>
              </a:pPr>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a:defRPr/>
            </a:pPr>
            <a:fld id="{5AF9727F-DA60-4088-BAB5-7A20D7AA0CE3}" type="datetimeFigureOut">
              <a:rPr lang="pl-PL" smtClean="0"/>
              <a:pPr>
                <a:defRPr/>
              </a:pPr>
              <a:t>2020-10-10</a:t>
            </a:fld>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35CB9BFE-6F5F-4447-8CCC-826B3CFF089C}" type="slidenum">
              <a:rPr lang="pl-PL" smtClean="0"/>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pPr>
              <a:defRPr/>
            </a:pPr>
            <a:fld id="{79EA0BED-E89D-4536-9B0A-1E24456E7D16}" type="datetimeFigureOut">
              <a:rPr lang="pl-PL" smtClean="0"/>
              <a:pPr>
                <a:defRPr/>
              </a:pPr>
              <a:t>2020-10-10</a:t>
            </a:fld>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8AF33917-9BC7-4446-B00E-09204433E25F}" type="slidenum">
              <a:rPr lang="pl-PL" smtClean="0"/>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EF38D716-6F61-468B-8919-641BFC353872}" type="datetimeFigureOut">
              <a:rPr lang="pl-PL" smtClean="0"/>
              <a:pPr>
                <a:defRPr/>
              </a:pPr>
              <a:t>2020-10-10</a:t>
            </a:fld>
            <a:endParaRPr lang="pl-PL"/>
          </a:p>
        </p:txBody>
      </p:sp>
      <p:sp>
        <p:nvSpPr>
          <p:cNvPr id="3" name="Footer Placeholder 2"/>
          <p:cNvSpPr>
            <a:spLocks noGrp="1"/>
          </p:cNvSpPr>
          <p:nvPr>
            <p:ph type="ftr" sz="quarter" idx="11"/>
          </p:nvPr>
        </p:nvSpPr>
        <p:spPr/>
        <p:txBody>
          <a:bodyPr/>
          <a:lstStyle/>
          <a:p>
            <a:pPr>
              <a:defRPr/>
            </a:pPr>
            <a:endParaRPr lang="pl-PL"/>
          </a:p>
        </p:txBody>
      </p:sp>
      <p:sp>
        <p:nvSpPr>
          <p:cNvPr id="4" name="Slide Number Placeholder 3"/>
          <p:cNvSpPr>
            <a:spLocks noGrp="1"/>
          </p:cNvSpPr>
          <p:nvPr>
            <p:ph type="sldNum" sz="quarter" idx="12"/>
          </p:nvPr>
        </p:nvSpPr>
        <p:spPr/>
        <p:txBody>
          <a:bodyPr/>
          <a:lstStyle/>
          <a:p>
            <a:pPr>
              <a:defRPr/>
            </a:pPr>
            <a:fld id="{0BC1AAE0-B553-4B9F-8290-EF2116A4156A}" type="slidenum">
              <a:rPr lang="pl-PL" smtClean="0"/>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216FFFF-ABF3-425B-9DA9-D4D46E8E350C}" type="datetimeFigureOut">
              <a:rPr lang="pl-PL" smtClean="0"/>
              <a:pPr>
                <a:defRPr/>
              </a:pPr>
              <a:t>2020-10-10</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AF2C3448-53AA-4BF7-A57A-B57F4E2BB292}" type="slidenum">
              <a:rPr lang="pl-PL" smtClean="0"/>
              <a:pPr>
                <a:defRPr/>
              </a:pPr>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fld id="{F2FB28A7-13C6-47C5-A78D-5E26744E0CE7}" type="datetimeFigureOut">
              <a:rPr lang="pl-PL" smtClean="0"/>
              <a:pPr>
                <a:defRPr/>
              </a:pPr>
              <a:t>2020-10-10</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3CF9AE80-432E-4378-91C9-FB84B973101D}" type="slidenum">
              <a:rPr lang="pl-PL" smtClean="0"/>
              <a:pPr>
                <a:defRPr/>
              </a:pPr>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97743F3-2E83-4D90-BCBC-FC449C70B830}" type="datetimeFigureOut">
              <a:rPr lang="pl-PL" smtClean="0"/>
              <a:pPr>
                <a:defRPr/>
              </a:pPr>
              <a:t>2020-10-10</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9E92DA84-33BB-4EB6-AEB3-AAED9BCBE086}" type="slidenum">
              <a:rPr lang="pl-PL" smtClean="0"/>
              <a:pPr>
                <a:defRPr/>
              </a:pPr>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dl.ecml.at/Portals/33/documents/poster/EDL-poster-2020-LC.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edl.ecml.at/Activities/EDLT-ShirtContest/tabid/3147/language/pl-PL/Defaul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eaLnBrk="1" fontAlgn="auto" hangingPunct="1">
              <a:spcAft>
                <a:spcPts val="0"/>
              </a:spcAft>
              <a:defRPr/>
            </a:pPr>
            <a:r>
              <a:rPr lang="pl-PL" dirty="0" smtClean="0"/>
              <a:t>EUROPEJSKI DZIEŃ JĘZYKÓW 2020</a:t>
            </a:r>
            <a:endParaRPr lang="pl-PL" dirty="0"/>
          </a:p>
        </p:txBody>
      </p:sp>
      <p:sp>
        <p:nvSpPr>
          <p:cNvPr id="6147" name="Podtytuł 2"/>
          <p:cNvSpPr>
            <a:spLocks noGrp="1"/>
          </p:cNvSpPr>
          <p:nvPr>
            <p:ph type="subTitle" idx="1"/>
          </p:nvPr>
        </p:nvSpPr>
        <p:spPr>
          <a:xfrm>
            <a:off x="228600" y="3733800"/>
            <a:ext cx="4487863" cy="1495400"/>
          </a:xfrm>
        </p:spPr>
        <p:txBody>
          <a:bodyPr>
            <a:normAutofit/>
          </a:bodyPr>
          <a:lstStyle/>
          <a:p>
            <a:pPr eaLnBrk="1" hangingPunct="1"/>
            <a:r>
              <a:rPr lang="pl-PL" altLang="pl-PL" sz="2400" i="1" dirty="0" smtClean="0"/>
              <a:t>„</a:t>
            </a:r>
            <a:r>
              <a:rPr lang="pl-PL" altLang="pl-PL" sz="2400" i="1" dirty="0" smtClean="0">
                <a:latin typeface="Monotype Corsiva" panose="03010101010201010101" pitchFamily="66" charset="0"/>
              </a:rPr>
              <a:t>Ile języków znasz, </a:t>
            </a:r>
          </a:p>
          <a:p>
            <a:pPr eaLnBrk="1" hangingPunct="1"/>
            <a:r>
              <a:rPr lang="pl-PL" altLang="pl-PL" sz="2400" i="1" dirty="0" smtClean="0">
                <a:latin typeface="Monotype Corsiva" panose="03010101010201010101" pitchFamily="66" charset="0"/>
              </a:rPr>
              <a:t>tyle razy jesteś człowiekiem”</a:t>
            </a:r>
          </a:p>
          <a:p>
            <a:pPr algn="r" eaLnBrk="1" hangingPunct="1"/>
            <a:r>
              <a:rPr lang="pl-PL" altLang="pl-PL" sz="1200" i="1" dirty="0" smtClean="0">
                <a:latin typeface="Monotype Corsiva" panose="03010101010201010101" pitchFamily="66" charset="0"/>
              </a:rPr>
              <a:t>J. W. Goethe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140968"/>
            <a:ext cx="3557207" cy="221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7200" b="1" dirty="0" smtClean="0"/>
              <a:t>Odkryj świat za pomocą języków!</a:t>
            </a:r>
            <a:endParaRPr lang="pl-PL" sz="7200" b="1" dirty="0"/>
          </a:p>
        </p:txBody>
      </p:sp>
      <p:sp>
        <p:nvSpPr>
          <p:cNvPr id="3" name="Tytuł 2"/>
          <p:cNvSpPr>
            <a:spLocks noGrp="1"/>
          </p:cNvSpPr>
          <p:nvPr>
            <p:ph type="title"/>
          </p:nvPr>
        </p:nvSpPr>
        <p:spPr/>
        <p:txBody>
          <a:bodyPr>
            <a:normAutofit fontScale="90000"/>
          </a:bodyPr>
          <a:lstStyle/>
          <a:p>
            <a:r>
              <a:rPr lang="pl-PL" dirty="0" smtClean="0"/>
              <a:t>Hasło Europejskiego Dnia Języków 2020</a:t>
            </a:r>
            <a:endParaRPr lang="pl-PL" dirty="0"/>
          </a:p>
        </p:txBody>
      </p:sp>
    </p:spTree>
    <p:extLst>
      <p:ext uri="{BB962C8B-B14F-4D97-AF65-F5344CB8AC3E}">
        <p14:creationId xmlns:p14="http://schemas.microsoft.com/office/powerpoint/2010/main" val="318168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Oficjalny plakat 2020</a:t>
            </a:r>
            <a:endParaRPr lang="pl-PL" dirty="0"/>
          </a:p>
        </p:txBody>
      </p:sp>
      <p:sp>
        <p:nvSpPr>
          <p:cNvPr id="5" name="Symbol zastępczy zawartości 4"/>
          <p:cNvSpPr>
            <a:spLocks noGrp="1"/>
          </p:cNvSpPr>
          <p:nvPr>
            <p:ph sz="quarter" idx="13"/>
          </p:nvPr>
        </p:nvSpPr>
        <p:spPr/>
        <p:txBody>
          <a:bodyPr/>
          <a:lstStyle/>
          <a:p>
            <a:r>
              <a:rPr lang="pl-PL" dirty="0">
                <a:hlinkClick r:id="rId2"/>
              </a:rPr>
              <a:t>https://</a:t>
            </a:r>
            <a:r>
              <a:rPr lang="pl-PL" dirty="0" smtClean="0">
                <a:hlinkClick r:id="rId2"/>
              </a:rPr>
              <a:t>edl.ecml.at/Portals/33/documents/poster/EDL-poster-2020-LC.pdf</a:t>
            </a:r>
            <a:endParaRPr lang="pl-PL" dirty="0" smtClean="0"/>
          </a:p>
          <a:p>
            <a:pPr marL="0" indent="0">
              <a:buNone/>
            </a:pPr>
            <a:endParaRPr lang="pl-PL" dirty="0"/>
          </a:p>
        </p:txBody>
      </p:sp>
      <p:pic>
        <p:nvPicPr>
          <p:cNvPr id="614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365750" y="2717006"/>
            <a:ext cx="23812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4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eaLnBrk="1" hangingPunct="1">
              <a:defRPr/>
            </a:pPr>
            <a:r>
              <a:rPr lang="pl-PL" dirty="0" smtClean="0"/>
              <a:t>EDJ 2020 – oficjalna koszulka</a:t>
            </a:r>
            <a:endParaRPr lang="pl-PL" dirty="0"/>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327" y="2132856"/>
            <a:ext cx="4209331" cy="42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ymbol zastępczy zawartości 5"/>
          <p:cNvSpPr>
            <a:spLocks noGrp="1"/>
          </p:cNvSpPr>
          <p:nvPr>
            <p:ph sz="quarter" idx="14"/>
          </p:nvPr>
        </p:nvSpPr>
        <p:spPr/>
        <p:txBody>
          <a:bodyPr>
            <a:normAutofit lnSpcReduction="10000"/>
          </a:bodyPr>
          <a:lstStyle/>
          <a:p>
            <a:r>
              <a:rPr lang="pl-PL" dirty="0" smtClean="0"/>
              <a:t>Jak co roku, z okazji Europejskiego Dnia Języków ukazała się oficjalna koszulka. </a:t>
            </a:r>
          </a:p>
          <a:p>
            <a:r>
              <a:rPr lang="pl-PL" dirty="0" smtClean="0"/>
              <a:t>Projekt koszulki zawiera grafikę, która zwyciężyła w konkursie koszulkowym w roku poprzednim.</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EDJ 2020 – oficjalna koszulka</a:t>
            </a:r>
          </a:p>
        </p:txBody>
      </p:sp>
      <p:sp>
        <p:nvSpPr>
          <p:cNvPr id="4" name="Symbol zastępczy zawartości 3"/>
          <p:cNvSpPr>
            <a:spLocks noGrp="1"/>
          </p:cNvSpPr>
          <p:nvPr>
            <p:ph sz="quarter" idx="14"/>
          </p:nvPr>
        </p:nvSpPr>
        <p:spPr/>
        <p:txBody>
          <a:bodyPr/>
          <a:lstStyle/>
          <a:p>
            <a:r>
              <a:rPr lang="pl-PL" dirty="0" err="1"/>
              <a:t>Zwycieżczynią</a:t>
            </a:r>
            <a:r>
              <a:rPr lang="pl-PL" dirty="0"/>
              <a:t> konkursu koszulkowego EDJ 2020 jest </a:t>
            </a:r>
            <a:r>
              <a:rPr lang="pl-PL" b="1" dirty="0"/>
              <a:t>Catalina </a:t>
            </a:r>
            <a:r>
              <a:rPr lang="pl-PL" b="1" dirty="0" err="1"/>
              <a:t>María</a:t>
            </a:r>
            <a:r>
              <a:rPr lang="pl-PL" b="1" dirty="0"/>
              <a:t> Puebla </a:t>
            </a:r>
            <a:r>
              <a:rPr lang="pl-PL" b="1" dirty="0" err="1"/>
              <a:t>Coenen</a:t>
            </a:r>
            <a:r>
              <a:rPr lang="pl-PL" dirty="0"/>
              <a:t> z Hiszpanii.</a:t>
            </a: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92212" y="3007519"/>
            <a:ext cx="27908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2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EDJ 2020 – oficjalna koszulka</a:t>
            </a:r>
          </a:p>
        </p:txBody>
      </p:sp>
      <p:sp>
        <p:nvSpPr>
          <p:cNvPr id="4" name="Symbol zastępczy zawartości 3"/>
          <p:cNvSpPr>
            <a:spLocks noGrp="1"/>
          </p:cNvSpPr>
          <p:nvPr>
            <p:ph sz="quarter" idx="14"/>
          </p:nvPr>
        </p:nvSpPr>
        <p:spPr/>
        <p:txBody>
          <a:bodyPr>
            <a:normAutofit lnSpcReduction="10000"/>
          </a:bodyPr>
          <a:lstStyle/>
          <a:p>
            <a:pPr algn="just"/>
            <a:r>
              <a:rPr lang="pl-PL" dirty="0"/>
              <a:t>„Do stworzenia projektu tej koszulki zainspirowały mnie europejskie języki, które są symbolicznymi liniami łączącymi ludzi </a:t>
            </a:r>
            <a:r>
              <a:rPr lang="pl-PL" dirty="0" smtClean="0"/>
              <a:t>                i </a:t>
            </a:r>
            <a:r>
              <a:rPr lang="pl-PL" dirty="0"/>
              <a:t>nadającymi naszemu życiu błyszczące kolory. Myślę, że ta koszulka idealnie wpasowuje się </a:t>
            </a:r>
            <a:r>
              <a:rPr lang="pl-PL" dirty="0" smtClean="0"/>
              <a:t>             w filozofię </a:t>
            </a:r>
            <a:r>
              <a:rPr lang="pl-PL" dirty="0"/>
              <a:t>konkursu."</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76275" y="2709475"/>
            <a:ext cx="3822700" cy="338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31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endParaRPr lang="pl-PL" b="1" dirty="0" smtClean="0">
              <a:effectLst/>
            </a:endParaRPr>
          </a:p>
          <a:p>
            <a:r>
              <a:rPr lang="pl-PL" dirty="0" smtClean="0">
                <a:hlinkClick r:id="rId2"/>
              </a:rPr>
              <a:t>https://edl.ecml.at/Activities/EDLT-ShirtContest/tabid/3147/language/pl-PL/Default.aspx</a:t>
            </a:r>
            <a:endParaRPr lang="pl-PL" dirty="0" smtClean="0"/>
          </a:p>
          <a:p>
            <a:pPr marL="0" indent="0">
              <a:buNone/>
            </a:pPr>
            <a:endParaRPr lang="pl-PL" dirty="0"/>
          </a:p>
        </p:txBody>
      </p:sp>
      <p:sp>
        <p:nvSpPr>
          <p:cNvPr id="2" name="Tytuł 1"/>
          <p:cNvSpPr>
            <a:spLocks noGrp="1"/>
          </p:cNvSpPr>
          <p:nvPr>
            <p:ph type="title"/>
          </p:nvPr>
        </p:nvSpPr>
        <p:spPr/>
        <p:txBody>
          <a:bodyPr/>
          <a:lstStyle/>
          <a:p>
            <a:pPr algn="ctr"/>
            <a:r>
              <a:rPr lang="pl-PL" dirty="0" smtClean="0"/>
              <a:t>EDJ 2020 – konkurs koszulkowy</a:t>
            </a:r>
            <a:endParaRPr lang="pl-PL" dirty="0"/>
          </a:p>
        </p:txBody>
      </p:sp>
    </p:spTree>
    <p:extLst>
      <p:ext uri="{BB962C8B-B14F-4D97-AF65-F5344CB8AC3E}">
        <p14:creationId xmlns:p14="http://schemas.microsoft.com/office/powerpoint/2010/main" val="4239688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https://audiovisual.ec.europa.eu/en/video/I-195061?&amp;lg=OR</a:t>
            </a:r>
          </a:p>
        </p:txBody>
      </p:sp>
      <p:sp>
        <p:nvSpPr>
          <p:cNvPr id="3" name="Tytuł 2"/>
          <p:cNvSpPr>
            <a:spLocks noGrp="1"/>
          </p:cNvSpPr>
          <p:nvPr>
            <p:ph type="title"/>
          </p:nvPr>
        </p:nvSpPr>
        <p:spPr/>
        <p:txBody>
          <a:bodyPr>
            <a:normAutofit fontScale="90000"/>
          </a:bodyPr>
          <a:lstStyle/>
          <a:p>
            <a:r>
              <a:rPr lang="pl-PL" dirty="0" smtClean="0"/>
              <a:t>EDJ 2020 – klip Komisji Europejskiej</a:t>
            </a:r>
            <a:endParaRPr lang="pl-PL" dirty="0"/>
          </a:p>
        </p:txBody>
      </p:sp>
    </p:spTree>
    <p:extLst>
      <p:ext uri="{BB962C8B-B14F-4D97-AF65-F5344CB8AC3E}">
        <p14:creationId xmlns:p14="http://schemas.microsoft.com/office/powerpoint/2010/main" val="28737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lgn="just"/>
            <a:r>
              <a:rPr lang="pl-PL" altLang="pl-PL" dirty="0" smtClean="0"/>
              <a:t>Zapraszamy uczniów klasy II do rozpoczęcia pracy        z aplikacją Insta.Ling, a uczniów klas III – VIII do udziału w konkursie na „Mistrza Insta.Ling” z języka:</a:t>
            </a:r>
          </a:p>
          <a:p>
            <a:pPr algn="just"/>
            <a:r>
              <a:rPr lang="pl-PL" dirty="0" smtClean="0"/>
              <a:t>polskiego – klasy IV – VIII</a:t>
            </a:r>
          </a:p>
          <a:p>
            <a:pPr algn="just"/>
            <a:r>
              <a:rPr lang="pl-PL" dirty="0" smtClean="0"/>
              <a:t>angielskiego – klasy III – VIII</a:t>
            </a:r>
          </a:p>
          <a:p>
            <a:pPr algn="just"/>
            <a:r>
              <a:rPr lang="pl-PL" dirty="0" smtClean="0"/>
              <a:t>niemieckiego – klasy V - VIII</a:t>
            </a:r>
            <a:endParaRPr lang="pl-PL" dirty="0"/>
          </a:p>
        </p:txBody>
      </p:sp>
      <p:sp>
        <p:nvSpPr>
          <p:cNvPr id="3" name="Tytuł 2"/>
          <p:cNvSpPr>
            <a:spLocks noGrp="1"/>
          </p:cNvSpPr>
          <p:nvPr>
            <p:ph type="title"/>
          </p:nvPr>
        </p:nvSpPr>
        <p:spPr>
          <a:xfrm>
            <a:off x="467544" y="260648"/>
            <a:ext cx="8229600" cy="1650512"/>
          </a:xfrm>
        </p:spPr>
        <p:txBody>
          <a:bodyPr>
            <a:normAutofit/>
          </a:bodyPr>
          <a:lstStyle/>
          <a:p>
            <a:r>
              <a:rPr lang="pl-PL" dirty="0" smtClean="0"/>
              <a:t>EDJ </a:t>
            </a:r>
            <a:r>
              <a:rPr lang="pl-PL" dirty="0" smtClean="0"/>
              <a:t>w naszej szkole</a:t>
            </a:r>
            <a:endParaRPr lang="pl-PL" dirty="0"/>
          </a:p>
        </p:txBody>
      </p:sp>
    </p:spTree>
    <p:extLst>
      <p:ext uri="{BB962C8B-B14F-4D97-AF65-F5344CB8AC3E}">
        <p14:creationId xmlns:p14="http://schemas.microsoft.com/office/powerpoint/2010/main" val="2757779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lstStyle/>
          <a:p>
            <a:r>
              <a:rPr lang="pl-PL" dirty="0" smtClean="0"/>
              <a:t>Dziękujemy za uwagę!</a:t>
            </a:r>
            <a:endParaRPr lang="pl-PL" dirty="0"/>
          </a:p>
        </p:txBody>
      </p:sp>
      <p:sp>
        <p:nvSpPr>
          <p:cNvPr id="4" name="Podtytuł 3"/>
          <p:cNvSpPr>
            <a:spLocks noGrp="1"/>
          </p:cNvSpPr>
          <p:nvPr>
            <p:ph type="subTitle" idx="1"/>
          </p:nvPr>
        </p:nvSpPr>
        <p:spPr/>
        <p:txBody>
          <a:bodyPr/>
          <a:lstStyle/>
          <a:p>
            <a:r>
              <a:rPr lang="pl-PL" dirty="0" smtClean="0"/>
              <a:t>Nauczyciele języka polskiego, angielskiego                                              i niemieckiego</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val="218666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ymbol zastępczy zawartości 2"/>
          <p:cNvSpPr>
            <a:spLocks noGrp="1"/>
          </p:cNvSpPr>
          <p:nvPr>
            <p:ph idx="1"/>
          </p:nvPr>
        </p:nvSpPr>
        <p:spPr/>
        <p:txBody>
          <a:bodyPr>
            <a:normAutofit fontScale="92500" lnSpcReduction="10000"/>
          </a:bodyPr>
          <a:lstStyle/>
          <a:p>
            <a:pPr eaLnBrk="1" hangingPunct="1"/>
            <a:r>
              <a:rPr lang="pl-PL" altLang="pl-PL" dirty="0" smtClean="0"/>
              <a:t>Jest to dzień, którego celem jest promowanie nauki języków w Europie.</a:t>
            </a:r>
          </a:p>
          <a:p>
            <a:pPr eaLnBrk="1" hangingPunct="1"/>
            <a:r>
              <a:rPr lang="pl-PL" altLang="pl-PL" dirty="0" smtClean="0"/>
              <a:t> Pierwsza edycja Europejskiego Dnia Języków,  zorganizowana w 2001 roku wspólnie przez Radę Europy oraz Unię Europejską, odniosła ogromny sukces, wzbudzając zainteresowanie milionów ludzi w  45 uczestniczących w tym wydarzeniu krajach.</a:t>
            </a:r>
          </a:p>
          <a:p>
            <a:pPr eaLnBrk="1" hangingPunct="1"/>
            <a:r>
              <a:rPr lang="pl-PL" altLang="pl-PL" dirty="0" smtClean="0"/>
              <a:t>Sukces pierwszej edycji zachęcił Radę Europy do ustanowienia 26 września Europejskim Dniem Języków, który od tamtej pory obchodzony  jest  corocznie.</a:t>
            </a:r>
          </a:p>
        </p:txBody>
      </p:sp>
      <p:sp>
        <p:nvSpPr>
          <p:cNvPr id="2" name="Tytuł 1"/>
          <p:cNvSpPr>
            <a:spLocks noGrp="1"/>
          </p:cNvSpPr>
          <p:nvPr>
            <p:ph type="title"/>
          </p:nvPr>
        </p:nvSpPr>
        <p:spPr/>
        <p:txBody>
          <a:bodyPr>
            <a:normAutofit fontScale="90000"/>
          </a:bodyPr>
          <a:lstStyle/>
          <a:p>
            <a:pPr algn="ctr" eaLnBrk="1" fontAlgn="auto" hangingPunct="1">
              <a:spcAft>
                <a:spcPts val="0"/>
              </a:spcAft>
              <a:defRPr/>
            </a:pPr>
            <a:r>
              <a:rPr lang="pl-PL" dirty="0" smtClean="0">
                <a:solidFill>
                  <a:schemeClr val="accent6">
                    <a:tint val="1000"/>
                  </a:schemeClr>
                </a:solidFill>
              </a:rPr>
              <a:t>Czym jest Europejski Dzień Języków?</a:t>
            </a:r>
            <a:endParaRPr lang="pl-PL" dirty="0">
              <a:solidFill>
                <a:schemeClr val="accent6">
                  <a:tint val="1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7213568" cy="508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3"/>
          <p:cNvSpPr>
            <a:spLocks noGrp="1"/>
          </p:cNvSpPr>
          <p:nvPr>
            <p:ph type="title"/>
          </p:nvPr>
        </p:nvSpPr>
        <p:spPr/>
        <p:txBody>
          <a:bodyPr/>
          <a:lstStyle/>
          <a:p>
            <a:r>
              <a:rPr lang="pl-PL" dirty="0" smtClean="0"/>
              <a:t>Oficjalny plakat</a:t>
            </a:r>
            <a:endParaRPr lang="pl-PL" dirty="0"/>
          </a:p>
        </p:txBody>
      </p:sp>
    </p:spTree>
    <p:extLst>
      <p:ext uri="{BB962C8B-B14F-4D97-AF65-F5344CB8AC3E}">
        <p14:creationId xmlns:p14="http://schemas.microsoft.com/office/powerpoint/2010/main" val="42369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ymbol zastępczy zawartości 2"/>
          <p:cNvSpPr>
            <a:spLocks noGrp="1"/>
          </p:cNvSpPr>
          <p:nvPr>
            <p:ph idx="1"/>
          </p:nvPr>
        </p:nvSpPr>
        <p:spPr/>
        <p:txBody>
          <a:bodyPr>
            <a:normAutofit fontScale="92500"/>
          </a:bodyPr>
          <a:lstStyle/>
          <a:p>
            <a:pPr algn="just" eaLnBrk="1" hangingPunct="1"/>
            <a:r>
              <a:rPr lang="pl-PL" altLang="pl-PL" dirty="0" smtClean="0"/>
              <a:t>ukazanie opinii publicznej znaczenia uczenia się                        i nauczania  języków, </a:t>
            </a:r>
          </a:p>
          <a:p>
            <a:pPr algn="just" eaLnBrk="1" hangingPunct="1"/>
            <a:r>
              <a:rPr lang="pl-PL" altLang="pl-PL" dirty="0" smtClean="0"/>
              <a:t>promowanie różnorodności kulturowej i językowej Europy jako bogactwa, które należy rozwijać i pielęgnować,</a:t>
            </a:r>
          </a:p>
          <a:p>
            <a:pPr algn="just" eaLnBrk="1" hangingPunct="1"/>
            <a:r>
              <a:rPr lang="pl-PL" altLang="pl-PL" dirty="0" smtClean="0"/>
              <a:t>propagowanie uczenia się języków przez całe życie: zarówno  w szkole, jak i poza nią,  w  celu kontynuacji nauki, jak i na potrzeby kariery  zawodowej, zwiększenia mobilności czy też dla własnej przyjemności.</a:t>
            </a:r>
          </a:p>
          <a:p>
            <a:pPr marL="45720" indent="0" algn="just">
              <a:buNone/>
            </a:pPr>
            <a:endParaRPr lang="pl-PL" altLang="pl-PL" dirty="0" smtClean="0"/>
          </a:p>
        </p:txBody>
      </p:sp>
      <p:sp>
        <p:nvSpPr>
          <p:cNvPr id="2" name="Tytuł 1"/>
          <p:cNvSpPr>
            <a:spLocks noGrp="1"/>
          </p:cNvSpPr>
          <p:nvPr>
            <p:ph type="title"/>
          </p:nvPr>
        </p:nvSpPr>
        <p:spPr/>
        <p:txBody>
          <a:bodyPr/>
          <a:lstStyle/>
          <a:p>
            <a:pPr algn="ctr" eaLnBrk="1" fontAlgn="auto" hangingPunct="1">
              <a:spcAft>
                <a:spcPts val="0"/>
              </a:spcAft>
              <a:defRPr/>
            </a:pPr>
            <a:r>
              <a:rPr lang="pl-PL" dirty="0" smtClean="0">
                <a:solidFill>
                  <a:schemeClr val="accent6">
                    <a:tint val="1000"/>
                  </a:schemeClr>
                </a:solidFill>
              </a:rPr>
              <a:t>Podstawowe cele EDJ:</a:t>
            </a:r>
            <a:endParaRPr lang="pl-PL" dirty="0">
              <a:solidFill>
                <a:schemeClr val="accent6">
                  <a:tint val="1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ymbol zastępczy zawartości 2"/>
          <p:cNvSpPr>
            <a:spLocks noGrp="1"/>
          </p:cNvSpPr>
          <p:nvPr>
            <p:ph idx="1"/>
          </p:nvPr>
        </p:nvSpPr>
        <p:spPr/>
        <p:txBody>
          <a:bodyPr/>
          <a:lstStyle/>
          <a:p>
            <a:pPr eaLnBrk="1" hangingPunct="1"/>
            <a:r>
              <a:rPr lang="pl-PL" altLang="pl-PL" dirty="0" smtClean="0"/>
              <a:t>uczniów / studentów / nauczycieli ,</a:t>
            </a:r>
          </a:p>
          <a:p>
            <a:pPr eaLnBrk="1" hangingPunct="1"/>
            <a:r>
              <a:rPr lang="pl-PL" altLang="pl-PL" dirty="0" smtClean="0"/>
              <a:t>uniwersytetów / szkół / instytucji kulturalnych/ centrów językowych/ stowarzyszeń</a:t>
            </a:r>
            <a:r>
              <a:rPr lang="pl-PL" altLang="pl-PL" dirty="0"/>
              <a:t>,</a:t>
            </a:r>
            <a:endParaRPr lang="pl-PL" altLang="pl-PL" dirty="0" smtClean="0"/>
          </a:p>
          <a:p>
            <a:pPr eaLnBrk="1" hangingPunct="1"/>
            <a:r>
              <a:rPr lang="pl-PL" altLang="pl-PL" dirty="0"/>
              <a:t>a</a:t>
            </a:r>
            <a:r>
              <a:rPr lang="pl-PL" altLang="pl-PL" dirty="0" smtClean="0"/>
              <a:t> tak naprawdę do KAŻDEGO, kto zechce świętować językową różnorodność Europy.</a:t>
            </a:r>
          </a:p>
        </p:txBody>
      </p:sp>
      <p:sp>
        <p:nvSpPr>
          <p:cNvPr id="2" name="Tytuł 1"/>
          <p:cNvSpPr>
            <a:spLocks noGrp="1"/>
          </p:cNvSpPr>
          <p:nvPr>
            <p:ph type="title"/>
          </p:nvPr>
        </p:nvSpPr>
        <p:spPr/>
        <p:txBody>
          <a:bodyPr/>
          <a:lstStyle/>
          <a:p>
            <a:pPr algn="ctr" eaLnBrk="1" fontAlgn="auto" hangingPunct="1">
              <a:spcAft>
                <a:spcPts val="0"/>
              </a:spcAft>
              <a:defRPr/>
            </a:pPr>
            <a:r>
              <a:rPr lang="pl-PL" dirty="0" smtClean="0">
                <a:solidFill>
                  <a:schemeClr val="accent6">
                    <a:tint val="1000"/>
                  </a:schemeClr>
                </a:solidFill>
              </a:rPr>
              <a:t>Do kogo jest skierowany EDJ?</a:t>
            </a:r>
            <a:endParaRPr lang="pl-PL" dirty="0">
              <a:solidFill>
                <a:schemeClr val="accent6">
                  <a:tint val="1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ymbol zastępczy zawartości 2"/>
          <p:cNvSpPr>
            <a:spLocks noGrp="1"/>
          </p:cNvSpPr>
          <p:nvPr>
            <p:ph idx="1"/>
          </p:nvPr>
        </p:nvSpPr>
        <p:spPr/>
        <p:txBody>
          <a:bodyPr/>
          <a:lstStyle/>
          <a:p>
            <a:pPr algn="just" eaLnBrk="1" hangingPunct="1"/>
            <a:r>
              <a:rPr lang="pl-PL" altLang="pl-PL" dirty="0" smtClean="0"/>
              <a:t>Nigdy jeszcze nie było tylu możliwości podjęcia  pracy lub studiów za granicą. Jeszcze nigdy nie stworzono tak sprzyjających warunków wszystkim, którzy pragną podjąć pracę bądź studia za granicą. Jednak  brak odpowiednich umiejętności  językowych sprawia, że wielu ludzi nie jest w stanie z tych możliwości skorzystać.</a:t>
            </a:r>
          </a:p>
        </p:txBody>
      </p:sp>
      <p:sp>
        <p:nvSpPr>
          <p:cNvPr id="2" name="Tytuł 1"/>
          <p:cNvSpPr>
            <a:spLocks noGrp="1"/>
          </p:cNvSpPr>
          <p:nvPr>
            <p:ph type="title"/>
          </p:nvPr>
        </p:nvSpPr>
        <p:spPr/>
        <p:txBody>
          <a:bodyPr/>
          <a:lstStyle/>
          <a:p>
            <a:pPr algn="ctr" eaLnBrk="1" hangingPunct="1">
              <a:defRPr/>
            </a:pPr>
            <a:r>
              <a:rPr lang="pl-PL" dirty="0" smtClean="0"/>
              <a:t>Dlaczego EDJ?</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zawartości 2"/>
          <p:cNvSpPr>
            <a:spLocks noGrp="1"/>
          </p:cNvSpPr>
          <p:nvPr>
            <p:ph idx="1"/>
          </p:nvPr>
        </p:nvSpPr>
        <p:spPr/>
        <p:txBody>
          <a:bodyPr/>
          <a:lstStyle/>
          <a:p>
            <a:pPr algn="just" eaLnBrk="1" hangingPunct="1"/>
            <a:r>
              <a:rPr lang="pl-PL" altLang="pl-PL" dirty="0" smtClean="0"/>
              <a:t>Europa to kontynent charakteryzujący się  niezwykłym bogactwem językowym – oprócz ponad 200 języków europejskich występuje tu także duża liczba języków, którymi posługują się  obywatele  pochodzący z innych kontynentów. Bogactwo to stanowi istotną wartość, którą należy doceniać, wykorzystywać i pielęgnować</a:t>
            </a:r>
          </a:p>
        </p:txBody>
      </p:sp>
      <p:sp>
        <p:nvSpPr>
          <p:cNvPr id="2" name="Tytuł 1"/>
          <p:cNvSpPr>
            <a:spLocks noGrp="1"/>
          </p:cNvSpPr>
          <p:nvPr>
            <p:ph type="title"/>
          </p:nvPr>
        </p:nvSpPr>
        <p:spPr/>
        <p:txBody>
          <a:bodyPr/>
          <a:lstStyle/>
          <a:p>
            <a:pPr algn="ctr" eaLnBrk="1" hangingPunct="1">
              <a:defRPr/>
            </a:pPr>
            <a:r>
              <a:rPr lang="pl-PL" dirty="0" smtClean="0"/>
              <a:t>Dlaczego EDJ?</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ymbol zastępczy zawartości 2"/>
          <p:cNvSpPr>
            <a:spLocks noGrp="1"/>
          </p:cNvSpPr>
          <p:nvPr>
            <p:ph idx="1"/>
          </p:nvPr>
        </p:nvSpPr>
        <p:spPr/>
        <p:txBody>
          <a:bodyPr/>
          <a:lstStyle/>
          <a:p>
            <a:pPr algn="just" eaLnBrk="1" hangingPunct="1"/>
            <a:r>
              <a:rPr lang="pl-PL" altLang="pl-PL" dirty="0" smtClean="0"/>
              <a:t>Uczenie się  języków daje wymierne korzyści zarówno ludziom młodym, jak i starszym – nigdy nie jest za późno, aby uczyć się języków i korzystać z możliwości, jakie  ta nauka stwarza.  Jeśli w języku  kraju, który odwiedzamy w czasie wakacji, poznamy choć  kilka słów, pozwoli to  nam zawrzeć nowe  znajomości i zyskać nowych przyjaciół.</a:t>
            </a:r>
          </a:p>
        </p:txBody>
      </p:sp>
      <p:sp>
        <p:nvSpPr>
          <p:cNvPr id="2" name="Tytuł 1"/>
          <p:cNvSpPr>
            <a:spLocks noGrp="1"/>
          </p:cNvSpPr>
          <p:nvPr>
            <p:ph type="title"/>
          </p:nvPr>
        </p:nvSpPr>
        <p:spPr/>
        <p:txBody>
          <a:bodyPr/>
          <a:lstStyle/>
          <a:p>
            <a:pPr algn="ctr" eaLnBrk="1" hangingPunct="1">
              <a:defRPr/>
            </a:pPr>
            <a:r>
              <a:rPr lang="pl-PL" dirty="0" smtClean="0"/>
              <a:t>Dlaczego EDJ?</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ymbol zastępczy zawartości 2"/>
          <p:cNvSpPr>
            <a:spLocks noGrp="1"/>
          </p:cNvSpPr>
          <p:nvPr>
            <p:ph idx="1"/>
          </p:nvPr>
        </p:nvSpPr>
        <p:spPr/>
        <p:txBody>
          <a:bodyPr/>
          <a:lstStyle/>
          <a:p>
            <a:pPr algn="just" eaLnBrk="1" hangingPunct="1"/>
            <a:r>
              <a:rPr lang="pl-PL" altLang="pl-PL" dirty="0" smtClean="0"/>
              <a:t>Znajomość języków obcych pozwala także na lepsze wzajemne zrozumienie  i pokonywanie różnic kulturowych.</a:t>
            </a:r>
          </a:p>
          <a:p>
            <a:pPr algn="just" eaLnBrk="1" hangingPunct="1"/>
            <a:r>
              <a:rPr lang="pl-PL" altLang="pl-PL" dirty="0" smtClean="0"/>
              <a:t>Rozwijanie umiejętności językowych jest  zarówno koniecznością, jak i prawem  KAŻDEGO z nas – takie  jest jedno z najważniejszych przesłań Europejskiego Dnia Języków.</a:t>
            </a:r>
          </a:p>
          <a:p>
            <a:pPr eaLnBrk="1" hangingPunct="1"/>
            <a:endParaRPr lang="pl-PL" altLang="pl-PL" dirty="0" smtClean="0"/>
          </a:p>
        </p:txBody>
      </p:sp>
      <p:sp>
        <p:nvSpPr>
          <p:cNvPr id="2" name="Tytuł 1"/>
          <p:cNvSpPr>
            <a:spLocks noGrp="1"/>
          </p:cNvSpPr>
          <p:nvPr>
            <p:ph type="title"/>
          </p:nvPr>
        </p:nvSpPr>
        <p:spPr/>
        <p:txBody>
          <a:bodyPr/>
          <a:lstStyle/>
          <a:p>
            <a:pPr algn="ctr" eaLnBrk="1" hangingPunct="1">
              <a:defRPr/>
            </a:pPr>
            <a:r>
              <a:rPr lang="pl-PL" dirty="0" smtClean="0"/>
              <a:t>Dlaczego EDJ?</a:t>
            </a:r>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548</TotalTime>
  <Words>315</Words>
  <Application>Microsoft Office PowerPoint</Application>
  <PresentationFormat>Pokaz na ekranie (4:3)</PresentationFormat>
  <Paragraphs>49</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Kształt fali</vt:lpstr>
      <vt:lpstr>EUROPEJSKI DZIEŃ JĘZYKÓW 2020</vt:lpstr>
      <vt:lpstr>Czym jest Europejski Dzień Języków?</vt:lpstr>
      <vt:lpstr>Oficjalny plakat</vt:lpstr>
      <vt:lpstr>Podstawowe cele EDJ:</vt:lpstr>
      <vt:lpstr>Do kogo jest skierowany EDJ?</vt:lpstr>
      <vt:lpstr>Dlaczego EDJ?</vt:lpstr>
      <vt:lpstr>Dlaczego EDJ?</vt:lpstr>
      <vt:lpstr>Dlaczego EDJ?</vt:lpstr>
      <vt:lpstr>Dlaczego EDJ?</vt:lpstr>
      <vt:lpstr>Hasło Europejskiego Dnia Języków 2020</vt:lpstr>
      <vt:lpstr>Oficjalny plakat 2020</vt:lpstr>
      <vt:lpstr>EDJ 2020 – oficjalna koszulka</vt:lpstr>
      <vt:lpstr>EDJ 2020 – oficjalna koszulka</vt:lpstr>
      <vt:lpstr>EDJ 2020 – oficjalna koszulka</vt:lpstr>
      <vt:lpstr>EDJ 2020 – konkurs koszulkowy</vt:lpstr>
      <vt:lpstr>EDJ 2020 – klip Komisji Europejskiej</vt:lpstr>
      <vt:lpstr>EDJ w naszej szkole</vt:lpstr>
      <vt:lpstr>Dziękujemy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EUROPEJSKI DZIEŃ JĘZYKÓW 2014</dc:title>
  <dc:creator>Basia</dc:creator>
  <cp:lastModifiedBy>Basia</cp:lastModifiedBy>
  <cp:revision>23</cp:revision>
  <dcterms:created xsi:type="dcterms:W3CDTF">2014-09-23T07:09:32Z</dcterms:created>
  <dcterms:modified xsi:type="dcterms:W3CDTF">2020-10-10T06:04:40Z</dcterms:modified>
</cp:coreProperties>
</file>