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notesMasterIdLst>
    <p:notesMasterId r:id="rId29"/>
  </p:notesMasterIdLst>
  <p:sldIdLst>
    <p:sldId id="256" r:id="rId2"/>
    <p:sldId id="291" r:id="rId3"/>
    <p:sldId id="292" r:id="rId4"/>
    <p:sldId id="301" r:id="rId5"/>
    <p:sldId id="294" r:id="rId6"/>
    <p:sldId id="304" r:id="rId7"/>
    <p:sldId id="295" r:id="rId8"/>
    <p:sldId id="302" r:id="rId9"/>
    <p:sldId id="296" r:id="rId10"/>
    <p:sldId id="303" r:id="rId11"/>
    <p:sldId id="297" r:id="rId12"/>
    <p:sldId id="317" r:id="rId13"/>
    <p:sldId id="306" r:id="rId14"/>
    <p:sldId id="318" r:id="rId15"/>
    <p:sldId id="307" r:id="rId16"/>
    <p:sldId id="319" r:id="rId17"/>
    <p:sldId id="308" r:id="rId18"/>
    <p:sldId id="320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28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C0000"/>
    <a:srgbClr val="8E0000"/>
    <a:srgbClr val="C32B2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 jasny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018" autoAdjust="0"/>
    <p:restoredTop sz="90829" autoAdjust="0"/>
  </p:normalViewPr>
  <p:slideViewPr>
    <p:cSldViewPr snapToGrid="0">
      <p:cViewPr varScale="1">
        <p:scale>
          <a:sx n="66" d="100"/>
          <a:sy n="66" d="100"/>
        </p:scale>
        <p:origin x="-73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6D50E-4576-44CF-8642-9DCC2E08A72D}" type="datetimeFigureOut">
              <a:rPr lang="pl-PL" smtClean="0"/>
              <a:pPr/>
              <a:t>08.04.2021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63E76-6308-4879-9164-08060CF493A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4120037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63E76-6308-4879-9164-08060CF493A2}" type="slidenum">
              <a:rPr lang="pl-PL" smtClean="0"/>
              <a:pPr/>
              <a:t>25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421128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0689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54325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15183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359990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01606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85279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535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68343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9695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3188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0848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996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09241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68575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9137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0694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9218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210643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11" Type="http://schemas.openxmlformats.org/officeDocument/2006/relationships/image" Target="../media/image44.jpeg"/><Relationship Id="rId5" Type="http://schemas.openxmlformats.org/officeDocument/2006/relationships/image" Target="../media/image39.jpe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F2ECD9D-C501-4AAA-8C9C-4C10CD584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7697" y="563770"/>
            <a:ext cx="7756633" cy="1535619"/>
          </a:xfrm>
        </p:spPr>
        <p:txBody>
          <a:bodyPr>
            <a:normAutofit/>
          </a:bodyPr>
          <a:lstStyle/>
          <a:p>
            <a:pPr algn="ctr"/>
            <a:r>
              <a:rPr lang="pl-PL" sz="3200" spc="300" dirty="0">
                <a:solidFill>
                  <a:schemeClr val="tx1">
                    <a:lumMod val="95000"/>
                  </a:schemeClr>
                </a:solidFill>
                <a:latin typeface="+mn-lt"/>
                <a:cs typeface="Calibri" panose="020F0502020204030204" pitchFamily="34" charset="0"/>
              </a:rPr>
              <a:t>Zespół Szkół</a:t>
            </a:r>
            <a:br>
              <a:rPr lang="pl-PL" sz="3200" spc="300" dirty="0">
                <a:solidFill>
                  <a:schemeClr val="tx1">
                    <a:lumMod val="95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pl-PL" sz="3200" spc="300" dirty="0">
                <a:solidFill>
                  <a:schemeClr val="tx1">
                    <a:lumMod val="95000"/>
                  </a:schemeClr>
                </a:solidFill>
                <a:latin typeface="+mn-lt"/>
                <a:cs typeface="Calibri" panose="020F0502020204030204" pitchFamily="34" charset="0"/>
              </a:rPr>
              <a:t>im. Emilii Sczanieckiej</a:t>
            </a:r>
            <a:br>
              <a:rPr lang="pl-PL" sz="3200" spc="300" dirty="0">
                <a:solidFill>
                  <a:schemeClr val="tx1">
                    <a:lumMod val="95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pl-PL" sz="3200" spc="300" dirty="0">
                <a:solidFill>
                  <a:schemeClr val="tx1">
                    <a:lumMod val="95000"/>
                  </a:schemeClr>
                </a:solidFill>
                <a:latin typeface="+mn-lt"/>
                <a:cs typeface="Calibri" panose="020F0502020204030204" pitchFamily="34" charset="0"/>
              </a:rPr>
              <a:t>w Pniewach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A9B5C093-3635-4A39-A98D-053A5E070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0456" y="5124388"/>
            <a:ext cx="6741757" cy="1169842"/>
          </a:xfrm>
        </p:spPr>
        <p:txBody>
          <a:bodyPr>
            <a:normAutofit/>
          </a:bodyPr>
          <a:lstStyle/>
          <a:p>
            <a:pPr algn="r"/>
            <a:r>
              <a:rPr lang="pl-PL" sz="1800" dirty="0">
                <a:solidFill>
                  <a:schemeClr val="tx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ul. Wolności 10, 62-045 Pniewy</a:t>
            </a:r>
          </a:p>
          <a:p>
            <a:pPr algn="r"/>
            <a:r>
              <a:rPr lang="pl-PL" sz="1800" dirty="0">
                <a:solidFill>
                  <a:schemeClr val="tx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tel. 61 29 10 607  fax. 61 29 11 981</a:t>
            </a:r>
          </a:p>
          <a:p>
            <a:pPr algn="r"/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e-mail: </a:t>
            </a:r>
            <a:r>
              <a:rPr lang="en-US" sz="1800" u="sng" dirty="0">
                <a:solidFill>
                  <a:schemeClr val="tx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zespolszkolpniewy@wp.pl</a:t>
            </a:r>
            <a:endParaRPr lang="pl-PL" sz="1800" dirty="0">
              <a:solidFill>
                <a:schemeClr val="tx1">
                  <a:lumMod val="9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="" xmlns:a16="http://schemas.microsoft.com/office/drawing/2014/main" id="{65E58AC6-A41C-43A2-AE3A-2C589C57E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454471" y="905273"/>
            <a:ext cx="3635985" cy="4584169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="" xmlns:a16="http://schemas.microsoft.com/office/drawing/2014/main" id="{095568D2-4AD2-4D86-9820-BB3CC79A2DC0}"/>
              </a:ext>
            </a:extLst>
          </p:cNvPr>
          <p:cNvSpPr txBox="1">
            <a:spLocks/>
          </p:cNvSpPr>
          <p:nvPr/>
        </p:nvSpPr>
        <p:spPr>
          <a:xfrm>
            <a:off x="3784770" y="2943749"/>
            <a:ext cx="8229131" cy="163297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400" b="1" spc="600" dirty="0">
                <a:solidFill>
                  <a:schemeClr val="tx1">
                    <a:lumMod val="95000"/>
                  </a:schemeClr>
                </a:solidFill>
                <a:latin typeface="+mn-lt"/>
                <a:cs typeface="Calibri" panose="020F0502020204030204" pitchFamily="34" charset="0"/>
              </a:rPr>
              <a:t>Oferta edukacyjna </a:t>
            </a:r>
            <a:br>
              <a:rPr lang="pl-PL" sz="4400" b="1" spc="600" dirty="0">
                <a:solidFill>
                  <a:schemeClr val="tx1">
                    <a:lumMod val="95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pl-PL" sz="4400" b="1" spc="600" dirty="0">
                <a:solidFill>
                  <a:schemeClr val="tx1">
                    <a:lumMod val="95000"/>
                  </a:schemeClr>
                </a:solidFill>
                <a:latin typeface="+mn-lt"/>
                <a:cs typeface="Calibri" panose="020F0502020204030204" pitchFamily="34" charset="0"/>
              </a:rPr>
              <a:t>2021/2022</a:t>
            </a:r>
          </a:p>
        </p:txBody>
      </p:sp>
    </p:spTree>
    <p:extLst>
      <p:ext uri="{BB962C8B-B14F-4D97-AF65-F5344CB8AC3E}">
        <p14:creationId xmlns="" xmlns:p14="http://schemas.microsoft.com/office/powerpoint/2010/main" val="3916126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7D71CB0-7899-4F0D-AF79-338E4CCEA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365125"/>
            <a:ext cx="9715500" cy="1325563"/>
          </a:xfrm>
        </p:spPr>
        <p:txBody>
          <a:bodyPr/>
          <a:lstStyle/>
          <a:p>
            <a:r>
              <a:rPr lang="pl-PL" dirty="0"/>
              <a:t>Profil mundurowy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BAFC659E-8E42-4815-8F37-A6336FE0D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511" y="1825626"/>
            <a:ext cx="5824705" cy="179426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pl-PL" sz="2100" dirty="0"/>
              <a:t>Klasa dla uczniów sprawnych fizycznie oraz mających dobry stan zdrowia, którzy są aktywni społecznie i potrafią się zaangażować w pracę na rzecz innych.</a:t>
            </a:r>
          </a:p>
          <a:p>
            <a:pPr>
              <a:spcBef>
                <a:spcPts val="0"/>
              </a:spcBef>
            </a:pPr>
            <a:r>
              <a:rPr lang="pl-PL" sz="2100" dirty="0"/>
              <a:t>W programie znajdują się zajęcia z: pływania, strzelectwa, samoobrony i ratownictwa medycznego. </a:t>
            </a:r>
            <a:endParaRPr lang="pl-PL" dirty="0"/>
          </a:p>
        </p:txBody>
      </p:sp>
      <p:pic>
        <p:nvPicPr>
          <p:cNvPr id="11" name="Symbol zastępczy zawartości 10" descr="Obraz zawierający tekst, niebo, zewnętrzne, trawa&#10;&#10;Opis wygenerowany automatycznie">
            <a:extLst>
              <a:ext uri="{FF2B5EF4-FFF2-40B4-BE49-F238E27FC236}">
                <a16:creationId xmlns="" xmlns:a16="http://schemas.microsoft.com/office/drawing/2014/main" id="{667C0B09-833E-4B33-A685-498F61A877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7740" y="3893574"/>
            <a:ext cx="3509621" cy="2632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6E334FD-1F1C-4B03-B201-91CFE756D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pic>
        <p:nvPicPr>
          <p:cNvPr id="13" name="Obraz 12" descr="Obraz zawierający osoba, wewnątrz, osoby&#10;&#10;Opis wygenerowany automatycznie">
            <a:extLst>
              <a:ext uri="{FF2B5EF4-FFF2-40B4-BE49-F238E27FC236}">
                <a16:creationId xmlns="" xmlns:a16="http://schemas.microsoft.com/office/drawing/2014/main" id="{5DE14929-7015-4E08-9983-9BAEF3C9F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683" y="3429000"/>
            <a:ext cx="2326585" cy="3102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Symbol zastępczy zawartości 3">
            <a:extLst>
              <a:ext uri="{FF2B5EF4-FFF2-40B4-BE49-F238E27FC236}">
                <a16:creationId xmlns="" xmlns:a16="http://schemas.microsoft.com/office/drawing/2014/main" id="{756D9BC7-DF37-43D1-8E83-E4F9403C9EDE}"/>
              </a:ext>
            </a:extLst>
          </p:cNvPr>
          <p:cNvSpPr txBox="1">
            <a:spLocks/>
          </p:cNvSpPr>
          <p:nvPr/>
        </p:nvSpPr>
        <p:spPr>
          <a:xfrm>
            <a:off x="7239786" y="1825625"/>
            <a:ext cx="4424474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Absolwent może studiować </a:t>
            </a:r>
            <a:br>
              <a:rPr lang="pl-PL" dirty="0"/>
            </a:br>
            <a:r>
              <a:rPr lang="pl-PL" dirty="0"/>
              <a:t>na uczelniach </a:t>
            </a:r>
          </a:p>
          <a:p>
            <a:pPr>
              <a:buFontTx/>
              <a:buChar char="-"/>
            </a:pPr>
            <a:r>
              <a:rPr lang="pl-PL" dirty="0"/>
              <a:t>akademie wychowania fizycznego</a:t>
            </a:r>
          </a:p>
          <a:p>
            <a:pPr>
              <a:buFontTx/>
              <a:buChar char="-"/>
            </a:pPr>
            <a:r>
              <a:rPr lang="pl-PL" dirty="0"/>
              <a:t>wyższe szkoły wojskowe</a:t>
            </a:r>
          </a:p>
          <a:p>
            <a:pPr>
              <a:buFontTx/>
              <a:buChar char="-"/>
            </a:pPr>
            <a:r>
              <a:rPr lang="pl-PL" dirty="0"/>
              <a:t>Wyższa Szkoła Policji</a:t>
            </a:r>
          </a:p>
          <a:p>
            <a:pPr>
              <a:buFontTx/>
              <a:buChar char="-"/>
            </a:pPr>
            <a:r>
              <a:rPr lang="pl-PL" dirty="0"/>
              <a:t>szkoły aspirantów </a:t>
            </a:r>
          </a:p>
          <a:p>
            <a:pPr>
              <a:buFontTx/>
              <a:buChar char="-"/>
            </a:pPr>
            <a:endParaRPr lang="pl-PL" dirty="0"/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87573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CE0EEF6-F3BC-42DB-9715-7F56D3DD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224" y="365127"/>
            <a:ext cx="9553575" cy="1325563"/>
          </a:xfrm>
        </p:spPr>
        <p:txBody>
          <a:bodyPr/>
          <a:lstStyle/>
          <a:p>
            <a:r>
              <a:rPr lang="pl-PL" dirty="0"/>
              <a:t>Technikum </a:t>
            </a:r>
          </a:p>
        </p:txBody>
      </p:sp>
      <p:sp>
        <p:nvSpPr>
          <p:cNvPr id="4" name="Prostokąt: zaokrąglone rogi 3">
            <a:extLst>
              <a:ext uri="{FF2B5EF4-FFF2-40B4-BE49-F238E27FC236}">
                <a16:creationId xmlns="" xmlns:a16="http://schemas.microsoft.com/office/drawing/2014/main" id="{A21CEA57-7703-4EAB-A6CE-5E37199D38C5}"/>
              </a:ext>
            </a:extLst>
          </p:cNvPr>
          <p:cNvSpPr/>
          <p:nvPr/>
        </p:nvSpPr>
        <p:spPr>
          <a:xfrm>
            <a:off x="771720" y="1886633"/>
            <a:ext cx="7886700" cy="1221503"/>
          </a:xfrm>
          <a:prstGeom prst="roundRect">
            <a:avLst/>
          </a:prstGeom>
          <a:solidFill>
            <a:srgbClr val="FFFFFF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rgbClr val="6C0000"/>
                </a:solidFill>
                <a:cs typeface="Times New Roman" panose="02020603050405020304" pitchFamily="18" charset="0"/>
              </a:rPr>
              <a:t>Technik żywienia i usług gastronomicznych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="" xmlns:a16="http://schemas.microsoft.com/office/drawing/2014/main" id="{99D3D2B8-7BEA-471C-8787-CFD0B4363FE3}"/>
              </a:ext>
            </a:extLst>
          </p:cNvPr>
          <p:cNvSpPr/>
          <p:nvPr/>
        </p:nvSpPr>
        <p:spPr>
          <a:xfrm>
            <a:off x="771720" y="3331845"/>
            <a:ext cx="7886700" cy="882870"/>
          </a:xfrm>
          <a:prstGeom prst="roundRect">
            <a:avLst/>
          </a:prstGeom>
          <a:solidFill>
            <a:srgbClr val="FFFFFF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rgbClr val="6C0000"/>
                </a:solidFill>
                <a:cs typeface="Times New Roman" panose="02020603050405020304" pitchFamily="18" charset="0"/>
              </a:rPr>
              <a:t>Technik logistyk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="" xmlns:a16="http://schemas.microsoft.com/office/drawing/2014/main" id="{38B359BE-57D8-4CAE-9157-A2A0E98F72F0}"/>
              </a:ext>
            </a:extLst>
          </p:cNvPr>
          <p:cNvSpPr/>
          <p:nvPr/>
        </p:nvSpPr>
        <p:spPr>
          <a:xfrm>
            <a:off x="771720" y="4446568"/>
            <a:ext cx="7886700" cy="745724"/>
          </a:xfrm>
          <a:prstGeom prst="roundRect">
            <a:avLst/>
          </a:prstGeom>
          <a:solidFill>
            <a:srgbClr val="FFFFFF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rgbClr val="6C0000"/>
                </a:solidFill>
                <a:cs typeface="Times New Roman" panose="02020603050405020304" pitchFamily="18" charset="0"/>
              </a:rPr>
              <a:t>Technik ekonomista </a:t>
            </a:r>
          </a:p>
        </p:txBody>
      </p:sp>
      <p:sp>
        <p:nvSpPr>
          <p:cNvPr id="7" name="Prostokąt: zaokrąglone rogi 6">
            <a:extLst>
              <a:ext uri="{FF2B5EF4-FFF2-40B4-BE49-F238E27FC236}">
                <a16:creationId xmlns="" xmlns:a16="http://schemas.microsoft.com/office/drawing/2014/main" id="{AA5C1403-1D1E-419A-9CA3-4AE858C81A9F}"/>
              </a:ext>
            </a:extLst>
          </p:cNvPr>
          <p:cNvSpPr/>
          <p:nvPr/>
        </p:nvSpPr>
        <p:spPr>
          <a:xfrm>
            <a:off x="771720" y="5486660"/>
            <a:ext cx="7886700" cy="745724"/>
          </a:xfrm>
          <a:prstGeom prst="roundRect">
            <a:avLst/>
          </a:prstGeom>
          <a:solidFill>
            <a:srgbClr val="FFFFFF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rgbClr val="6C0000"/>
                </a:solidFill>
                <a:cs typeface="Times New Roman" panose="02020603050405020304" pitchFamily="18" charset="0"/>
              </a:rPr>
              <a:t>Technik mechatronik </a:t>
            </a:r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="" xmlns:a16="http://schemas.microsoft.com/office/drawing/2014/main" id="{C9E69C11-4970-4858-8548-652FE3C3B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2960F433-D63D-46DF-B2DF-5B0A13000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136" y="382483"/>
            <a:ext cx="2990304" cy="2242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643856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56D5B50-D072-4675-9108-99C15737B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4" y="365125"/>
            <a:ext cx="9782175" cy="1325563"/>
          </a:xfrm>
        </p:spPr>
        <p:txBody>
          <a:bodyPr>
            <a:normAutofit fontScale="90000"/>
          </a:bodyPr>
          <a:lstStyle/>
          <a:p>
            <a:r>
              <a:rPr lang="pl-PL" sz="5400" dirty="0"/>
              <a:t>Technik żywienia i usług gastronomicznych </a:t>
            </a:r>
            <a:endParaRPr lang="pl-PL" dirty="0"/>
          </a:p>
        </p:txBody>
      </p:sp>
      <p:sp>
        <p:nvSpPr>
          <p:cNvPr id="4" name="Symbol zastępczy zawartości 2">
            <a:extLst>
              <a:ext uri="{FF2B5EF4-FFF2-40B4-BE49-F238E27FC236}">
                <a16:creationId xmlns="" xmlns:a16="http://schemas.microsoft.com/office/drawing/2014/main" id="{7DE9A7A0-4487-4E78-A104-BCD01056DB33}"/>
              </a:ext>
            </a:extLst>
          </p:cNvPr>
          <p:cNvSpPr txBox="1">
            <a:spLocks/>
          </p:cNvSpPr>
          <p:nvPr/>
        </p:nvSpPr>
        <p:spPr>
          <a:xfrm>
            <a:off x="838200" y="1917605"/>
            <a:ext cx="4986802" cy="1404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/>
              <a:t>Przedmiot rozszerzony:</a:t>
            </a:r>
          </a:p>
          <a:p>
            <a:r>
              <a:rPr lang="pl-PL" dirty="0"/>
              <a:t>geografia</a:t>
            </a:r>
          </a:p>
        </p:txBody>
      </p:sp>
      <p:sp>
        <p:nvSpPr>
          <p:cNvPr id="6" name="Symbol zastępczy zawartości 3">
            <a:extLst>
              <a:ext uri="{FF2B5EF4-FFF2-40B4-BE49-F238E27FC236}">
                <a16:creationId xmlns="" xmlns:a16="http://schemas.microsoft.com/office/drawing/2014/main" id="{3B91C9B4-1E4A-4902-A892-2725047A8CDC}"/>
              </a:ext>
            </a:extLst>
          </p:cNvPr>
          <p:cNvSpPr txBox="1">
            <a:spLocks/>
          </p:cNvSpPr>
          <p:nvPr/>
        </p:nvSpPr>
        <p:spPr>
          <a:xfrm>
            <a:off x="6939147" y="1975839"/>
            <a:ext cx="4602820" cy="2906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/>
              <a:t>Kwalifikacje zawodowe</a:t>
            </a:r>
          </a:p>
          <a:p>
            <a:r>
              <a:rPr lang="pl-PL" dirty="0"/>
              <a:t>HGT.02 Przygotowywanie </a:t>
            </a:r>
            <a:br>
              <a:rPr lang="pl-PL" dirty="0"/>
            </a:br>
            <a:r>
              <a:rPr lang="pl-PL" dirty="0"/>
              <a:t>i wydawanie dań</a:t>
            </a:r>
          </a:p>
          <a:p>
            <a:r>
              <a:rPr lang="pl-PL" dirty="0"/>
              <a:t>HGT.12. Organizacja żywienia i usług gastronomicznych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="" xmlns:a16="http://schemas.microsoft.com/office/drawing/2014/main" id="{39229719-65B2-4B91-AB45-F8EC0863B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24300C27-8ECD-4D85-8331-D3D5841E95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" b="7"/>
          <a:stretch/>
        </p:blipFill>
        <p:spPr>
          <a:xfrm>
            <a:off x="7937994" y="4308879"/>
            <a:ext cx="3133530" cy="2350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Symbol zastępczy zawartości 3">
            <a:extLst>
              <a:ext uri="{FF2B5EF4-FFF2-40B4-BE49-F238E27FC236}">
                <a16:creationId xmlns="" xmlns:a16="http://schemas.microsoft.com/office/drawing/2014/main" id="{A7652645-CEC2-48D8-9C2E-9C882FC514BD}"/>
              </a:ext>
            </a:extLst>
          </p:cNvPr>
          <p:cNvSpPr txBox="1">
            <a:spLocks/>
          </p:cNvSpPr>
          <p:nvPr/>
        </p:nvSpPr>
        <p:spPr>
          <a:xfrm>
            <a:off x="1554809" y="3663286"/>
            <a:ext cx="4907902" cy="2437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l-PL" b="1" dirty="0"/>
              <a:t>Przedmioty brane pod</a:t>
            </a:r>
            <a:r>
              <a:rPr lang="pl-PL" dirty="0"/>
              <a:t> </a:t>
            </a:r>
            <a:r>
              <a:rPr lang="pl-PL" b="1" dirty="0"/>
              <a:t>uwagę </a:t>
            </a:r>
            <a:br>
              <a:rPr lang="pl-PL" b="1" dirty="0"/>
            </a:br>
            <a:r>
              <a:rPr lang="pl-PL" b="1" dirty="0"/>
              <a:t>przy rekrutacji:</a:t>
            </a:r>
          </a:p>
          <a:p>
            <a:r>
              <a:rPr lang="pl-PL" dirty="0"/>
              <a:t>język polski</a:t>
            </a:r>
          </a:p>
          <a:p>
            <a:r>
              <a:rPr lang="pl-PL" dirty="0"/>
              <a:t>język obcy</a:t>
            </a:r>
          </a:p>
          <a:p>
            <a:r>
              <a:rPr lang="pl-PL" dirty="0"/>
              <a:t>biologia</a:t>
            </a:r>
          </a:p>
          <a:p>
            <a:r>
              <a:rPr lang="pl-PL" dirty="0"/>
              <a:t>chemia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691053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0745CBD-BB6F-41B5-9932-7BE898040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258" y="365125"/>
            <a:ext cx="9641541" cy="1325563"/>
          </a:xfrm>
        </p:spPr>
        <p:txBody>
          <a:bodyPr>
            <a:normAutofit fontScale="90000"/>
          </a:bodyPr>
          <a:lstStyle/>
          <a:p>
            <a:r>
              <a:rPr lang="pl-PL" sz="5400" dirty="0"/>
              <a:t>Technik żywienia i usług gastronomicznych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481B9978-DD62-4F05-AD67-179ECC9DF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787" y="2174452"/>
            <a:ext cx="57224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/>
              <a:t>Absolwent będzie przygotowany do:</a:t>
            </a:r>
          </a:p>
          <a:p>
            <a:r>
              <a:rPr lang="pl-PL" sz="2400" dirty="0"/>
              <a:t>oceniania jakości żywności oraz jej przechowywania</a:t>
            </a:r>
          </a:p>
          <a:p>
            <a:r>
              <a:rPr lang="pl-PL" sz="2400" dirty="0"/>
              <a:t>sporządzania i ekspedycji potraw </a:t>
            </a:r>
            <a:br>
              <a:rPr lang="pl-PL" sz="2400" dirty="0"/>
            </a:br>
            <a:r>
              <a:rPr lang="pl-PL" sz="2400" dirty="0"/>
              <a:t>i napojów</a:t>
            </a:r>
          </a:p>
          <a:p>
            <a:r>
              <a:rPr lang="pl-PL" sz="2400" dirty="0"/>
              <a:t>planowania i oceny żywienia</a:t>
            </a:r>
          </a:p>
          <a:p>
            <a:r>
              <a:rPr lang="pl-PL" sz="2400" dirty="0"/>
              <a:t>organizowania produkcji gastronomicznej</a:t>
            </a:r>
          </a:p>
          <a:p>
            <a:r>
              <a:rPr lang="pl-PL" sz="2400" dirty="0"/>
              <a:t>planowania i realizacji usług gastronomicznych</a:t>
            </a: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6B4B0DA9-0F11-4964-8B74-9C0B98555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pic>
        <p:nvPicPr>
          <p:cNvPr id="6" name="Symbol zastępczy zawartości 3" descr="http://zespolszkolpniewy.pl/wp-content/uploads/2018/12/IMG_20181217_103512_resized_20181217_062508320-Copy.jpg">
            <a:extLst>
              <a:ext uri="{FF2B5EF4-FFF2-40B4-BE49-F238E27FC236}">
                <a16:creationId xmlns="" xmlns:a16="http://schemas.microsoft.com/office/drawing/2014/main" id="{26EB5328-48A5-4938-83CC-A51E3E59874F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7883" y="4434974"/>
            <a:ext cx="3112988" cy="20579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D8134747-A84E-4AAB-82F0-911783EC02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528" y="461125"/>
            <a:ext cx="2436427" cy="32790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Obraz zawierający kuchnia, żywność, wewnątrz, przygotowywanie&#10;&#10;Opis wygenerowany automatycznie">
            <a:extLst>
              <a:ext uri="{FF2B5EF4-FFF2-40B4-BE49-F238E27FC236}">
                <a16:creationId xmlns="" xmlns:a16="http://schemas.microsoft.com/office/drawing/2014/main" id="{3C24F929-55BA-4D69-948F-45009FD4E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216" y="2100637"/>
            <a:ext cx="2743868" cy="20579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09989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56D5B50-D072-4675-9108-99C15737B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4" y="365125"/>
            <a:ext cx="9782175" cy="1325563"/>
          </a:xfrm>
        </p:spPr>
        <p:txBody>
          <a:bodyPr>
            <a:normAutofit/>
          </a:bodyPr>
          <a:lstStyle/>
          <a:p>
            <a:r>
              <a:rPr lang="pl-PL" sz="5400" dirty="0"/>
              <a:t>Technik logistyk</a:t>
            </a:r>
            <a:endParaRPr lang="pl-PL" dirty="0"/>
          </a:p>
        </p:txBody>
      </p:sp>
      <p:sp>
        <p:nvSpPr>
          <p:cNvPr id="6" name="Symbol zastępczy zawartości 3">
            <a:extLst>
              <a:ext uri="{FF2B5EF4-FFF2-40B4-BE49-F238E27FC236}">
                <a16:creationId xmlns="" xmlns:a16="http://schemas.microsoft.com/office/drawing/2014/main" id="{3B91C9B4-1E4A-4902-A892-2725047A8CDC}"/>
              </a:ext>
            </a:extLst>
          </p:cNvPr>
          <p:cNvSpPr txBox="1">
            <a:spLocks/>
          </p:cNvSpPr>
          <p:nvPr/>
        </p:nvSpPr>
        <p:spPr>
          <a:xfrm>
            <a:off x="6939147" y="1975839"/>
            <a:ext cx="4602820" cy="2906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/>
              <a:t>Kwalifikacje zawodowe</a:t>
            </a:r>
          </a:p>
          <a:p>
            <a:r>
              <a:rPr lang="pl-PL" dirty="0"/>
              <a:t>SPL.01 Obsługa magazynów</a:t>
            </a:r>
          </a:p>
          <a:p>
            <a:r>
              <a:rPr lang="pl-PL" dirty="0"/>
              <a:t>SPL.04 Organizacja transportu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="" xmlns:a16="http://schemas.microsoft.com/office/drawing/2014/main" id="{39229719-65B2-4B91-AB45-F8EC0863B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sp>
        <p:nvSpPr>
          <p:cNvPr id="8" name="Symbol zastępczy zawartości 2">
            <a:extLst>
              <a:ext uri="{FF2B5EF4-FFF2-40B4-BE49-F238E27FC236}">
                <a16:creationId xmlns="" xmlns:a16="http://schemas.microsoft.com/office/drawing/2014/main" id="{9BB69B44-2351-40E6-9B1B-1724EAFA3DA8}"/>
              </a:ext>
            </a:extLst>
          </p:cNvPr>
          <p:cNvSpPr txBox="1">
            <a:spLocks/>
          </p:cNvSpPr>
          <p:nvPr/>
        </p:nvSpPr>
        <p:spPr>
          <a:xfrm>
            <a:off x="800902" y="2104932"/>
            <a:ext cx="4986802" cy="1404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/>
              <a:t>Przedmiot rozszerzony:</a:t>
            </a:r>
          </a:p>
          <a:p>
            <a:r>
              <a:rPr lang="pl-PL" dirty="0"/>
              <a:t>język angielski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F1CFF8D9-1BA5-4881-A8A1-699774762C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6" r="5556"/>
          <a:stretch/>
        </p:blipFill>
        <p:spPr>
          <a:xfrm>
            <a:off x="7595019" y="3923269"/>
            <a:ext cx="3133530" cy="2350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Symbol zastępczy zawartości 3">
            <a:extLst>
              <a:ext uri="{FF2B5EF4-FFF2-40B4-BE49-F238E27FC236}">
                <a16:creationId xmlns="" xmlns:a16="http://schemas.microsoft.com/office/drawing/2014/main" id="{1C038ECE-B9BE-48D3-B2BE-62C160C8CF51}"/>
              </a:ext>
            </a:extLst>
          </p:cNvPr>
          <p:cNvSpPr txBox="1">
            <a:spLocks/>
          </p:cNvSpPr>
          <p:nvPr/>
        </p:nvSpPr>
        <p:spPr>
          <a:xfrm>
            <a:off x="2031245" y="3923269"/>
            <a:ext cx="4907902" cy="2437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l-PL" b="1" dirty="0"/>
              <a:t>Przedmioty brane pod</a:t>
            </a:r>
            <a:r>
              <a:rPr lang="pl-PL" dirty="0"/>
              <a:t> </a:t>
            </a:r>
            <a:r>
              <a:rPr lang="pl-PL" b="1" dirty="0"/>
              <a:t>uwagę </a:t>
            </a:r>
            <a:br>
              <a:rPr lang="pl-PL" b="1" dirty="0"/>
            </a:br>
            <a:r>
              <a:rPr lang="pl-PL" b="1" dirty="0"/>
              <a:t>przy rekrutacji:</a:t>
            </a:r>
          </a:p>
          <a:p>
            <a:r>
              <a:rPr lang="pl-PL" dirty="0"/>
              <a:t>język polski</a:t>
            </a:r>
          </a:p>
          <a:p>
            <a:r>
              <a:rPr lang="pl-PL" dirty="0"/>
              <a:t>język obcy</a:t>
            </a:r>
          </a:p>
          <a:p>
            <a:r>
              <a:rPr lang="pl-PL" dirty="0"/>
              <a:t>matematyka</a:t>
            </a:r>
          </a:p>
          <a:p>
            <a:r>
              <a:rPr lang="pl-PL" dirty="0"/>
              <a:t>informatyka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942168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7783ABC-1D9D-4B02-B90D-5E41DADE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258" y="365125"/>
            <a:ext cx="9641541" cy="1325563"/>
          </a:xfrm>
        </p:spPr>
        <p:txBody>
          <a:bodyPr/>
          <a:lstStyle/>
          <a:p>
            <a:r>
              <a:rPr lang="pl-PL" dirty="0"/>
              <a:t>Technik logistyk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29DBC520-8FB8-431E-83C7-52EEEE1EC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297" y="1825625"/>
            <a:ext cx="5810919" cy="46672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600" b="1" dirty="0"/>
              <a:t>Absolwent będzie przygotowany do:</a:t>
            </a:r>
          </a:p>
          <a:p>
            <a:r>
              <a:rPr lang="pl-PL" sz="2600" dirty="0"/>
              <a:t>przyjmowania i wydawania towarów z magazynu</a:t>
            </a:r>
          </a:p>
          <a:p>
            <a:r>
              <a:rPr lang="pl-PL" sz="2600" dirty="0"/>
              <a:t>przechowywania towarów</a:t>
            </a:r>
          </a:p>
          <a:p>
            <a:r>
              <a:rPr lang="pl-PL" sz="2600" dirty="0"/>
              <a:t>prowadzenia dokumentacji magazynowej</a:t>
            </a:r>
          </a:p>
          <a:p>
            <a:r>
              <a:rPr lang="pl-PL" sz="2600" dirty="0"/>
              <a:t>planowania, organizowania </a:t>
            </a:r>
            <a:br>
              <a:rPr lang="pl-PL" sz="2600" dirty="0"/>
            </a:br>
            <a:r>
              <a:rPr lang="pl-PL" sz="2600" dirty="0"/>
              <a:t>i dokumentowania procesów transportowych</a:t>
            </a:r>
          </a:p>
          <a:p>
            <a:r>
              <a:rPr lang="pl-PL" sz="2600" dirty="0"/>
              <a:t>planowania, organizowania </a:t>
            </a:r>
            <a:br>
              <a:rPr lang="pl-PL" sz="2600" dirty="0"/>
            </a:br>
            <a:r>
              <a:rPr lang="pl-PL" sz="2600" dirty="0"/>
              <a:t>i dokumentowania procesów spedycyjnych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37422EB3-EB33-4CB8-BA46-3CA7624D9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pic>
        <p:nvPicPr>
          <p:cNvPr id="6" name="Obraz 5" descr="Obraz zawierający budynek, osoba, droga, dziecko&#10;&#10;Opis wygenerowany automatycznie">
            <a:extLst>
              <a:ext uri="{FF2B5EF4-FFF2-40B4-BE49-F238E27FC236}">
                <a16:creationId xmlns="" xmlns:a16="http://schemas.microsoft.com/office/drawing/2014/main" id="{D543F52E-129A-47BA-89CB-A5A98FFCC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077" y="422284"/>
            <a:ext cx="3470183" cy="26026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Obraz zawierający osoba, kobieta, stojące, trzymający&#10;&#10;Opis wygenerowany automatycznie">
            <a:extLst>
              <a:ext uri="{FF2B5EF4-FFF2-40B4-BE49-F238E27FC236}">
                <a16:creationId xmlns="" xmlns:a16="http://schemas.microsoft.com/office/drawing/2014/main" id="{25EEEEBD-084D-4F23-BC90-343538CCF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216" y="3184103"/>
            <a:ext cx="2324495" cy="30993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4">
            <a:extLst>
              <a:ext uri="{FF2B5EF4-FFF2-40B4-BE49-F238E27FC236}">
                <a16:creationId xmlns="" xmlns:a16="http://schemas.microsoft.com/office/drawing/2014/main" id="{C637D3F5-9A39-40C3-87AA-E74D79CB4D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847" y="3667327"/>
            <a:ext cx="3137327" cy="23529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950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56D5B50-D072-4675-9108-99C15737B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4" y="365125"/>
            <a:ext cx="9782175" cy="1325563"/>
          </a:xfrm>
        </p:spPr>
        <p:txBody>
          <a:bodyPr>
            <a:normAutofit/>
          </a:bodyPr>
          <a:lstStyle/>
          <a:p>
            <a:r>
              <a:rPr lang="pl-PL" sz="5400" dirty="0"/>
              <a:t>Technik ekonomista</a:t>
            </a:r>
            <a:endParaRPr lang="pl-PL" dirty="0"/>
          </a:p>
        </p:txBody>
      </p:sp>
      <p:sp>
        <p:nvSpPr>
          <p:cNvPr id="6" name="Symbol zastępczy zawartości 3">
            <a:extLst>
              <a:ext uri="{FF2B5EF4-FFF2-40B4-BE49-F238E27FC236}">
                <a16:creationId xmlns="" xmlns:a16="http://schemas.microsoft.com/office/drawing/2014/main" id="{3B91C9B4-1E4A-4902-A892-2725047A8CDC}"/>
              </a:ext>
            </a:extLst>
          </p:cNvPr>
          <p:cNvSpPr txBox="1">
            <a:spLocks/>
          </p:cNvSpPr>
          <p:nvPr/>
        </p:nvSpPr>
        <p:spPr>
          <a:xfrm>
            <a:off x="6292645" y="1663118"/>
            <a:ext cx="4772886" cy="29063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/>
              <a:t>Kwalifikacje</a:t>
            </a:r>
          </a:p>
          <a:p>
            <a:r>
              <a:rPr lang="pl-PL" dirty="0"/>
              <a:t>EKA.04 – Prowadzenie dokumentacji w jednostce organizacyjnej</a:t>
            </a:r>
          </a:p>
          <a:p>
            <a:r>
              <a:rPr lang="pl-PL" dirty="0"/>
              <a:t>EKA.05 – Prowadzenie spraw kadrowo – płacowych </a:t>
            </a:r>
            <a:br>
              <a:rPr lang="pl-PL" dirty="0"/>
            </a:br>
            <a:r>
              <a:rPr lang="pl-PL" dirty="0"/>
              <a:t>i gospodarki finansowej jednostek organizacyjnych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="" xmlns:a16="http://schemas.microsoft.com/office/drawing/2014/main" id="{39229719-65B2-4B91-AB45-F8EC0863B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sp>
        <p:nvSpPr>
          <p:cNvPr id="8" name="Symbol zastępczy zawartości 2">
            <a:extLst>
              <a:ext uri="{FF2B5EF4-FFF2-40B4-BE49-F238E27FC236}">
                <a16:creationId xmlns="" xmlns:a16="http://schemas.microsoft.com/office/drawing/2014/main" id="{33FC6A6C-F3FE-4098-B748-33A45ECDEA2B}"/>
              </a:ext>
            </a:extLst>
          </p:cNvPr>
          <p:cNvSpPr txBox="1">
            <a:spLocks/>
          </p:cNvSpPr>
          <p:nvPr/>
        </p:nvSpPr>
        <p:spPr>
          <a:xfrm>
            <a:off x="838200" y="1917605"/>
            <a:ext cx="4986802" cy="1404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/>
              <a:t>Przedmiot rozszerzony:</a:t>
            </a:r>
          </a:p>
          <a:p>
            <a:r>
              <a:rPr lang="pl-PL" dirty="0"/>
              <a:t>język angielski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5CC227AA-8BA8-40AE-9052-027BD8B816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6" r="5556"/>
          <a:stretch/>
        </p:blipFill>
        <p:spPr>
          <a:xfrm>
            <a:off x="8220269" y="4287967"/>
            <a:ext cx="3133530" cy="2350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Symbol zastępczy zawartości 3">
            <a:extLst>
              <a:ext uri="{FF2B5EF4-FFF2-40B4-BE49-F238E27FC236}">
                <a16:creationId xmlns="" xmlns:a16="http://schemas.microsoft.com/office/drawing/2014/main" id="{901449A6-69F6-4B68-844A-AA2FD5C2815C}"/>
              </a:ext>
            </a:extLst>
          </p:cNvPr>
          <p:cNvSpPr txBox="1">
            <a:spLocks/>
          </p:cNvSpPr>
          <p:nvPr/>
        </p:nvSpPr>
        <p:spPr>
          <a:xfrm>
            <a:off x="1571624" y="3767745"/>
            <a:ext cx="4907902" cy="2437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l-PL" b="1" dirty="0"/>
              <a:t>Przedmioty brane pod</a:t>
            </a:r>
            <a:r>
              <a:rPr lang="pl-PL" dirty="0"/>
              <a:t> </a:t>
            </a:r>
            <a:r>
              <a:rPr lang="pl-PL" b="1" dirty="0"/>
              <a:t>uwagę </a:t>
            </a:r>
            <a:br>
              <a:rPr lang="pl-PL" b="1" dirty="0"/>
            </a:br>
            <a:r>
              <a:rPr lang="pl-PL" b="1" dirty="0"/>
              <a:t>przy rekrutacji:</a:t>
            </a:r>
          </a:p>
          <a:p>
            <a:r>
              <a:rPr lang="pl-PL" dirty="0"/>
              <a:t>język polski</a:t>
            </a:r>
          </a:p>
          <a:p>
            <a:r>
              <a:rPr lang="pl-PL" dirty="0"/>
              <a:t>język obcy</a:t>
            </a:r>
          </a:p>
          <a:p>
            <a:r>
              <a:rPr lang="pl-PL" dirty="0"/>
              <a:t>matematyka</a:t>
            </a:r>
          </a:p>
          <a:p>
            <a:r>
              <a:rPr lang="pl-PL" dirty="0"/>
              <a:t>informatyka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687453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EF9E534-F695-4685-A01A-AF4A41487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258" y="365125"/>
            <a:ext cx="9641541" cy="1325563"/>
          </a:xfrm>
        </p:spPr>
        <p:txBody>
          <a:bodyPr/>
          <a:lstStyle/>
          <a:p>
            <a:r>
              <a:rPr lang="pl-PL" dirty="0"/>
              <a:t>Technik ekonomista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888E6D04-AB90-4F82-9E5E-C86EDFA055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740" y="1825625"/>
            <a:ext cx="5617476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2600" b="1" dirty="0"/>
              <a:t>Absolwent będzie przygotowany do:</a:t>
            </a:r>
          </a:p>
          <a:p>
            <a:r>
              <a:rPr lang="pl-PL" sz="2600" dirty="0"/>
              <a:t>planowania i prowadzenia działalności gospodarczej</a:t>
            </a:r>
          </a:p>
          <a:p>
            <a:r>
              <a:rPr lang="pl-PL" sz="2600" dirty="0"/>
              <a:t>obliczania podatków</a:t>
            </a:r>
          </a:p>
          <a:p>
            <a:r>
              <a:rPr lang="pl-PL" sz="2600" dirty="0"/>
              <a:t>prowadzenia spraw kadrowo-płacowych</a:t>
            </a:r>
          </a:p>
          <a:p>
            <a:r>
              <a:rPr lang="pl-PL" sz="2600" dirty="0"/>
              <a:t>wykonywania analiz i sporządzania sprawozdań z działalności podmiotów prowadzących działalność gospodarczą</a:t>
            </a:r>
          </a:p>
          <a:p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3D54DC0B-0A68-4DF3-8778-B7A4D57F2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pic>
        <p:nvPicPr>
          <p:cNvPr id="6" name="Obraz 5" descr="Obraz zawierający komputer, stół, pomieszczenie&#10;&#10;Opis wygenerowany automatycznie">
            <a:extLst>
              <a:ext uri="{FF2B5EF4-FFF2-40B4-BE49-F238E27FC236}">
                <a16:creationId xmlns="" xmlns:a16="http://schemas.microsoft.com/office/drawing/2014/main" id="{B459C92A-3FCE-4011-9DC3-52CDE1088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08" y="4001294"/>
            <a:ext cx="4714043" cy="22907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Obraz zawierający osoba, wewnątrz, mężczyzna, laptop&#10;&#10;Opis wygenerowany automatycznie">
            <a:extLst>
              <a:ext uri="{FF2B5EF4-FFF2-40B4-BE49-F238E27FC236}">
                <a16:creationId xmlns="" xmlns:a16="http://schemas.microsoft.com/office/drawing/2014/main" id="{732280BC-B47A-404B-8A5D-91F78FD7F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427" y="1450193"/>
            <a:ext cx="2921000" cy="2190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30F06B87-4DFF-4811-A227-25D2942CF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865871" y="365125"/>
            <a:ext cx="2038554" cy="27169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92522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56D5B50-D072-4675-9108-99C15737B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4" y="365125"/>
            <a:ext cx="9782175" cy="1325563"/>
          </a:xfrm>
        </p:spPr>
        <p:txBody>
          <a:bodyPr>
            <a:normAutofit/>
          </a:bodyPr>
          <a:lstStyle/>
          <a:p>
            <a:r>
              <a:rPr lang="pl-PL" sz="5400" dirty="0"/>
              <a:t>Technik mechatronik</a:t>
            </a:r>
            <a:endParaRPr lang="pl-PL" dirty="0"/>
          </a:p>
        </p:txBody>
      </p:sp>
      <p:sp>
        <p:nvSpPr>
          <p:cNvPr id="6" name="Symbol zastępczy zawartości 3">
            <a:extLst>
              <a:ext uri="{FF2B5EF4-FFF2-40B4-BE49-F238E27FC236}">
                <a16:creationId xmlns="" xmlns:a16="http://schemas.microsoft.com/office/drawing/2014/main" id="{3B91C9B4-1E4A-4902-A892-2725047A8CDC}"/>
              </a:ext>
            </a:extLst>
          </p:cNvPr>
          <p:cNvSpPr txBox="1">
            <a:spLocks/>
          </p:cNvSpPr>
          <p:nvPr/>
        </p:nvSpPr>
        <p:spPr>
          <a:xfrm>
            <a:off x="6096000" y="1975839"/>
            <a:ext cx="5445967" cy="2906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/>
              <a:t>Kwalifikacje</a:t>
            </a:r>
          </a:p>
          <a:p>
            <a:r>
              <a:rPr lang="pl-PL" sz="2000" dirty="0"/>
              <a:t>ELM.03 – Montaż, uruchamianie </a:t>
            </a:r>
            <a:br>
              <a:rPr lang="pl-PL" sz="2000" dirty="0"/>
            </a:br>
            <a:r>
              <a:rPr lang="pl-PL" sz="2000" dirty="0"/>
              <a:t>i konserwacja urządzeń i systemów </a:t>
            </a:r>
            <a:r>
              <a:rPr lang="pl-PL" sz="2000" dirty="0" err="1"/>
              <a:t>mechatronicznych</a:t>
            </a:r>
            <a:endParaRPr lang="pl-PL" sz="2000" dirty="0"/>
          </a:p>
          <a:p>
            <a:r>
              <a:rPr lang="pl-PL" sz="2000" dirty="0"/>
              <a:t>ELM.06 – Eksploatacja i programowanie urządzeń i systemów </a:t>
            </a:r>
            <a:r>
              <a:rPr lang="pl-PL" sz="2000" dirty="0" err="1"/>
              <a:t>mechatronicznych</a:t>
            </a:r>
            <a:r>
              <a:rPr lang="pl-PL" sz="2000" dirty="0"/>
              <a:t> </a:t>
            </a:r>
            <a:r>
              <a:rPr lang="pl-PL" sz="2000" b="1" dirty="0"/>
              <a:t> </a:t>
            </a:r>
          </a:p>
          <a:p>
            <a:pPr marL="0" indent="0">
              <a:buNone/>
            </a:pPr>
            <a:r>
              <a:rPr lang="pl-PL" sz="2000" b="1" dirty="0"/>
              <a:t> 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="" xmlns:a16="http://schemas.microsoft.com/office/drawing/2014/main" id="{39229719-65B2-4B91-AB45-F8EC0863B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sp>
        <p:nvSpPr>
          <p:cNvPr id="8" name="Symbol zastępczy zawartości 3">
            <a:extLst>
              <a:ext uri="{FF2B5EF4-FFF2-40B4-BE49-F238E27FC236}">
                <a16:creationId xmlns="" xmlns:a16="http://schemas.microsoft.com/office/drawing/2014/main" id="{EBDD7550-7794-47A3-8FEA-75009976E1C3}"/>
              </a:ext>
            </a:extLst>
          </p:cNvPr>
          <p:cNvSpPr txBox="1">
            <a:spLocks/>
          </p:cNvSpPr>
          <p:nvPr/>
        </p:nvSpPr>
        <p:spPr>
          <a:xfrm>
            <a:off x="8318559" y="203556"/>
            <a:ext cx="3414325" cy="520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000" b="1" dirty="0"/>
              <a:t>Klasa objęta patronatem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992B058E-1024-446E-8885-7231D2840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3482" y="633363"/>
            <a:ext cx="1460317" cy="1587302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="" xmlns:a16="http://schemas.microsoft.com/office/drawing/2014/main" id="{6B940024-E78E-4102-9478-D53B3A52D024}"/>
              </a:ext>
            </a:extLst>
          </p:cNvPr>
          <p:cNvSpPr txBox="1">
            <a:spLocks/>
          </p:cNvSpPr>
          <p:nvPr/>
        </p:nvSpPr>
        <p:spPr>
          <a:xfrm>
            <a:off x="838200" y="1917605"/>
            <a:ext cx="4986802" cy="1404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/>
              <a:t>Przedmiot rozszerzony:</a:t>
            </a:r>
          </a:p>
          <a:p>
            <a:r>
              <a:rPr lang="pl-PL" dirty="0"/>
              <a:t>matematyka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B549D3C2-FE33-4187-BFCE-6CCE3BAF17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56" r="5556"/>
          <a:stretch/>
        </p:blipFill>
        <p:spPr>
          <a:xfrm>
            <a:off x="7581086" y="4142728"/>
            <a:ext cx="3133530" cy="2350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Symbol zastępczy zawartości 3">
            <a:extLst>
              <a:ext uri="{FF2B5EF4-FFF2-40B4-BE49-F238E27FC236}">
                <a16:creationId xmlns="" xmlns:a16="http://schemas.microsoft.com/office/drawing/2014/main" id="{AFC6E2D1-3086-476B-B4D5-01D649ECDA4D}"/>
              </a:ext>
            </a:extLst>
          </p:cNvPr>
          <p:cNvSpPr txBox="1">
            <a:spLocks/>
          </p:cNvSpPr>
          <p:nvPr/>
        </p:nvSpPr>
        <p:spPr>
          <a:xfrm>
            <a:off x="1571624" y="3948437"/>
            <a:ext cx="4907902" cy="2437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l-PL" b="1" dirty="0"/>
              <a:t>Przedmioty brane pod uwagę </a:t>
            </a:r>
            <a:br>
              <a:rPr lang="pl-PL" b="1" dirty="0"/>
            </a:br>
            <a:r>
              <a:rPr lang="pl-PL" b="1" dirty="0"/>
              <a:t>przy rekrutacji:</a:t>
            </a:r>
          </a:p>
          <a:p>
            <a:r>
              <a:rPr lang="pl-PL" dirty="0"/>
              <a:t>język polski</a:t>
            </a:r>
          </a:p>
          <a:p>
            <a:r>
              <a:rPr lang="pl-PL" dirty="0"/>
              <a:t>język obcy</a:t>
            </a:r>
          </a:p>
          <a:p>
            <a:r>
              <a:rPr lang="pl-PL" dirty="0"/>
              <a:t>matematyka</a:t>
            </a:r>
          </a:p>
          <a:p>
            <a:r>
              <a:rPr lang="pl-PL" dirty="0"/>
              <a:t>informatyka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484509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0E9C004-6D0E-4F58-B21C-F3B6C7DB3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774" y="365125"/>
            <a:ext cx="9725025" cy="1325563"/>
          </a:xfrm>
        </p:spPr>
        <p:txBody>
          <a:bodyPr/>
          <a:lstStyle/>
          <a:p>
            <a:r>
              <a:rPr lang="pl-PL" dirty="0"/>
              <a:t>Technik mechatronik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D4EF8C6-F63F-46A9-90C8-287F92C3FA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265" y="1825625"/>
            <a:ext cx="5515951" cy="4351338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/>
              <a:t>Absolwent będzie potrafił:</a:t>
            </a:r>
          </a:p>
          <a:p>
            <a:r>
              <a:rPr lang="pl-PL" sz="2400" dirty="0"/>
              <a:t>montować urządzenia </a:t>
            </a:r>
            <a:br>
              <a:rPr lang="pl-PL" sz="2400" dirty="0"/>
            </a:br>
            <a:r>
              <a:rPr lang="pl-PL" sz="2400" dirty="0"/>
              <a:t>i systemy </a:t>
            </a:r>
            <a:r>
              <a:rPr lang="pl-PL" sz="2400" dirty="0" err="1"/>
              <a:t>mechatroniczne</a:t>
            </a:r>
            <a:r>
              <a:rPr lang="pl-PL" sz="2400" dirty="0"/>
              <a:t>;</a:t>
            </a:r>
          </a:p>
          <a:p>
            <a:r>
              <a:rPr lang="pl-PL" sz="2400" dirty="0"/>
              <a:t>eksploatować urządzenia </a:t>
            </a:r>
            <a:br>
              <a:rPr lang="pl-PL" sz="2400" dirty="0"/>
            </a:br>
            <a:r>
              <a:rPr lang="pl-PL" sz="2400" dirty="0"/>
              <a:t>i systemy </a:t>
            </a:r>
            <a:r>
              <a:rPr lang="pl-PL" sz="2400" dirty="0" err="1"/>
              <a:t>mechatroniczne</a:t>
            </a:r>
            <a:r>
              <a:rPr lang="pl-PL" sz="2400" dirty="0"/>
              <a:t>;</a:t>
            </a:r>
          </a:p>
          <a:p>
            <a:r>
              <a:rPr lang="pl-PL" sz="2400" dirty="0"/>
              <a:t>projektować urządzenia </a:t>
            </a:r>
            <a:br>
              <a:rPr lang="pl-PL" sz="2400" dirty="0"/>
            </a:br>
            <a:r>
              <a:rPr lang="pl-PL" sz="2400" dirty="0"/>
              <a:t>i systemy </a:t>
            </a:r>
            <a:r>
              <a:rPr lang="pl-PL" sz="2400" dirty="0" err="1"/>
              <a:t>mechatroniczne</a:t>
            </a:r>
            <a:r>
              <a:rPr lang="pl-PL" sz="2400" dirty="0"/>
              <a:t>;</a:t>
            </a:r>
          </a:p>
          <a:p>
            <a:r>
              <a:rPr lang="pl-PL" sz="2400" dirty="0"/>
              <a:t>programować urządzenia </a:t>
            </a:r>
            <a:br>
              <a:rPr lang="pl-PL" sz="2400" dirty="0"/>
            </a:br>
            <a:r>
              <a:rPr lang="pl-PL" sz="2400" dirty="0"/>
              <a:t>i systemy </a:t>
            </a:r>
            <a:r>
              <a:rPr lang="pl-PL" sz="2400" dirty="0" err="1"/>
              <a:t>mechatroniczne</a:t>
            </a:r>
            <a:r>
              <a:rPr lang="pl-PL" sz="2400" dirty="0"/>
              <a:t>.</a:t>
            </a:r>
          </a:p>
          <a:p>
            <a:endParaRPr lang="pl-PL" dirty="0"/>
          </a:p>
        </p:txBody>
      </p:sp>
      <p:pic>
        <p:nvPicPr>
          <p:cNvPr id="8" name="Symbol zastępczy zawartości 7" descr="Obraz zawierający tekst, wewnątrz, podłoże, okno&#10;&#10;Opis wygenerowany automatycznie">
            <a:extLst>
              <a:ext uri="{FF2B5EF4-FFF2-40B4-BE49-F238E27FC236}">
                <a16:creationId xmlns="" xmlns:a16="http://schemas.microsoft.com/office/drawing/2014/main" id="{1E5BA737-3428-4E49-A9B3-E5CC0ABC1D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9172" y="4629213"/>
            <a:ext cx="3428204" cy="21360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55B84EF4-34A2-410D-B14A-885768CED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pic>
        <p:nvPicPr>
          <p:cNvPr id="6" name="Obraz 5" descr="Obraz zawierający wewnątrz, osoba, transport, grupa&#10;&#10;Opis wygenerowany automatycznie">
            <a:extLst>
              <a:ext uri="{FF2B5EF4-FFF2-40B4-BE49-F238E27FC236}">
                <a16:creationId xmlns="" xmlns:a16="http://schemas.microsoft.com/office/drawing/2014/main" id="{4F4B0D62-0C93-4213-BC60-3ED78FA12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832" y="1455806"/>
            <a:ext cx="3808428" cy="28563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12199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77B7942-6994-4798-B649-36625E1AC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258" y="365125"/>
            <a:ext cx="9641541" cy="1325563"/>
          </a:xfrm>
        </p:spPr>
        <p:txBody>
          <a:bodyPr/>
          <a:lstStyle/>
          <a:p>
            <a:r>
              <a:rPr lang="pl-PL"/>
              <a:t>Liceum ogólnokształcące </a:t>
            </a:r>
            <a:endParaRPr lang="pl-PL" dirty="0"/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="" xmlns:a16="http://schemas.microsoft.com/office/drawing/2014/main" id="{CB09DCA7-3F46-4654-9B46-0A8097945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sp>
        <p:nvSpPr>
          <p:cNvPr id="5" name="Prostokąt: zaokrąglone rogi 4">
            <a:extLst>
              <a:ext uri="{FF2B5EF4-FFF2-40B4-BE49-F238E27FC236}">
                <a16:creationId xmlns="" xmlns:a16="http://schemas.microsoft.com/office/drawing/2014/main" id="{A0AECD3A-D3DF-4D18-9177-B99ED26685E9}"/>
              </a:ext>
            </a:extLst>
          </p:cNvPr>
          <p:cNvSpPr/>
          <p:nvPr/>
        </p:nvSpPr>
        <p:spPr>
          <a:xfrm>
            <a:off x="527740" y="2074242"/>
            <a:ext cx="7886700" cy="745724"/>
          </a:xfrm>
          <a:prstGeom prst="roundRect">
            <a:avLst/>
          </a:prstGeom>
          <a:solidFill>
            <a:srgbClr val="FFFFFF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>
                <a:solidFill>
                  <a:srgbClr val="6C0000"/>
                </a:solidFill>
                <a:cs typeface="Times New Roman" panose="02020603050405020304" pitchFamily="18" charset="0"/>
              </a:rPr>
              <a:t>Profil matematyczny</a:t>
            </a:r>
            <a:endParaRPr lang="pl-PL" sz="3200" b="1" dirty="0">
              <a:solidFill>
                <a:srgbClr val="6C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Prostokąt: zaokrąglone rogi 5">
            <a:extLst>
              <a:ext uri="{FF2B5EF4-FFF2-40B4-BE49-F238E27FC236}">
                <a16:creationId xmlns="" xmlns:a16="http://schemas.microsoft.com/office/drawing/2014/main" id="{8146E01D-A085-4002-ABBB-4AFFAE20EE68}"/>
              </a:ext>
            </a:extLst>
          </p:cNvPr>
          <p:cNvSpPr/>
          <p:nvPr/>
        </p:nvSpPr>
        <p:spPr>
          <a:xfrm>
            <a:off x="527740" y="3051819"/>
            <a:ext cx="7886700" cy="882870"/>
          </a:xfrm>
          <a:prstGeom prst="roundRect">
            <a:avLst/>
          </a:prstGeom>
          <a:solidFill>
            <a:srgbClr val="FFFFFF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>
                <a:solidFill>
                  <a:srgbClr val="6C0000"/>
                </a:solidFill>
                <a:cs typeface="Times New Roman" panose="02020603050405020304" pitchFamily="18" charset="0"/>
              </a:rPr>
              <a:t>Profil prawno – administracyjny (humanistyczny)</a:t>
            </a:r>
            <a:endParaRPr lang="pl-PL" sz="3200" b="1" dirty="0">
              <a:solidFill>
                <a:srgbClr val="6C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="" xmlns:a16="http://schemas.microsoft.com/office/drawing/2014/main" id="{775F256C-B5B5-45E1-90A7-E9C9B7FE2A5E}"/>
              </a:ext>
            </a:extLst>
          </p:cNvPr>
          <p:cNvSpPr/>
          <p:nvPr/>
        </p:nvSpPr>
        <p:spPr>
          <a:xfrm>
            <a:off x="527740" y="4166542"/>
            <a:ext cx="7886700" cy="745724"/>
          </a:xfrm>
          <a:prstGeom prst="roundRect">
            <a:avLst/>
          </a:prstGeom>
          <a:solidFill>
            <a:srgbClr val="FFFFFF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>
                <a:solidFill>
                  <a:srgbClr val="6C0000"/>
                </a:solidFill>
                <a:cs typeface="Times New Roman" panose="02020603050405020304" pitchFamily="18" charset="0"/>
              </a:rPr>
              <a:t>Profil biologiczno - chemiczny</a:t>
            </a:r>
            <a:endParaRPr lang="pl-PL" sz="3200" b="1" dirty="0">
              <a:solidFill>
                <a:srgbClr val="6C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Prostokąt: zaokrąglone rogi 7">
            <a:extLst>
              <a:ext uri="{FF2B5EF4-FFF2-40B4-BE49-F238E27FC236}">
                <a16:creationId xmlns="" xmlns:a16="http://schemas.microsoft.com/office/drawing/2014/main" id="{6969F018-C00A-4140-B370-470D12FE6B02}"/>
              </a:ext>
            </a:extLst>
          </p:cNvPr>
          <p:cNvSpPr/>
          <p:nvPr/>
        </p:nvSpPr>
        <p:spPr>
          <a:xfrm>
            <a:off x="527740" y="5206634"/>
            <a:ext cx="7886700" cy="745724"/>
          </a:xfrm>
          <a:prstGeom prst="roundRect">
            <a:avLst/>
          </a:prstGeom>
          <a:solidFill>
            <a:srgbClr val="FFFFFF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>
                <a:solidFill>
                  <a:srgbClr val="6C0000"/>
                </a:solidFill>
                <a:cs typeface="Times New Roman" panose="02020603050405020304" pitchFamily="18" charset="0"/>
              </a:rPr>
              <a:t>Profil mundurowy</a:t>
            </a:r>
            <a:endParaRPr lang="pl-PL" sz="3200" b="1" dirty="0">
              <a:solidFill>
                <a:srgbClr val="6C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Obraz 8" descr="Obraz zawierający drzewo, zewnętrzne, trawa, niebo&#10;&#10;Opis wygenerowany automatycznie">
            <a:extLst>
              <a:ext uri="{FF2B5EF4-FFF2-40B4-BE49-F238E27FC236}">
                <a16:creationId xmlns="" xmlns:a16="http://schemas.microsoft.com/office/drawing/2014/main" id="{A6C1D164-87F1-431A-8C75-AA2394AC5B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35831" r="14055"/>
          <a:stretch/>
        </p:blipFill>
        <p:spPr>
          <a:xfrm>
            <a:off x="8960816" y="2382396"/>
            <a:ext cx="2703444" cy="2824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89557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2B0D120-1CAE-4602-B107-01B21C7B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258" y="365125"/>
            <a:ext cx="9641541" cy="1325563"/>
          </a:xfrm>
        </p:spPr>
        <p:txBody>
          <a:bodyPr/>
          <a:lstStyle/>
          <a:p>
            <a:r>
              <a:rPr lang="pl-PL" dirty="0"/>
              <a:t>Szkoła branżowa I stopnia </a:t>
            </a:r>
          </a:p>
        </p:txBody>
      </p:sp>
      <p:sp>
        <p:nvSpPr>
          <p:cNvPr id="4" name="Prostokąt: zaokrąglone rogi 3">
            <a:extLst>
              <a:ext uri="{FF2B5EF4-FFF2-40B4-BE49-F238E27FC236}">
                <a16:creationId xmlns="" xmlns:a16="http://schemas.microsoft.com/office/drawing/2014/main" id="{E7BE4B9B-C727-4CD0-A31B-15B5170F0BBA}"/>
              </a:ext>
            </a:extLst>
          </p:cNvPr>
          <p:cNvSpPr/>
          <p:nvPr/>
        </p:nvSpPr>
        <p:spPr>
          <a:xfrm>
            <a:off x="631761" y="2327484"/>
            <a:ext cx="7886700" cy="882870"/>
          </a:xfrm>
          <a:prstGeom prst="roundRect">
            <a:avLst/>
          </a:prstGeom>
          <a:solidFill>
            <a:srgbClr val="FFFFFF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rgbClr val="6C0000"/>
                </a:solidFill>
                <a:cs typeface="Times New Roman" panose="02020603050405020304" pitchFamily="18" charset="0"/>
              </a:rPr>
              <a:t>Kucharz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="" xmlns:a16="http://schemas.microsoft.com/office/drawing/2014/main" id="{2C27E935-F43C-4B33-9B17-ED55734315FF}"/>
              </a:ext>
            </a:extLst>
          </p:cNvPr>
          <p:cNvSpPr/>
          <p:nvPr/>
        </p:nvSpPr>
        <p:spPr>
          <a:xfrm>
            <a:off x="631761" y="3647647"/>
            <a:ext cx="7886700" cy="745724"/>
          </a:xfrm>
          <a:prstGeom prst="roundRect">
            <a:avLst/>
          </a:prstGeom>
          <a:solidFill>
            <a:srgbClr val="FFFFFF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rgbClr val="6C0000"/>
                </a:solidFill>
                <a:cs typeface="Times New Roman" panose="02020603050405020304" pitchFamily="18" charset="0"/>
              </a:rPr>
              <a:t>Klasa wielozawodowa</a:t>
            </a:r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="" xmlns:a16="http://schemas.microsoft.com/office/drawing/2014/main" id="{999290C7-E6FF-4050-992C-A3C0D69C0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A257204F-5F48-4FBB-997C-DCC8650D95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458" y="3733635"/>
            <a:ext cx="2990304" cy="2242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02550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wewnątrz, żywność, naczynie, zamknąć&#10;&#10;Opis wygenerowany automatycznie">
            <a:extLst>
              <a:ext uri="{FF2B5EF4-FFF2-40B4-BE49-F238E27FC236}">
                <a16:creationId xmlns="" xmlns:a16="http://schemas.microsoft.com/office/drawing/2014/main" id="{435956DF-2F88-49D0-ABDF-03F7CF22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58" y="4434345"/>
            <a:ext cx="3137168" cy="2091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BC98745-E94D-403C-A8DD-011CB35E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365125"/>
            <a:ext cx="9715500" cy="1325563"/>
          </a:xfrm>
        </p:spPr>
        <p:txBody>
          <a:bodyPr/>
          <a:lstStyle/>
          <a:p>
            <a:r>
              <a:rPr lang="pl-PL" dirty="0"/>
              <a:t>Kucharz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EF83AE81-A98C-4F2C-AD02-C7AAEF242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535020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Zajęcia praktyczne w szkole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339AAE60-2D6D-4BCD-B0F8-1B4D7F8A5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9366" y="332210"/>
            <a:ext cx="503396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/>
              <a:t>Absolwent będzie przygotowany </a:t>
            </a:r>
            <a:br>
              <a:rPr lang="pl-PL" b="1" dirty="0"/>
            </a:br>
            <a:r>
              <a:rPr lang="pl-PL" b="1" dirty="0"/>
              <a:t>do wykonywania następujących zadań zawodowych:</a:t>
            </a:r>
          </a:p>
          <a:p>
            <a:r>
              <a:rPr lang="pl-PL" dirty="0"/>
              <a:t>przechowywania żywności;</a:t>
            </a:r>
          </a:p>
          <a:p>
            <a:r>
              <a:rPr lang="pl-PL" dirty="0"/>
              <a:t>sporządzania potraw </a:t>
            </a:r>
            <a:br>
              <a:rPr lang="pl-PL" dirty="0"/>
            </a:br>
            <a:r>
              <a:rPr lang="pl-PL" dirty="0"/>
              <a:t>i napojów</a:t>
            </a:r>
          </a:p>
          <a:p>
            <a:r>
              <a:rPr lang="pl-PL" dirty="0"/>
              <a:t>wykonywania czynności związanych z ekspedycją potraw i napojów</a:t>
            </a:r>
          </a:p>
          <a:p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C8C46A52-9D08-4C46-888E-A2D8A8EA4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="" xmlns:a16="http://schemas.microsoft.com/office/drawing/2014/main" id="{56A1D549-1E9A-4DC4-B1F8-A2C3936D48F0}"/>
              </a:ext>
            </a:extLst>
          </p:cNvPr>
          <p:cNvSpPr txBox="1">
            <a:spLocks/>
          </p:cNvSpPr>
          <p:nvPr/>
        </p:nvSpPr>
        <p:spPr>
          <a:xfrm>
            <a:off x="382881" y="2795521"/>
            <a:ext cx="5025216" cy="777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Istnieje możliwość wyboru klasy integracyjnej </a:t>
            </a:r>
          </a:p>
        </p:txBody>
      </p:sp>
      <p:sp>
        <p:nvSpPr>
          <p:cNvPr id="7" name="Symbol zastępczy zawartości 3">
            <a:extLst>
              <a:ext uri="{FF2B5EF4-FFF2-40B4-BE49-F238E27FC236}">
                <a16:creationId xmlns="" xmlns:a16="http://schemas.microsoft.com/office/drawing/2014/main" id="{AEC286AE-DA7D-4B79-9E28-74AD19CD2FC2}"/>
              </a:ext>
            </a:extLst>
          </p:cNvPr>
          <p:cNvSpPr txBox="1">
            <a:spLocks/>
          </p:cNvSpPr>
          <p:nvPr/>
        </p:nvSpPr>
        <p:spPr>
          <a:xfrm>
            <a:off x="5277758" y="4542581"/>
            <a:ext cx="3386064" cy="1842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/>
              <a:t>Kwalifikacje zawodowe</a:t>
            </a:r>
          </a:p>
          <a:p>
            <a:r>
              <a:rPr lang="pl-PL" dirty="0"/>
              <a:t>HGT.02 Przygotowywanie </a:t>
            </a:r>
            <a:br>
              <a:rPr lang="pl-PL" dirty="0"/>
            </a:br>
            <a:r>
              <a:rPr lang="pl-PL" dirty="0"/>
              <a:t>i wydawanie dań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="" xmlns:a16="http://schemas.microsoft.com/office/drawing/2014/main" id="{9B28FAD9-7AB0-4EAA-8A0E-64107D9678E1}"/>
              </a:ext>
            </a:extLst>
          </p:cNvPr>
          <p:cNvSpPr txBox="1">
            <a:spLocks/>
          </p:cNvSpPr>
          <p:nvPr/>
        </p:nvSpPr>
        <p:spPr>
          <a:xfrm>
            <a:off x="527740" y="4007561"/>
            <a:ext cx="4907902" cy="2437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l-PL" b="1" dirty="0"/>
              <a:t>Przedmioty brane pod</a:t>
            </a:r>
            <a:r>
              <a:rPr lang="pl-PL" dirty="0"/>
              <a:t> </a:t>
            </a:r>
            <a:r>
              <a:rPr lang="pl-PL" b="1" dirty="0"/>
              <a:t>uwagę </a:t>
            </a:r>
            <a:br>
              <a:rPr lang="pl-PL" b="1" dirty="0"/>
            </a:br>
            <a:r>
              <a:rPr lang="pl-PL" b="1" dirty="0"/>
              <a:t>przy rekrutacji:</a:t>
            </a:r>
          </a:p>
          <a:p>
            <a:r>
              <a:rPr lang="pl-PL" dirty="0"/>
              <a:t>język polski</a:t>
            </a:r>
          </a:p>
          <a:p>
            <a:r>
              <a:rPr lang="pl-PL" dirty="0"/>
              <a:t>język obcy</a:t>
            </a:r>
          </a:p>
          <a:p>
            <a:r>
              <a:rPr lang="pl-PL" dirty="0"/>
              <a:t>biologia</a:t>
            </a:r>
          </a:p>
          <a:p>
            <a:r>
              <a:rPr lang="pl-PL" dirty="0"/>
              <a:t>wiedza o społeczeństwie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572548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DF28D41-4A2D-46C0-B9A2-C06C3A8BA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436" y="365125"/>
            <a:ext cx="9422363" cy="1325563"/>
          </a:xfrm>
        </p:spPr>
        <p:txBody>
          <a:bodyPr/>
          <a:lstStyle/>
          <a:p>
            <a:r>
              <a:rPr lang="pl-PL" dirty="0"/>
              <a:t>Klasa wielozawodowa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ADF9C168-9BE6-4858-9313-A37BF38F62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Konieczność zajęć praktycznych </a:t>
            </a:r>
            <a:br>
              <a:rPr lang="pl-PL" dirty="0"/>
            </a:br>
            <a:r>
              <a:rPr lang="pl-PL" dirty="0"/>
              <a:t>w zakładach pracy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98C6A3D9-CCB0-4795-9D6A-FC41480CC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3057460"/>
          </a:xfrm>
        </p:spPr>
        <p:txBody>
          <a:bodyPr/>
          <a:lstStyle/>
          <a:p>
            <a:r>
              <a:rPr lang="pl-PL" dirty="0"/>
              <a:t>Szkoła kształci uczniów </a:t>
            </a:r>
            <a:br>
              <a:rPr lang="pl-PL" dirty="0"/>
            </a:br>
            <a:r>
              <a:rPr lang="pl-PL" dirty="0"/>
              <a:t>z przedmiotów ogólnych. </a:t>
            </a:r>
          </a:p>
          <a:p>
            <a:r>
              <a:rPr lang="pl-PL" dirty="0"/>
              <a:t>Wiedzę zawodową teoretyczną uczeń zdobywa na kursach zawodowych</a:t>
            </a:r>
          </a:p>
          <a:p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C522987-B390-41E8-9555-1733CEE3C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sp>
        <p:nvSpPr>
          <p:cNvPr id="7" name="Symbol zastępczy zawartości 3">
            <a:extLst>
              <a:ext uri="{FF2B5EF4-FFF2-40B4-BE49-F238E27FC236}">
                <a16:creationId xmlns="" xmlns:a16="http://schemas.microsoft.com/office/drawing/2014/main" id="{A49066CA-AB34-4600-9F99-F9F7BEB0EE55}"/>
              </a:ext>
            </a:extLst>
          </p:cNvPr>
          <p:cNvSpPr txBox="1">
            <a:spLocks/>
          </p:cNvSpPr>
          <p:nvPr/>
        </p:nvSpPr>
        <p:spPr>
          <a:xfrm>
            <a:off x="1411938" y="3739214"/>
            <a:ext cx="4907902" cy="2437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l-PL" b="1" dirty="0"/>
              <a:t>Przedmioty brane pod</a:t>
            </a:r>
            <a:r>
              <a:rPr lang="pl-PL" dirty="0"/>
              <a:t> </a:t>
            </a:r>
            <a:r>
              <a:rPr lang="pl-PL" b="1" dirty="0"/>
              <a:t>uwagę </a:t>
            </a:r>
            <a:br>
              <a:rPr lang="pl-PL" b="1" dirty="0"/>
            </a:br>
            <a:r>
              <a:rPr lang="pl-PL" b="1" dirty="0"/>
              <a:t>przy rekrutacji:</a:t>
            </a:r>
          </a:p>
          <a:p>
            <a:r>
              <a:rPr lang="pl-PL" dirty="0"/>
              <a:t>język polski</a:t>
            </a:r>
          </a:p>
          <a:p>
            <a:r>
              <a:rPr lang="pl-PL" dirty="0"/>
              <a:t>język obcy</a:t>
            </a:r>
          </a:p>
          <a:p>
            <a:r>
              <a:rPr lang="pl-PL" dirty="0"/>
              <a:t>informatyka</a:t>
            </a:r>
          </a:p>
          <a:p>
            <a:r>
              <a:rPr lang="pl-PL" dirty="0"/>
              <a:t>wiedza o społeczeństwie</a:t>
            </a:r>
          </a:p>
          <a:p>
            <a:endParaRPr lang="pl-PL" dirty="0"/>
          </a:p>
        </p:txBody>
      </p:sp>
      <p:pic>
        <p:nvPicPr>
          <p:cNvPr id="9" name="Obraz 8" descr="Obraz zawierający nóż, wewnątrz, tablica, część&#10;&#10;Opis wygenerowany automatycznie">
            <a:extLst>
              <a:ext uri="{FF2B5EF4-FFF2-40B4-BE49-F238E27FC236}">
                <a16:creationId xmlns="" xmlns:a16="http://schemas.microsoft.com/office/drawing/2014/main" id="{FB4F9098-A2B4-4D12-AAFA-F4FDA9789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638" y="4243024"/>
            <a:ext cx="3121180" cy="2249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25501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85D9879-9255-4E7F-BD4F-C1D8984E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258" y="365125"/>
            <a:ext cx="9641541" cy="1325563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Bursa Szkolna </a:t>
            </a:r>
            <a:r>
              <a:rPr lang="pl-PL" dirty="0"/>
              <a:t>dla osób martwiących się dojazdami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1D6407D6-79D9-4829-A21E-6B0CD5CD9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072" y="1825626"/>
            <a:ext cx="6919274" cy="1186780"/>
          </a:xfrm>
        </p:spPr>
        <p:txBody>
          <a:bodyPr>
            <a:normAutofit/>
          </a:bodyPr>
          <a:lstStyle/>
          <a:p>
            <a:r>
              <a:rPr lang="pl-PL" sz="2400" dirty="0"/>
              <a:t>pokoje 1, 2, 3 – osobowe, każdy z łazienką, dostępem do Internetu bezprzewodowego i telewizorami</a:t>
            </a: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BEE00086-1BFE-4087-9847-7DBFE9EB5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="" xmlns:a16="http://schemas.microsoft.com/office/drawing/2014/main" id="{A683A322-E724-4246-A718-85FB8C35421E}"/>
              </a:ext>
            </a:extLst>
          </p:cNvPr>
          <p:cNvSpPr txBox="1">
            <a:spLocks/>
          </p:cNvSpPr>
          <p:nvPr/>
        </p:nvSpPr>
        <p:spPr>
          <a:xfrm>
            <a:off x="377072" y="3048870"/>
            <a:ext cx="6730738" cy="122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/>
              <a:t>całodzienne wyżywienie (dwudaniowy obiad, śniadanie i kolacja w formie szwedzkiego stołu)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="" xmlns:a16="http://schemas.microsoft.com/office/drawing/2014/main" id="{67106B9B-6700-4971-BDBB-69776FD99536}"/>
              </a:ext>
            </a:extLst>
          </p:cNvPr>
          <p:cNvSpPr txBox="1">
            <a:spLocks/>
          </p:cNvSpPr>
          <p:nvPr/>
        </p:nvSpPr>
        <p:spPr>
          <a:xfrm>
            <a:off x="377072" y="4469060"/>
            <a:ext cx="5768144" cy="564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/>
              <a:t>kuchenka z wyposażeniem</a:t>
            </a:r>
          </a:p>
        </p:txBody>
      </p:sp>
      <p:pic>
        <p:nvPicPr>
          <p:cNvPr id="8" name="Obraz 7" descr="Obraz zawierający wewnątrz, okno, ściana, podłoże&#10;&#10;Opis wygenerowany automatycznie">
            <a:extLst>
              <a:ext uri="{FF2B5EF4-FFF2-40B4-BE49-F238E27FC236}">
                <a16:creationId xmlns="" xmlns:a16="http://schemas.microsoft.com/office/drawing/2014/main" id="{59220CCB-318C-4C4A-AD14-96621B5F1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660" y="1690688"/>
            <a:ext cx="3280600" cy="24604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9F1A0C94-E838-40C2-BD20-9839342E8E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35785" y="3845595"/>
            <a:ext cx="3194485" cy="23958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Symbol zastępczy zawartości 4">
            <a:extLst>
              <a:ext uri="{FF2B5EF4-FFF2-40B4-BE49-F238E27FC236}">
                <a16:creationId xmlns="" xmlns:a16="http://schemas.microsoft.com/office/drawing/2014/main" id="{19A35B54-D6F4-4540-A377-DD365C30AD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83661" y="4333573"/>
            <a:ext cx="3280600" cy="24604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31314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E4A2139-F4B5-4A25-AAAA-4BC4EB56F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784" y="365125"/>
            <a:ext cx="9469016" cy="1325563"/>
          </a:xfrm>
        </p:spPr>
        <p:txBody>
          <a:bodyPr/>
          <a:lstStyle/>
          <a:p>
            <a:r>
              <a:rPr lang="pl-PL" dirty="0"/>
              <a:t>Co nas wyróżnia?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1958FF95-0FA0-4221-8F02-E2190D360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29" y="1825625"/>
            <a:ext cx="5496287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2800" dirty="0">
                <a:cs typeface="Times New Roman" panose="02020603050405020304" pitchFamily="18" charset="0"/>
              </a:rPr>
              <a:t>międzyoddziałowe nauczanie języków obcych w liceum (język angielski </a:t>
            </a:r>
            <a:br>
              <a:rPr lang="pl-PL" sz="2800" dirty="0">
                <a:cs typeface="Times New Roman" panose="02020603050405020304" pitchFamily="18" charset="0"/>
              </a:rPr>
            </a:br>
            <a:r>
              <a:rPr lang="pl-PL" sz="2800" dirty="0">
                <a:cs typeface="Times New Roman" panose="02020603050405020304" pitchFamily="18" charset="0"/>
              </a:rPr>
              <a:t>na poziomie rozszerzonym we wszystkich klasach i język niemiecki)</a:t>
            </a:r>
          </a:p>
          <a:p>
            <a:pPr>
              <a:lnSpc>
                <a:spcPct val="100000"/>
              </a:lnSpc>
            </a:pPr>
            <a:r>
              <a:rPr lang="pl-PL" sz="2800" dirty="0">
                <a:cs typeface="Times New Roman" panose="02020603050405020304" pitchFamily="18" charset="0"/>
              </a:rPr>
              <a:t>międzyszkolne </a:t>
            </a:r>
            <a:br>
              <a:rPr lang="pl-PL" sz="2800" dirty="0">
                <a:cs typeface="Times New Roman" panose="02020603050405020304" pitchFamily="18" charset="0"/>
              </a:rPr>
            </a:br>
            <a:r>
              <a:rPr lang="pl-PL" sz="2800" dirty="0">
                <a:cs typeface="Times New Roman" panose="02020603050405020304" pitchFamily="18" charset="0"/>
              </a:rPr>
              <a:t>i wewnątrzszkolne konkursy</a:t>
            </a:r>
          </a:p>
          <a:p>
            <a:endParaRPr lang="pl-PL" sz="2800" dirty="0"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D4AAB197-E87E-46D4-A489-3CCEA84436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sz="2800" dirty="0">
                <a:cs typeface="Times New Roman" panose="02020603050405020304" pitchFamily="18" charset="0"/>
              </a:rPr>
              <a:t>szkoła jest ośrodkiem egzaminacyjnym OKE</a:t>
            </a:r>
          </a:p>
          <a:p>
            <a:r>
              <a:rPr lang="pl-PL" sz="2800" dirty="0">
                <a:cs typeface="Times New Roman" panose="02020603050405020304" pitchFamily="18" charset="0"/>
              </a:rPr>
              <a:t>praktyki zawodowe </a:t>
            </a:r>
            <a:br>
              <a:rPr lang="pl-PL" sz="2800" dirty="0">
                <a:cs typeface="Times New Roman" panose="02020603050405020304" pitchFamily="18" charset="0"/>
              </a:rPr>
            </a:br>
            <a:r>
              <a:rPr lang="pl-PL" sz="2800" dirty="0">
                <a:cs typeface="Times New Roman" panose="02020603050405020304" pitchFamily="18" charset="0"/>
              </a:rPr>
              <a:t>w renomowanych zakładach </a:t>
            </a:r>
          </a:p>
          <a:p>
            <a:r>
              <a:rPr lang="pl-PL" sz="2800" dirty="0">
                <a:cs typeface="Times New Roman" panose="02020603050405020304" pitchFamily="18" charset="0"/>
              </a:rPr>
              <a:t>wspieranie uczniów </a:t>
            </a:r>
            <a:br>
              <a:rPr lang="pl-PL" sz="2800" dirty="0">
                <a:cs typeface="Times New Roman" panose="02020603050405020304" pitchFamily="18" charset="0"/>
              </a:rPr>
            </a:br>
            <a:r>
              <a:rPr lang="pl-PL" sz="2800" dirty="0">
                <a:cs typeface="Times New Roman" panose="02020603050405020304" pitchFamily="18" charset="0"/>
              </a:rPr>
              <a:t>ze specjalnymi potrzebami edukacyjnymi</a:t>
            </a:r>
          </a:p>
          <a:p>
            <a:r>
              <a:rPr lang="pl-PL" dirty="0">
                <a:cs typeface="Times New Roman" panose="02020603050405020304" pitchFamily="18" charset="0"/>
              </a:rPr>
              <a:t>liczne projekty edukacyjne </a:t>
            </a:r>
            <a:endParaRPr lang="pl-PL" sz="2800" dirty="0">
              <a:cs typeface="Times New Roman" panose="02020603050405020304" pitchFamily="18" charset="0"/>
            </a:endParaRPr>
          </a:p>
          <a:p>
            <a:endParaRPr lang="pl-PL" sz="2800" dirty="0"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BE29C826-C2E8-455F-8D6D-336E2EFA4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1133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E4A2139-F4B5-4A25-AAAA-4BC4EB56F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258" y="365125"/>
            <a:ext cx="9641541" cy="1325563"/>
          </a:xfrm>
        </p:spPr>
        <p:txBody>
          <a:bodyPr>
            <a:normAutofit fontScale="90000"/>
          </a:bodyPr>
          <a:lstStyle/>
          <a:p>
            <a:r>
              <a:rPr lang="pl-PL" dirty="0"/>
              <a:t>Nauka </a:t>
            </a:r>
            <a:br>
              <a:rPr lang="pl-PL" dirty="0"/>
            </a:br>
            <a:r>
              <a:rPr lang="pl-PL" dirty="0"/>
              <a:t>to nie wszystko </a:t>
            </a: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83728B08-98B3-4AFB-87A7-D6272742C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5AFDEFCE-F14D-42B5-BDE8-F8E4D1636F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454" y="186627"/>
            <a:ext cx="2501189" cy="1875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7AF4D461-EAC2-4C74-B848-1F6B41C47F98}"/>
              </a:ext>
            </a:extLst>
          </p:cNvPr>
          <p:cNvSpPr txBox="1"/>
          <p:nvPr/>
        </p:nvSpPr>
        <p:spPr>
          <a:xfrm>
            <a:off x="9615254" y="2241017"/>
            <a:ext cx="2362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Europejski Dzień Języków Obcych </a:t>
            </a:r>
          </a:p>
        </p:txBody>
      </p:sp>
      <p:pic>
        <p:nvPicPr>
          <p:cNvPr id="8" name="Obraz 7" descr="Obraz zawierający trawa, osoba, zewnętrzne, pole&#10;&#10;Opis wygenerowany automatycznie">
            <a:extLst>
              <a:ext uri="{FF2B5EF4-FFF2-40B4-BE49-F238E27FC236}">
                <a16:creationId xmlns="" xmlns:a16="http://schemas.microsoft.com/office/drawing/2014/main" id="{3C62F46D-6997-4DD0-B81D-130DF9E8C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92" y="1967542"/>
            <a:ext cx="2647562" cy="198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0EBE6C5D-E763-4B5D-AA6F-4BD57217D8CA}"/>
              </a:ext>
            </a:extLst>
          </p:cNvPr>
          <p:cNvSpPr txBox="1"/>
          <p:nvPr/>
        </p:nvSpPr>
        <p:spPr>
          <a:xfrm>
            <a:off x="294783" y="4038449"/>
            <a:ext cx="283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Marsz dla pokoju </a:t>
            </a:r>
          </a:p>
        </p:txBody>
      </p:sp>
      <p:pic>
        <p:nvPicPr>
          <p:cNvPr id="10" name="Obraz 9" descr="Obraz zawierający osoba, stojące, kobieta, mężczyzna&#10;&#10;Opis wygenerowany automatycznie">
            <a:extLst>
              <a:ext uri="{FF2B5EF4-FFF2-40B4-BE49-F238E27FC236}">
                <a16:creationId xmlns="" xmlns:a16="http://schemas.microsoft.com/office/drawing/2014/main" id="{682FC953-4541-458F-9454-5C5E25158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225" y="190403"/>
            <a:ext cx="1606215" cy="214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9E677002-E75D-4B8A-B3EA-B904AC95D781}"/>
              </a:ext>
            </a:extLst>
          </p:cNvPr>
          <p:cNvSpPr txBox="1"/>
          <p:nvPr/>
        </p:nvSpPr>
        <p:spPr>
          <a:xfrm>
            <a:off x="6428394" y="1553438"/>
            <a:ext cx="104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Code</a:t>
            </a:r>
            <a:r>
              <a:rPr lang="pl-PL" dirty="0"/>
              <a:t> </a:t>
            </a:r>
          </a:p>
          <a:p>
            <a:r>
              <a:rPr lang="pl-PL" dirty="0" err="1"/>
              <a:t>Week</a:t>
            </a:r>
            <a:endParaRPr lang="pl-PL" dirty="0"/>
          </a:p>
        </p:txBody>
      </p:sp>
      <p:pic>
        <p:nvPicPr>
          <p:cNvPr id="12" name="Obraz 11" descr="Obraz zawierający osoba, zewnętrzne, budynek, podłoże&#10;&#10;Opis wygenerowany automatycznie">
            <a:extLst>
              <a:ext uri="{FF2B5EF4-FFF2-40B4-BE49-F238E27FC236}">
                <a16:creationId xmlns="" xmlns:a16="http://schemas.microsoft.com/office/drawing/2014/main" id="{B07F37BC-8674-4B97-B02C-40CE92D0E9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612" y="2924367"/>
            <a:ext cx="2818696" cy="1875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9EAD11BB-6292-43C9-8648-1C36FAD0FA59}"/>
              </a:ext>
            </a:extLst>
          </p:cNvPr>
          <p:cNvSpPr txBox="1"/>
          <p:nvPr/>
        </p:nvSpPr>
        <p:spPr>
          <a:xfrm>
            <a:off x="9615254" y="4967324"/>
            <a:ext cx="205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Noc w Liceum</a:t>
            </a:r>
          </a:p>
        </p:txBody>
      </p:sp>
      <p:pic>
        <p:nvPicPr>
          <p:cNvPr id="14" name="Obraz 13" descr="Obraz zawierający wewnątrz, podłoże, osoba, stojące&#10;&#10;Opis wygenerowany automatycznie">
            <a:extLst>
              <a:ext uri="{FF2B5EF4-FFF2-40B4-BE49-F238E27FC236}">
                <a16:creationId xmlns="" xmlns:a16="http://schemas.microsoft.com/office/drawing/2014/main" id="{E09A9F26-75C8-4B60-9317-182252FA07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9533" y="1782290"/>
            <a:ext cx="2292152" cy="1719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CEA81B81-6802-42AB-B629-173DC623475A}"/>
              </a:ext>
            </a:extLst>
          </p:cNvPr>
          <p:cNvSpPr txBox="1"/>
          <p:nvPr/>
        </p:nvSpPr>
        <p:spPr>
          <a:xfrm>
            <a:off x="3159790" y="3567125"/>
            <a:ext cx="297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Grupa teatralna </a:t>
            </a:r>
          </a:p>
        </p:txBody>
      </p:sp>
      <p:pic>
        <p:nvPicPr>
          <p:cNvPr id="16" name="Obraz 15" descr="Obraz zawierający trawa, zewnętrzne, osoba, sport&#10;&#10;Opis wygenerowany automatycznie">
            <a:extLst>
              <a:ext uri="{FF2B5EF4-FFF2-40B4-BE49-F238E27FC236}">
                <a16:creationId xmlns="" xmlns:a16="http://schemas.microsoft.com/office/drawing/2014/main" id="{3A62643A-1365-45A4-B541-BEBC28BDC5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692" y="4367437"/>
            <a:ext cx="2521465" cy="1891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B358753E-2EBA-4D10-8EE7-E149EF71C49B}"/>
              </a:ext>
            </a:extLst>
          </p:cNvPr>
          <p:cNvSpPr txBox="1"/>
          <p:nvPr/>
        </p:nvSpPr>
        <p:spPr>
          <a:xfrm>
            <a:off x="110998" y="6341124"/>
            <a:ext cx="283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Zawody sportowe </a:t>
            </a:r>
          </a:p>
        </p:txBody>
      </p:sp>
      <p:pic>
        <p:nvPicPr>
          <p:cNvPr id="18" name="Obraz 17" descr="Obraz zawierający osoba, wewnątrz, mężczyzna, osoby&#10;&#10;Opis wygenerowany automatycznie">
            <a:extLst>
              <a:ext uri="{FF2B5EF4-FFF2-40B4-BE49-F238E27FC236}">
                <a16:creationId xmlns="" xmlns:a16="http://schemas.microsoft.com/office/drawing/2014/main" id="{CF9D350A-04B2-4850-9D5E-36DFEA2D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4575" y="4038449"/>
            <a:ext cx="2521465" cy="1891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F36823FE-6D71-4440-A922-08CB81F62CBE}"/>
              </a:ext>
            </a:extLst>
          </p:cNvPr>
          <p:cNvSpPr txBox="1"/>
          <p:nvPr/>
        </p:nvSpPr>
        <p:spPr>
          <a:xfrm>
            <a:off x="3129232" y="5935369"/>
            <a:ext cx="191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Koncerty</a:t>
            </a:r>
          </a:p>
        </p:txBody>
      </p:sp>
      <p:pic>
        <p:nvPicPr>
          <p:cNvPr id="20" name="Symbol zastępczy zawartości 4">
            <a:extLst>
              <a:ext uri="{FF2B5EF4-FFF2-40B4-BE49-F238E27FC236}">
                <a16:creationId xmlns="" xmlns:a16="http://schemas.microsoft.com/office/drawing/2014/main" id="{15975501-96FC-4D6A-AE64-00C68D5410F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576" y="2377702"/>
            <a:ext cx="2977971" cy="1981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pole tekstowe 20">
            <a:extLst>
              <a:ext uri="{FF2B5EF4-FFF2-40B4-BE49-F238E27FC236}">
                <a16:creationId xmlns="" xmlns:a16="http://schemas.microsoft.com/office/drawing/2014/main" id="{38D2E30B-B037-4EEB-BD23-A5EB6A220358}"/>
              </a:ext>
            </a:extLst>
          </p:cNvPr>
          <p:cNvSpPr txBox="1"/>
          <p:nvPr/>
        </p:nvSpPr>
        <p:spPr>
          <a:xfrm>
            <a:off x="5946047" y="4430926"/>
            <a:ext cx="283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Obozy wędrowne </a:t>
            </a:r>
          </a:p>
        </p:txBody>
      </p:sp>
      <p:pic>
        <p:nvPicPr>
          <p:cNvPr id="22" name="Obraz 21" descr="Obraz zawierający trawa, zewnętrzne, osoba, woda&#10;&#10;Opis wygenerowany automatycznie">
            <a:extLst>
              <a:ext uri="{FF2B5EF4-FFF2-40B4-BE49-F238E27FC236}">
                <a16:creationId xmlns="" xmlns:a16="http://schemas.microsoft.com/office/drawing/2014/main" id="{04C8C9EC-1C60-4328-906B-AD0132AD8B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7761" y="5000029"/>
            <a:ext cx="2589852" cy="125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C46D6C82-4D13-4597-9EF5-E31E419FBE4F}"/>
              </a:ext>
            </a:extLst>
          </p:cNvPr>
          <p:cNvSpPr txBox="1"/>
          <p:nvPr/>
        </p:nvSpPr>
        <p:spPr>
          <a:xfrm>
            <a:off x="8898352" y="6014963"/>
            <a:ext cx="2455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Ciekawe wyjazdy </a:t>
            </a:r>
          </a:p>
        </p:txBody>
      </p:sp>
    </p:spTree>
    <p:extLst>
      <p:ext uri="{BB962C8B-B14F-4D97-AF65-F5344CB8AC3E}">
        <p14:creationId xmlns="" xmlns:p14="http://schemas.microsoft.com/office/powerpoint/2010/main" val="855146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AFBC1EB-4209-44AB-B41F-21EBCD8EA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258" y="365125"/>
            <a:ext cx="9641541" cy="1325563"/>
          </a:xfrm>
        </p:spPr>
        <p:txBody>
          <a:bodyPr/>
          <a:lstStyle/>
          <a:p>
            <a:r>
              <a:rPr lang="pl-PL" dirty="0"/>
              <a:t>Terminy rekrutacji </a:t>
            </a: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BF08DCD1-7503-4505-8CB8-D4E06041A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graphicFrame>
        <p:nvGraphicFramePr>
          <p:cNvPr id="7" name="Tabela 7">
            <a:extLst>
              <a:ext uri="{FF2B5EF4-FFF2-40B4-BE49-F238E27FC236}">
                <a16:creationId xmlns="" xmlns:a16="http://schemas.microsoft.com/office/drawing/2014/main" id="{760DFA85-C09C-4E99-B801-805855EEF9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76773371"/>
              </p:ext>
            </p:extLst>
          </p:nvPr>
        </p:nvGraphicFramePr>
        <p:xfrm>
          <a:off x="457199" y="2065655"/>
          <a:ext cx="11411339" cy="456909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8658566">
                  <a:extLst>
                    <a:ext uri="{9D8B030D-6E8A-4147-A177-3AD203B41FA5}">
                      <a16:colId xmlns="" xmlns:a16="http://schemas.microsoft.com/office/drawing/2014/main" val="532326266"/>
                    </a:ext>
                  </a:extLst>
                </a:gridCol>
                <a:gridCol w="2752773">
                  <a:extLst>
                    <a:ext uri="{9D8B030D-6E8A-4147-A177-3AD203B41FA5}">
                      <a16:colId xmlns="" xmlns:a16="http://schemas.microsoft.com/office/drawing/2014/main" val="4121359241"/>
                    </a:ext>
                  </a:extLst>
                </a:gridCol>
              </a:tblGrid>
              <a:tr h="551688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FFFF"/>
                          </a:solidFill>
                        </a:rPr>
                        <a:t>Złożenie wniosku o przyjęcie do szkoły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rgbClr val="FFFFFF"/>
                          </a:solidFill>
                        </a:rPr>
                        <a:t>od 17 maja 2021 r.</a:t>
                      </a:r>
                    </a:p>
                    <a:p>
                      <a:pPr algn="ctr"/>
                      <a:r>
                        <a:rPr lang="pl-PL" b="0" dirty="0">
                          <a:solidFill>
                            <a:srgbClr val="FFFFFF"/>
                          </a:solidFill>
                        </a:rPr>
                        <a:t>do 31 maja 2021 r.</a:t>
                      </a:r>
                    </a:p>
                    <a:p>
                      <a:pPr algn="ctr"/>
                      <a:r>
                        <a:rPr lang="pl-PL" b="0" dirty="0">
                          <a:solidFill>
                            <a:srgbClr val="FFFFFF"/>
                          </a:solidFill>
                        </a:rPr>
                        <a:t>do godz. 15.00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05767903"/>
                  </a:ext>
                </a:extLst>
              </a:tr>
              <a:tr h="952229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FFFF"/>
                          </a:solidFill>
                        </a:rPr>
                        <a:t>Uzupełnienie wniosku o świadectwo oraz zaświadczenie o wynikach egzaminu zewnętrznego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od 25 czerwca 2021 r. do 14 lipca 2021 r. </a:t>
                      </a:r>
                      <a:br>
                        <a:rPr lang="pl-PL" dirty="0"/>
                      </a:br>
                      <a:r>
                        <a:rPr lang="pl-PL" dirty="0"/>
                        <a:t>do godz. 15.00 </a:t>
                      </a:r>
                      <a:endParaRPr lang="pl-PL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2372520"/>
                  </a:ext>
                </a:extLst>
              </a:tr>
              <a:tr h="507906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FFFF"/>
                          </a:solidFill>
                        </a:rPr>
                        <a:t>Ogłoszenie listy kandydatów zakwalifikowanych i niezakwalifikowanych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 lipca 2021 r</a:t>
                      </a:r>
                      <a:endParaRPr lang="pl-PL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34687268"/>
                  </a:ext>
                </a:extLst>
              </a:tr>
              <a:tr h="551688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FFFF"/>
                          </a:solidFill>
                        </a:rPr>
                        <a:t>Wydanie skierowań na badania lekarskie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od 17 maja 2021 r. </a:t>
                      </a:r>
                      <a:br>
                        <a:rPr lang="pl-PL" dirty="0"/>
                      </a:br>
                      <a:r>
                        <a:rPr lang="pl-PL" dirty="0"/>
                        <a:t>do 26 lipca 2021 r. </a:t>
                      </a:r>
                      <a:endParaRPr lang="pl-PL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4435396"/>
                  </a:ext>
                </a:extLst>
              </a:tr>
              <a:tr h="551688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FFFF"/>
                          </a:solidFill>
                        </a:rPr>
                        <a:t>Przedłożenie oryginałów dokumentów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od 23 lipca 2021 r. </a:t>
                      </a:r>
                      <a:br>
                        <a:rPr lang="pl-PL" dirty="0"/>
                      </a:br>
                      <a:r>
                        <a:rPr lang="pl-PL" dirty="0"/>
                        <a:t>do 30 lipca 2021 r. </a:t>
                      </a:r>
                      <a:br>
                        <a:rPr lang="pl-PL" dirty="0"/>
                      </a:br>
                      <a:r>
                        <a:rPr lang="pl-PL" dirty="0"/>
                        <a:t>do godz. 15.00</a:t>
                      </a:r>
                      <a:endParaRPr lang="pl-PL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9568140"/>
                  </a:ext>
                </a:extLst>
              </a:tr>
              <a:tr h="551688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FFFF"/>
                          </a:solidFill>
                        </a:rPr>
                        <a:t>Ogłoszenie listy kandydatów przyjętych i nieprzyjętych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 sierpnia 2021 r. </a:t>
                      </a:r>
                      <a:br>
                        <a:rPr lang="pl-PL" dirty="0"/>
                      </a:br>
                      <a:r>
                        <a:rPr lang="pl-PL" dirty="0"/>
                        <a:t>do godz. 14.00</a:t>
                      </a:r>
                      <a:endParaRPr lang="pl-PL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1933013"/>
                  </a:ext>
                </a:extLst>
              </a:tr>
            </a:tbl>
          </a:graphicData>
        </a:graphic>
      </p:graphicFrame>
      <p:pic>
        <p:nvPicPr>
          <p:cNvPr id="13" name="Grafika 12" descr="Ostrzeżenie kontur">
            <a:extLst>
              <a:ext uri="{FF2B5EF4-FFF2-40B4-BE49-F238E27FC236}">
                <a16:creationId xmlns="" xmlns:a16="http://schemas.microsoft.com/office/drawing/2014/main" id="{6C666BB0-714C-464C-A77D-4F7C84611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0409" y="201603"/>
            <a:ext cx="1489085" cy="14890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8816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F48E5A6-3D3C-4E6C-84D0-602C0A0D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2" y="1811600"/>
            <a:ext cx="11476654" cy="446003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4800" dirty="0"/>
              <a:t>Chcesz wiedzieć więcej?</a:t>
            </a:r>
            <a:br>
              <a:rPr lang="pl-PL" sz="4800" dirty="0"/>
            </a:br>
            <a:r>
              <a:rPr lang="pl-PL" sz="4800" dirty="0"/>
              <a:t>Zapraszamy </a:t>
            </a:r>
            <a:br>
              <a:rPr lang="pl-PL" sz="4800" dirty="0"/>
            </a:br>
            <a:r>
              <a:rPr lang="pl-PL" sz="4800" dirty="0"/>
              <a:t>na naszą stronę internetową </a:t>
            </a:r>
            <a:br>
              <a:rPr lang="pl-PL" sz="4800" dirty="0"/>
            </a:br>
            <a:r>
              <a:rPr lang="pl-PL" sz="4800" b="1" dirty="0"/>
              <a:t>www.zespolszkolpniewy.pl</a:t>
            </a:r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="" xmlns:a16="http://schemas.microsoft.com/office/drawing/2014/main" id="{BF0430D8-ED17-4247-B872-BDF6AA34F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578387" y="318185"/>
            <a:ext cx="1184519" cy="149341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9422C2D4-7937-4342-AA9C-BFEA88F297CA}"/>
              </a:ext>
            </a:extLst>
          </p:cNvPr>
          <p:cNvSpPr txBox="1"/>
          <p:nvPr/>
        </p:nvSpPr>
        <p:spPr>
          <a:xfrm>
            <a:off x="10652187" y="6411006"/>
            <a:ext cx="146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cs typeface="Times New Roman" panose="02020603050405020304" pitchFamily="18" charset="0"/>
              </a:rPr>
              <a:t>Wykonanie: </a:t>
            </a:r>
            <a:br>
              <a:rPr lang="pl-PL" sz="900" dirty="0">
                <a:cs typeface="Times New Roman" panose="02020603050405020304" pitchFamily="18" charset="0"/>
              </a:rPr>
            </a:br>
            <a:r>
              <a:rPr lang="pl-PL" sz="900" dirty="0">
                <a:cs typeface="Times New Roman" panose="02020603050405020304" pitchFamily="18" charset="0"/>
              </a:rPr>
              <a:t>Katarzyna Szczepaniak </a:t>
            </a:r>
          </a:p>
        </p:txBody>
      </p:sp>
    </p:spTree>
    <p:extLst>
      <p:ext uri="{BB962C8B-B14F-4D97-AF65-F5344CB8AC3E}">
        <p14:creationId xmlns="" xmlns:p14="http://schemas.microsoft.com/office/powerpoint/2010/main" val="3161755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44301F5-CE6E-41B9-8A28-174BD865C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188" y="365125"/>
            <a:ext cx="9711612" cy="1325563"/>
          </a:xfrm>
        </p:spPr>
        <p:txBody>
          <a:bodyPr/>
          <a:lstStyle/>
          <a:p>
            <a:r>
              <a:rPr lang="pl-PL" dirty="0"/>
              <a:t>Profil matematyczny 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="" xmlns:a16="http://schemas.microsoft.com/office/drawing/2014/main" id="{110FB1BD-C856-4E41-87CE-5A862FE99BC3}"/>
              </a:ext>
            </a:extLst>
          </p:cNvPr>
          <p:cNvSpPr txBox="1">
            <a:spLocks/>
          </p:cNvSpPr>
          <p:nvPr/>
        </p:nvSpPr>
        <p:spPr>
          <a:xfrm>
            <a:off x="838200" y="1917605"/>
            <a:ext cx="4986802" cy="2027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/>
              <a:t>Przedmioty rozszerzone:</a:t>
            </a:r>
          </a:p>
          <a:p>
            <a:r>
              <a:rPr lang="pl-PL" dirty="0"/>
              <a:t>język angielski</a:t>
            </a:r>
          </a:p>
          <a:p>
            <a:r>
              <a:rPr lang="pl-PL" dirty="0"/>
              <a:t>matematyka</a:t>
            </a:r>
          </a:p>
          <a:p>
            <a:r>
              <a:rPr lang="pl-PL" dirty="0"/>
              <a:t>informatyka</a:t>
            </a:r>
          </a:p>
          <a:p>
            <a:endParaRPr lang="pl-PL" dirty="0"/>
          </a:p>
        </p:txBody>
      </p:sp>
      <p:sp>
        <p:nvSpPr>
          <p:cNvPr id="5" name="Symbol zastępczy zawartości 3">
            <a:extLst>
              <a:ext uri="{FF2B5EF4-FFF2-40B4-BE49-F238E27FC236}">
                <a16:creationId xmlns="" xmlns:a16="http://schemas.microsoft.com/office/drawing/2014/main" id="{0FD5FFE2-BD5F-405E-A58A-1A3661F367DC}"/>
              </a:ext>
            </a:extLst>
          </p:cNvPr>
          <p:cNvSpPr txBox="1">
            <a:spLocks/>
          </p:cNvSpPr>
          <p:nvPr/>
        </p:nvSpPr>
        <p:spPr>
          <a:xfrm>
            <a:off x="2631234" y="4172440"/>
            <a:ext cx="4907902" cy="2437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l-PL" b="1" dirty="0"/>
              <a:t>Przedmioty brane pod</a:t>
            </a:r>
            <a:r>
              <a:rPr lang="pl-PL" dirty="0"/>
              <a:t> </a:t>
            </a:r>
            <a:r>
              <a:rPr lang="pl-PL" b="1" dirty="0"/>
              <a:t>uwagę </a:t>
            </a:r>
            <a:br>
              <a:rPr lang="pl-PL" b="1" dirty="0"/>
            </a:br>
            <a:r>
              <a:rPr lang="pl-PL" b="1" dirty="0"/>
              <a:t>przy rekrutacji:</a:t>
            </a:r>
          </a:p>
          <a:p>
            <a:r>
              <a:rPr lang="pl-PL" dirty="0"/>
              <a:t>język polski</a:t>
            </a:r>
          </a:p>
          <a:p>
            <a:r>
              <a:rPr lang="pl-PL" dirty="0"/>
              <a:t>język obcy</a:t>
            </a:r>
          </a:p>
          <a:p>
            <a:r>
              <a:rPr lang="pl-PL" dirty="0"/>
              <a:t>matematyka</a:t>
            </a:r>
          </a:p>
          <a:p>
            <a:r>
              <a:rPr lang="pl-PL" dirty="0"/>
              <a:t>fizyka </a:t>
            </a:r>
          </a:p>
          <a:p>
            <a:endParaRPr lang="pl-PL" dirty="0"/>
          </a:p>
        </p:txBody>
      </p:sp>
      <p:sp>
        <p:nvSpPr>
          <p:cNvPr id="6" name="Symbol zastępczy zawartości 3">
            <a:extLst>
              <a:ext uri="{FF2B5EF4-FFF2-40B4-BE49-F238E27FC236}">
                <a16:creationId xmlns="" xmlns:a16="http://schemas.microsoft.com/office/drawing/2014/main" id="{55B5DBA6-D720-494D-A531-9489C2C6D213}"/>
              </a:ext>
            </a:extLst>
          </p:cNvPr>
          <p:cNvSpPr txBox="1">
            <a:spLocks/>
          </p:cNvSpPr>
          <p:nvPr/>
        </p:nvSpPr>
        <p:spPr>
          <a:xfrm>
            <a:off x="6677890" y="1917605"/>
            <a:ext cx="4509513" cy="17414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800" b="1" dirty="0"/>
              <a:t>Przedmioty dodatkowe</a:t>
            </a:r>
          </a:p>
          <a:p>
            <a:r>
              <a:rPr lang="pl-PL" sz="2800" dirty="0"/>
              <a:t>tworzenie aplikacji mobilnych </a:t>
            </a:r>
          </a:p>
          <a:p>
            <a:pPr marL="0" indent="0">
              <a:buNone/>
            </a:pPr>
            <a:r>
              <a:rPr lang="pl-PL" sz="2800" b="1" dirty="0"/>
              <a:t> </a:t>
            </a:r>
          </a:p>
          <a:p>
            <a:endParaRPr lang="pl-PL" sz="2800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="" xmlns:a16="http://schemas.microsoft.com/office/drawing/2014/main" id="{A9C49896-2FAE-4095-946D-16171428B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D07179E0-373E-419A-88BA-4D264E5C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19053" y="3788588"/>
            <a:ext cx="3133530" cy="2350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93186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EE74A97-2089-4D69-9F1E-DB4A1BD5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Profil matematyczny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12A834C7-5FA7-40B5-BC23-07F7896E0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340" y="1825625"/>
            <a:ext cx="5673876" cy="230331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pl-PL" sz="2100" dirty="0"/>
              <a:t>Klasa matematyczna skupia uczniów,  którzy interesują się matematyką, informatyką </a:t>
            </a:r>
            <a:br>
              <a:rPr lang="pl-PL" sz="2100" dirty="0"/>
            </a:br>
            <a:r>
              <a:rPr lang="pl-PL" sz="2100" dirty="0"/>
              <a:t>i lubią rozwiązywać zadania matematyczne, szukać rozwiązania problemów </a:t>
            </a:r>
            <a:br>
              <a:rPr lang="pl-PL" sz="2100" dirty="0"/>
            </a:br>
            <a:r>
              <a:rPr lang="pl-PL" sz="2100" dirty="0"/>
              <a:t>i łamigłówek matematycznych oraz wiążą swoją przyszłość z kierunkami studiów, </a:t>
            </a:r>
            <a:br>
              <a:rPr lang="pl-PL" sz="2100" dirty="0"/>
            </a:br>
            <a:r>
              <a:rPr lang="pl-PL" sz="2100" dirty="0"/>
              <a:t>na których króluje matematyka.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1CFC9251-A5B5-4E62-AEE0-F713B909A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2140" y="1825625"/>
            <a:ext cx="5081048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800" b="1" dirty="0"/>
              <a:t>Absolwent może studiować </a:t>
            </a:r>
            <a:br>
              <a:rPr lang="pl-PL" sz="2800" b="1" dirty="0"/>
            </a:br>
            <a:r>
              <a:rPr lang="pl-PL" sz="2800" b="1" dirty="0"/>
              <a:t>na kierunkach: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800" dirty="0"/>
              <a:t>automatyka i robotyka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800" dirty="0"/>
              <a:t>matematyka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800" dirty="0"/>
              <a:t>fizyka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800" dirty="0"/>
              <a:t>informatyka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800" dirty="0"/>
              <a:t>ochrona środowiska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800" dirty="0"/>
              <a:t>budowa maszyn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800" dirty="0"/>
              <a:t>rachunkowość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800" dirty="0"/>
              <a:t>finanse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800" dirty="0"/>
              <a:t>bankowość</a:t>
            </a:r>
            <a:endParaRPr lang="pl-PL" dirty="0"/>
          </a:p>
        </p:txBody>
      </p:sp>
      <p:pic>
        <p:nvPicPr>
          <p:cNvPr id="5" name="Obraz 4" descr="Obraz zawierający wewnątrz, osoba, stół, siedzi&#10;&#10;Opis wygenerowany automatycznie">
            <a:extLst>
              <a:ext uri="{FF2B5EF4-FFF2-40B4-BE49-F238E27FC236}">
                <a16:creationId xmlns="" xmlns:a16="http://schemas.microsoft.com/office/drawing/2014/main" id="{76E1D242-6079-4BD4-AC28-520D00DF5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001" y="4422096"/>
            <a:ext cx="3015839" cy="2261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Obraz zawierający osoba, stojące, kobieta, mężczyzna&#10;&#10;Opis wygenerowany automatycznie">
            <a:extLst>
              <a:ext uri="{FF2B5EF4-FFF2-40B4-BE49-F238E27FC236}">
                <a16:creationId xmlns="" xmlns:a16="http://schemas.microsoft.com/office/drawing/2014/main" id="{548403D1-2409-4A67-9824-A4FD0F589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055201"/>
            <a:ext cx="1729941" cy="23065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68032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7A39DE6-BDD9-4B5B-AD8A-4F55A761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258" y="365125"/>
            <a:ext cx="9641541" cy="1325563"/>
          </a:xfrm>
        </p:spPr>
        <p:txBody>
          <a:bodyPr>
            <a:normAutofit fontScale="90000"/>
          </a:bodyPr>
          <a:lstStyle/>
          <a:p>
            <a:r>
              <a:rPr lang="pl-PL" dirty="0"/>
              <a:t>Profil </a:t>
            </a:r>
            <a:r>
              <a:rPr lang="pl-PL" dirty="0" err="1"/>
              <a:t>prawno</a:t>
            </a:r>
            <a:r>
              <a:rPr lang="pl-PL" dirty="0"/>
              <a:t> – administracyjny 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="" xmlns:a16="http://schemas.microsoft.com/office/drawing/2014/main" id="{C5A56C6B-9125-42D4-86C9-0F99680AF00D}"/>
              </a:ext>
            </a:extLst>
          </p:cNvPr>
          <p:cNvSpPr txBox="1">
            <a:spLocks/>
          </p:cNvSpPr>
          <p:nvPr/>
        </p:nvSpPr>
        <p:spPr>
          <a:xfrm>
            <a:off x="838200" y="1917605"/>
            <a:ext cx="4986802" cy="2027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/>
              <a:t>Przedmioty rozszerzone:</a:t>
            </a:r>
          </a:p>
          <a:p>
            <a:r>
              <a:rPr lang="pl-PL" dirty="0"/>
              <a:t>język angielski</a:t>
            </a:r>
          </a:p>
          <a:p>
            <a:r>
              <a:rPr lang="pl-PL" dirty="0"/>
              <a:t>język polski</a:t>
            </a:r>
          </a:p>
          <a:p>
            <a:r>
              <a:rPr lang="pl-PL" dirty="0"/>
              <a:t>historia</a:t>
            </a:r>
          </a:p>
          <a:p>
            <a:endParaRPr lang="pl-PL" dirty="0"/>
          </a:p>
        </p:txBody>
      </p:sp>
      <p:sp>
        <p:nvSpPr>
          <p:cNvPr id="6" name="Symbol zastępczy zawartości 3">
            <a:extLst>
              <a:ext uri="{FF2B5EF4-FFF2-40B4-BE49-F238E27FC236}">
                <a16:creationId xmlns="" xmlns:a16="http://schemas.microsoft.com/office/drawing/2014/main" id="{7F3B3065-7FDF-45AF-ADB9-350A58928276}"/>
              </a:ext>
            </a:extLst>
          </p:cNvPr>
          <p:cNvSpPr txBox="1">
            <a:spLocks/>
          </p:cNvSpPr>
          <p:nvPr/>
        </p:nvSpPr>
        <p:spPr>
          <a:xfrm>
            <a:off x="6677890" y="1917605"/>
            <a:ext cx="4509513" cy="1741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800" b="1" dirty="0"/>
              <a:t>Przedmioty dodatkowe</a:t>
            </a:r>
          </a:p>
          <a:p>
            <a:r>
              <a:rPr lang="pl-PL" sz="2800" dirty="0"/>
              <a:t>prawoznawstwo </a:t>
            </a:r>
          </a:p>
          <a:p>
            <a:r>
              <a:rPr lang="pl-PL" sz="2800" dirty="0"/>
              <a:t>historia myśli politycznej  </a:t>
            </a:r>
          </a:p>
          <a:p>
            <a:endParaRPr lang="pl-PL" sz="2800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="" xmlns:a16="http://schemas.microsoft.com/office/drawing/2014/main" id="{BCBB24E9-B8FE-47B7-B4A0-68BE36D2F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432F92F6-0E8E-4281-869A-1F3249ADD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053" y="3788588"/>
            <a:ext cx="3133530" cy="2350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Symbol zastępczy zawartości 3">
            <a:extLst>
              <a:ext uri="{FF2B5EF4-FFF2-40B4-BE49-F238E27FC236}">
                <a16:creationId xmlns="" xmlns:a16="http://schemas.microsoft.com/office/drawing/2014/main" id="{B6BB72F7-E4D8-4180-8E6A-CC110421032D}"/>
              </a:ext>
            </a:extLst>
          </p:cNvPr>
          <p:cNvSpPr txBox="1">
            <a:spLocks/>
          </p:cNvSpPr>
          <p:nvPr/>
        </p:nvSpPr>
        <p:spPr>
          <a:xfrm>
            <a:off x="2631234" y="4172440"/>
            <a:ext cx="4907902" cy="2437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l-PL" b="1" dirty="0"/>
              <a:t>Przedmioty brane pod</a:t>
            </a:r>
            <a:r>
              <a:rPr lang="pl-PL" dirty="0"/>
              <a:t> </a:t>
            </a:r>
            <a:r>
              <a:rPr lang="pl-PL" b="1" dirty="0"/>
              <a:t>uwagę </a:t>
            </a:r>
            <a:br>
              <a:rPr lang="pl-PL" b="1" dirty="0"/>
            </a:br>
            <a:r>
              <a:rPr lang="pl-PL" b="1" dirty="0"/>
              <a:t>przy rekrutacji:</a:t>
            </a:r>
          </a:p>
          <a:p>
            <a:r>
              <a:rPr lang="pl-PL" dirty="0"/>
              <a:t>język polski</a:t>
            </a:r>
          </a:p>
          <a:p>
            <a:r>
              <a:rPr lang="pl-PL" dirty="0"/>
              <a:t>język obcy</a:t>
            </a:r>
          </a:p>
          <a:p>
            <a:r>
              <a:rPr lang="pl-PL" dirty="0"/>
              <a:t>historia</a:t>
            </a:r>
          </a:p>
          <a:p>
            <a:r>
              <a:rPr lang="pl-PL" dirty="0"/>
              <a:t>wiedza o społeczeństwie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258029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CA3F1D1-9FEE-46F0-B9EB-36F53029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258" y="365125"/>
            <a:ext cx="9641541" cy="1325563"/>
          </a:xfrm>
        </p:spPr>
        <p:txBody>
          <a:bodyPr>
            <a:normAutofit fontScale="90000"/>
          </a:bodyPr>
          <a:lstStyle/>
          <a:p>
            <a:r>
              <a:rPr lang="pl-PL" dirty="0"/>
              <a:t>Profil </a:t>
            </a:r>
            <a:r>
              <a:rPr lang="pl-PL" dirty="0" err="1"/>
              <a:t>prawno</a:t>
            </a:r>
            <a:r>
              <a:rPr lang="pl-PL" dirty="0"/>
              <a:t> – administracyjny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9FD33887-4D78-4174-9489-5FC70A5FA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419" y="1825625"/>
            <a:ext cx="6345025" cy="211519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pl-PL" sz="2000" dirty="0"/>
              <a:t>Klasa przeznaczona dla uczniów, którzy są zainteresowani prawem, historią oraz naukami społecznymi.</a:t>
            </a:r>
          </a:p>
          <a:p>
            <a:pPr>
              <a:lnSpc>
                <a:spcPct val="120000"/>
              </a:lnSpc>
            </a:pPr>
            <a:r>
              <a:rPr lang="pl-PL" sz="2000" dirty="0"/>
              <a:t>W ramach dodatkowych zajęć uczniowie poznają elementy prawa, zasady funkcjonowania sądownictwa i administracji publicznej.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E1BC6F4F-41AC-4482-9243-F68D148A3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2590" y="1661606"/>
            <a:ext cx="4245990" cy="48280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/>
              <a:t>Absolwent może studiować </a:t>
            </a:r>
            <a:br>
              <a:rPr lang="pl-PL" sz="2400" b="1" dirty="0"/>
            </a:br>
            <a:r>
              <a:rPr lang="pl-PL" sz="2400" b="1" dirty="0"/>
              <a:t>na kierunkach:</a:t>
            </a:r>
          </a:p>
          <a:p>
            <a:r>
              <a:rPr lang="pl-PL" sz="2000" dirty="0"/>
              <a:t>administracja</a:t>
            </a:r>
          </a:p>
          <a:p>
            <a:r>
              <a:rPr lang="pl-PL" sz="2000" dirty="0"/>
              <a:t>dziennikarstwo i komunikacja społeczna</a:t>
            </a:r>
          </a:p>
          <a:p>
            <a:r>
              <a:rPr lang="pl-PL" sz="2000" dirty="0"/>
              <a:t>europeistyka</a:t>
            </a:r>
          </a:p>
          <a:p>
            <a:r>
              <a:rPr lang="pl-PL" sz="2000" dirty="0"/>
              <a:t>filologia polska</a:t>
            </a:r>
          </a:p>
          <a:p>
            <a:r>
              <a:rPr lang="pl-PL" sz="2000" dirty="0"/>
              <a:t>pedagogika</a:t>
            </a:r>
          </a:p>
          <a:p>
            <a:r>
              <a:rPr lang="pl-PL" sz="2000" dirty="0"/>
              <a:t>prawo</a:t>
            </a:r>
          </a:p>
          <a:p>
            <a:r>
              <a:rPr lang="pl-PL" sz="2000" dirty="0"/>
              <a:t>psychologia</a:t>
            </a:r>
          </a:p>
          <a:p>
            <a:r>
              <a:rPr lang="pl-PL" sz="2000" dirty="0"/>
              <a:t>stosunki międzynarodowe </a:t>
            </a:r>
          </a:p>
          <a:p>
            <a:r>
              <a:rPr lang="pl-PL" sz="2000" dirty="0"/>
              <a:t>socjologia </a:t>
            </a: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51164415-696F-40BC-BD5F-10A74A733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pic>
        <p:nvPicPr>
          <p:cNvPr id="6" name="Obraz 5" descr="Obraz zawierający mężczyzna, wewnątrz, osoba, stół&#10;&#10;Opis wygenerowany automatycznie">
            <a:extLst>
              <a:ext uri="{FF2B5EF4-FFF2-40B4-BE49-F238E27FC236}">
                <a16:creationId xmlns="" xmlns:a16="http://schemas.microsoft.com/office/drawing/2014/main" id="{D66497B9-A579-4C5C-8DE8-A216D4580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3" r="17197"/>
          <a:stretch/>
        </p:blipFill>
        <p:spPr>
          <a:xfrm>
            <a:off x="423419" y="4075653"/>
            <a:ext cx="2826253" cy="21151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Obraz zawierający zewnętrzne, osoba, droga, trawa&#10;&#10;Opis wygenerowany automatycznie">
            <a:extLst>
              <a:ext uri="{FF2B5EF4-FFF2-40B4-BE49-F238E27FC236}">
                <a16:creationId xmlns="" xmlns:a16="http://schemas.microsoft.com/office/drawing/2014/main" id="{1925FD56-B0EB-4977-9751-76AA9383E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946" y="4536127"/>
            <a:ext cx="3473018" cy="19535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84418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56D5B50-D072-4675-9108-99C15737B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4" y="365125"/>
            <a:ext cx="9782175" cy="1325563"/>
          </a:xfrm>
        </p:spPr>
        <p:txBody>
          <a:bodyPr>
            <a:normAutofit fontScale="90000"/>
          </a:bodyPr>
          <a:lstStyle/>
          <a:p>
            <a:r>
              <a:rPr lang="pl-PL" dirty="0"/>
              <a:t>Profil </a:t>
            </a:r>
            <a:r>
              <a:rPr lang="pl-PL" dirty="0" err="1"/>
              <a:t>biologiczno</a:t>
            </a:r>
            <a:r>
              <a:rPr lang="pl-PL" dirty="0"/>
              <a:t> – chemiczny 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="" xmlns:a16="http://schemas.microsoft.com/office/drawing/2014/main" id="{7DE9A7A0-4487-4E78-A104-BCD01056DB33}"/>
              </a:ext>
            </a:extLst>
          </p:cNvPr>
          <p:cNvSpPr txBox="1">
            <a:spLocks/>
          </p:cNvSpPr>
          <p:nvPr/>
        </p:nvSpPr>
        <p:spPr>
          <a:xfrm>
            <a:off x="838200" y="1917605"/>
            <a:ext cx="4986802" cy="2027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/>
              <a:t>Przedmioty rozszerzone:</a:t>
            </a:r>
          </a:p>
          <a:p>
            <a:r>
              <a:rPr lang="pl-PL" dirty="0"/>
              <a:t>język angielski</a:t>
            </a:r>
          </a:p>
          <a:p>
            <a:r>
              <a:rPr lang="pl-PL" dirty="0"/>
              <a:t>biologia</a:t>
            </a:r>
          </a:p>
          <a:p>
            <a:r>
              <a:rPr lang="pl-PL" dirty="0"/>
              <a:t>chemia</a:t>
            </a:r>
          </a:p>
          <a:p>
            <a:endParaRPr lang="pl-PL" dirty="0"/>
          </a:p>
        </p:txBody>
      </p:sp>
      <p:sp>
        <p:nvSpPr>
          <p:cNvPr id="6" name="Symbol zastępczy zawartości 3">
            <a:extLst>
              <a:ext uri="{FF2B5EF4-FFF2-40B4-BE49-F238E27FC236}">
                <a16:creationId xmlns="" xmlns:a16="http://schemas.microsoft.com/office/drawing/2014/main" id="{3B91C9B4-1E4A-4902-A892-2725047A8CDC}"/>
              </a:ext>
            </a:extLst>
          </p:cNvPr>
          <p:cNvSpPr txBox="1">
            <a:spLocks/>
          </p:cNvSpPr>
          <p:nvPr/>
        </p:nvSpPr>
        <p:spPr>
          <a:xfrm>
            <a:off x="6677890" y="1478403"/>
            <a:ext cx="4602820" cy="2906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/>
              <a:t>Przedmioty dodatkowe</a:t>
            </a:r>
          </a:p>
          <a:p>
            <a:r>
              <a:rPr lang="pl-PL" sz="2000" dirty="0"/>
              <a:t>ratownictwo</a:t>
            </a:r>
          </a:p>
          <a:p>
            <a:r>
              <a:rPr lang="pl-PL" sz="2000" dirty="0"/>
              <a:t>zajęcia fakultatywne </a:t>
            </a:r>
            <a:br>
              <a:rPr lang="pl-PL" sz="2000" dirty="0"/>
            </a:br>
            <a:r>
              <a:rPr lang="pl-PL" sz="2000" dirty="0"/>
              <a:t>z wykładowcami Uniwersytetu Medycznego i Przyrodniczego, </a:t>
            </a:r>
            <a:br>
              <a:rPr lang="pl-PL" sz="2000" dirty="0"/>
            </a:br>
            <a:r>
              <a:rPr lang="pl-PL" sz="2000" dirty="0"/>
              <a:t>a także zajęcia w laboratoriach chemicznych, biologicznych </a:t>
            </a:r>
            <a:br>
              <a:rPr lang="pl-PL" sz="2000" dirty="0"/>
            </a:br>
            <a:r>
              <a:rPr lang="pl-PL" sz="2000" dirty="0"/>
              <a:t>i biotechnologicznych  uczelni wyższych</a:t>
            </a:r>
            <a:r>
              <a:rPr lang="pl-PL" sz="2000" b="1" dirty="0"/>
              <a:t> 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="" xmlns:a16="http://schemas.microsoft.com/office/drawing/2014/main" id="{39229719-65B2-4B91-AB45-F8EC0863B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7C4AF654-6ED9-4757-9090-1AD70F7E8D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7" r="16667"/>
          <a:stretch/>
        </p:blipFill>
        <p:spPr>
          <a:xfrm>
            <a:off x="7412535" y="4142728"/>
            <a:ext cx="3133530" cy="2350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Symbol zastępczy zawartości 3">
            <a:extLst>
              <a:ext uri="{FF2B5EF4-FFF2-40B4-BE49-F238E27FC236}">
                <a16:creationId xmlns="" xmlns:a16="http://schemas.microsoft.com/office/drawing/2014/main" id="{DEB2E144-FDC8-4DBC-A4E3-530B55EE75AD}"/>
              </a:ext>
            </a:extLst>
          </p:cNvPr>
          <p:cNvSpPr txBox="1">
            <a:spLocks/>
          </p:cNvSpPr>
          <p:nvPr/>
        </p:nvSpPr>
        <p:spPr>
          <a:xfrm>
            <a:off x="2325515" y="4142728"/>
            <a:ext cx="4907902" cy="2437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l-PL" b="1" dirty="0"/>
              <a:t>Przedmioty brane pod</a:t>
            </a:r>
            <a:r>
              <a:rPr lang="pl-PL" dirty="0"/>
              <a:t> </a:t>
            </a:r>
            <a:r>
              <a:rPr lang="pl-PL" b="1" dirty="0"/>
              <a:t>uwagę </a:t>
            </a:r>
            <a:br>
              <a:rPr lang="pl-PL" b="1" dirty="0"/>
            </a:br>
            <a:r>
              <a:rPr lang="pl-PL" b="1" dirty="0"/>
              <a:t>przy rekrutacji:</a:t>
            </a:r>
          </a:p>
          <a:p>
            <a:r>
              <a:rPr lang="pl-PL" dirty="0"/>
              <a:t>język polski</a:t>
            </a:r>
          </a:p>
          <a:p>
            <a:r>
              <a:rPr lang="pl-PL" dirty="0"/>
              <a:t>język obcy</a:t>
            </a:r>
          </a:p>
          <a:p>
            <a:r>
              <a:rPr lang="pl-PL" dirty="0"/>
              <a:t>biologia</a:t>
            </a:r>
          </a:p>
          <a:p>
            <a:r>
              <a:rPr lang="pl-PL" dirty="0"/>
              <a:t>chemia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912680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5E69B8B-F562-41B1-9249-8B10B92FE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365125"/>
            <a:ext cx="9791700" cy="1325563"/>
          </a:xfrm>
        </p:spPr>
        <p:txBody>
          <a:bodyPr>
            <a:normAutofit fontScale="90000"/>
          </a:bodyPr>
          <a:lstStyle/>
          <a:p>
            <a:r>
              <a:rPr lang="pl-PL" dirty="0"/>
              <a:t>Profil </a:t>
            </a:r>
            <a:r>
              <a:rPr lang="pl-PL" dirty="0" err="1"/>
              <a:t>biologiczno</a:t>
            </a:r>
            <a:r>
              <a:rPr lang="pl-PL" dirty="0"/>
              <a:t> – chemiczny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7D6427C3-4869-4A42-BF5D-3474A45C3E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804" y="1783412"/>
            <a:ext cx="5270152" cy="1325563"/>
          </a:xfrm>
        </p:spPr>
        <p:txBody>
          <a:bodyPr>
            <a:noAutofit/>
          </a:bodyPr>
          <a:lstStyle/>
          <a:p>
            <a:r>
              <a:rPr lang="pl-PL" sz="1900" dirty="0"/>
              <a:t>Klasa dla uczniów, którzy interesują się ochroną środowiska, biotechnologią, współczesną genetyką, botaniką, zoologią, medycyną.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F3C54980-DE4D-47CB-9803-AD84E29AA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786" y="1825625"/>
            <a:ext cx="4424474" cy="46672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sz="3100" b="1" dirty="0"/>
              <a:t>Absolwent może studiować </a:t>
            </a:r>
            <a:br>
              <a:rPr lang="pl-PL" sz="3100" b="1" dirty="0"/>
            </a:br>
            <a:r>
              <a:rPr lang="pl-PL" sz="3100" b="1" dirty="0"/>
              <a:t>na kierunkach:</a:t>
            </a:r>
          </a:p>
          <a:p>
            <a:r>
              <a:rPr lang="pl-PL" dirty="0"/>
              <a:t>biologia</a:t>
            </a:r>
          </a:p>
          <a:p>
            <a:r>
              <a:rPr lang="pl-PL" dirty="0"/>
              <a:t>chemia</a:t>
            </a:r>
          </a:p>
          <a:p>
            <a:r>
              <a:rPr lang="pl-PL" dirty="0"/>
              <a:t>dietetyka</a:t>
            </a:r>
          </a:p>
          <a:p>
            <a:r>
              <a:rPr lang="pl-PL" dirty="0"/>
              <a:t>biotechnologia</a:t>
            </a:r>
          </a:p>
          <a:p>
            <a:r>
              <a:rPr lang="pl-PL" dirty="0"/>
              <a:t>leśnictwo</a:t>
            </a:r>
          </a:p>
          <a:p>
            <a:r>
              <a:rPr lang="pl-PL" dirty="0"/>
              <a:t>medycyna </a:t>
            </a:r>
          </a:p>
          <a:p>
            <a:r>
              <a:rPr lang="pl-PL" dirty="0"/>
              <a:t>farmacja</a:t>
            </a:r>
          </a:p>
          <a:p>
            <a:r>
              <a:rPr lang="pl-PL" dirty="0"/>
              <a:t>weterynaria</a:t>
            </a:r>
          </a:p>
          <a:p>
            <a:r>
              <a:rPr lang="pl-PL" dirty="0"/>
              <a:t>ochrona środowiska</a:t>
            </a:r>
          </a:p>
          <a:p>
            <a:r>
              <a:rPr lang="pl-PL" dirty="0"/>
              <a:t>towaroznawstwo</a:t>
            </a:r>
          </a:p>
          <a:p>
            <a:r>
              <a:rPr lang="pl-PL" dirty="0"/>
              <a:t>technologia chemiczna </a:t>
            </a:r>
          </a:p>
          <a:p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="" xmlns:a16="http://schemas.microsoft.com/office/drawing/2014/main" id="{ACE0B134-423C-43F7-92F1-7F7967BDB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pic>
        <p:nvPicPr>
          <p:cNvPr id="8" name="Symbol zastępczy zawartości 4">
            <a:extLst>
              <a:ext uri="{FF2B5EF4-FFF2-40B4-BE49-F238E27FC236}">
                <a16:creationId xmlns="" xmlns:a16="http://schemas.microsoft.com/office/drawing/2014/main" id="{623007F7-F0B2-44FB-B132-07D739C3A7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729" y="2678989"/>
            <a:ext cx="2508251" cy="18811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ymbol zastępczy zawartości 4" descr="Obraz zawierający wewnątrz, osoba, stół, grupa&#10;&#10;Opis wygenerowany automatycznie">
            <a:extLst>
              <a:ext uri="{FF2B5EF4-FFF2-40B4-BE49-F238E27FC236}">
                <a16:creationId xmlns="" xmlns:a16="http://schemas.microsoft.com/office/drawing/2014/main" id="{233739A9-73B7-4646-8DDF-2DA3BD1F5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13" y="3162674"/>
            <a:ext cx="2663525" cy="3551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D7F7031C-CB99-4E01-8403-BD7C707E07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53055" y="4731833"/>
            <a:ext cx="2642945" cy="19822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48508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2178DD5-F046-40F5-9210-19875688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365125"/>
            <a:ext cx="9772650" cy="1325563"/>
          </a:xfrm>
        </p:spPr>
        <p:txBody>
          <a:bodyPr/>
          <a:lstStyle/>
          <a:p>
            <a:r>
              <a:rPr lang="pl-PL" dirty="0"/>
              <a:t>Profil mundurowy 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="" xmlns:a16="http://schemas.microsoft.com/office/drawing/2014/main" id="{0107780F-A7F1-4FF7-8583-7034F281B283}"/>
              </a:ext>
            </a:extLst>
          </p:cNvPr>
          <p:cNvSpPr txBox="1">
            <a:spLocks/>
          </p:cNvSpPr>
          <p:nvPr/>
        </p:nvSpPr>
        <p:spPr>
          <a:xfrm>
            <a:off x="838200" y="1917605"/>
            <a:ext cx="4986802" cy="2027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/>
              <a:t>Przedmioty rozszerzone:</a:t>
            </a:r>
          </a:p>
          <a:p>
            <a:r>
              <a:rPr lang="pl-PL" dirty="0"/>
              <a:t>język angielski</a:t>
            </a:r>
          </a:p>
          <a:p>
            <a:r>
              <a:rPr lang="pl-PL" dirty="0"/>
              <a:t>geografia</a:t>
            </a:r>
          </a:p>
          <a:p>
            <a:r>
              <a:rPr lang="pl-PL" dirty="0"/>
              <a:t>wiedza o społeczeństwie </a:t>
            </a:r>
          </a:p>
          <a:p>
            <a:endParaRPr lang="pl-PL" dirty="0"/>
          </a:p>
        </p:txBody>
      </p:sp>
      <p:sp>
        <p:nvSpPr>
          <p:cNvPr id="6" name="Symbol zastępczy zawartości 3">
            <a:extLst>
              <a:ext uri="{FF2B5EF4-FFF2-40B4-BE49-F238E27FC236}">
                <a16:creationId xmlns="" xmlns:a16="http://schemas.microsoft.com/office/drawing/2014/main" id="{C2593FE1-EB17-40CD-9D2B-7574BAE58612}"/>
              </a:ext>
            </a:extLst>
          </p:cNvPr>
          <p:cNvSpPr txBox="1">
            <a:spLocks/>
          </p:cNvSpPr>
          <p:nvPr/>
        </p:nvSpPr>
        <p:spPr>
          <a:xfrm>
            <a:off x="6995131" y="1825625"/>
            <a:ext cx="4509513" cy="2320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800" b="1" dirty="0"/>
              <a:t>Przedmioty dodatkowe</a:t>
            </a:r>
          </a:p>
          <a:p>
            <a:r>
              <a:rPr lang="pl-PL" sz="2800" dirty="0"/>
              <a:t>historia służb mundurowych</a:t>
            </a:r>
          </a:p>
          <a:p>
            <a:r>
              <a:rPr lang="pl-PL" sz="2800" dirty="0"/>
              <a:t>propedeutyka </a:t>
            </a:r>
          </a:p>
          <a:p>
            <a:r>
              <a:rPr lang="pl-PL" sz="2800" dirty="0"/>
              <a:t>techniki samoobrony </a:t>
            </a:r>
            <a:br>
              <a:rPr lang="pl-PL" sz="2800" dirty="0"/>
            </a:br>
            <a:r>
              <a:rPr lang="pl-PL" sz="2800" dirty="0"/>
              <a:t>i wyszkolenie strzeleckie </a:t>
            </a:r>
          </a:p>
          <a:p>
            <a:endParaRPr lang="pl-PL" sz="2800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="" xmlns:a16="http://schemas.microsoft.com/office/drawing/2014/main" id="{B468983A-B5CD-42BD-8E5C-6559C4A16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91"/>
          <a:stretch/>
        </p:blipFill>
        <p:spPr>
          <a:xfrm>
            <a:off x="527740" y="332210"/>
            <a:ext cx="1184519" cy="149341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D7C53FBD-DF4F-4779-A31E-11FDC6FEE2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6" r="5556"/>
          <a:stretch/>
        </p:blipFill>
        <p:spPr>
          <a:xfrm>
            <a:off x="7231225" y="4280932"/>
            <a:ext cx="3133530" cy="2350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Symbol zastępczy zawartości 3">
            <a:extLst>
              <a:ext uri="{FF2B5EF4-FFF2-40B4-BE49-F238E27FC236}">
                <a16:creationId xmlns="" xmlns:a16="http://schemas.microsoft.com/office/drawing/2014/main" id="{D2A37DC1-6EE7-4DFF-A510-DE833E0D7BDE}"/>
              </a:ext>
            </a:extLst>
          </p:cNvPr>
          <p:cNvSpPr txBox="1">
            <a:spLocks/>
          </p:cNvSpPr>
          <p:nvPr/>
        </p:nvSpPr>
        <p:spPr>
          <a:xfrm>
            <a:off x="2621364" y="4037503"/>
            <a:ext cx="4907902" cy="2437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l-PL" b="1" dirty="0"/>
              <a:t>Przedmioty brane pod</a:t>
            </a:r>
            <a:r>
              <a:rPr lang="pl-PL" dirty="0"/>
              <a:t> </a:t>
            </a:r>
            <a:r>
              <a:rPr lang="pl-PL" b="1" dirty="0"/>
              <a:t>uwagę </a:t>
            </a:r>
            <a:br>
              <a:rPr lang="pl-PL" b="1" dirty="0"/>
            </a:br>
            <a:r>
              <a:rPr lang="pl-PL" b="1" dirty="0"/>
              <a:t>przy rekrutacji:</a:t>
            </a:r>
          </a:p>
          <a:p>
            <a:r>
              <a:rPr lang="pl-PL" dirty="0"/>
              <a:t>język polski</a:t>
            </a:r>
          </a:p>
          <a:p>
            <a:r>
              <a:rPr lang="pl-PL" dirty="0"/>
              <a:t>język obcy</a:t>
            </a:r>
          </a:p>
          <a:p>
            <a:r>
              <a:rPr lang="pl-PL" dirty="0"/>
              <a:t>geografia</a:t>
            </a:r>
          </a:p>
          <a:p>
            <a:r>
              <a:rPr lang="pl-PL" dirty="0"/>
              <a:t>wiedza o społeczeństwie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678972785"/>
      </p:ext>
    </p:extLst>
  </p:cSld>
  <p:clrMapOvr>
    <a:masterClrMapping/>
  </p:clrMapOvr>
</p:sld>
</file>

<file path=ppt/theme/theme1.xml><?xml version="1.0" encoding="utf-8"?>
<a:theme xmlns:a="http://schemas.openxmlformats.org/drawingml/2006/main" name="Głębokość">
  <a:themeElements>
    <a:clrScheme name="Głębokość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łębokość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Głębokość</Template>
  <TotalTime>2138</TotalTime>
  <Words>634</Words>
  <Application>Microsoft Office PowerPoint</Application>
  <PresentationFormat>Niestandardowy</PresentationFormat>
  <Paragraphs>254</Paragraphs>
  <Slides>27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Głębokość</vt:lpstr>
      <vt:lpstr>Zespół Szkół im. Emilii Sczanieckiej w Pniewach</vt:lpstr>
      <vt:lpstr>Liceum ogólnokształcące </vt:lpstr>
      <vt:lpstr>Profil matematyczny </vt:lpstr>
      <vt:lpstr>Profil matematyczny </vt:lpstr>
      <vt:lpstr>Profil prawno – administracyjny </vt:lpstr>
      <vt:lpstr>Profil prawno – administracyjny </vt:lpstr>
      <vt:lpstr>Profil biologiczno – chemiczny </vt:lpstr>
      <vt:lpstr>Profil biologiczno – chemiczny </vt:lpstr>
      <vt:lpstr>Profil mundurowy </vt:lpstr>
      <vt:lpstr>Profil mundurowy </vt:lpstr>
      <vt:lpstr>Technikum </vt:lpstr>
      <vt:lpstr>Technik żywienia i usług gastronomicznych </vt:lpstr>
      <vt:lpstr>Technik żywienia i usług gastronomicznych </vt:lpstr>
      <vt:lpstr>Technik logistyk</vt:lpstr>
      <vt:lpstr>Technik logistyk </vt:lpstr>
      <vt:lpstr>Technik ekonomista</vt:lpstr>
      <vt:lpstr>Technik ekonomista </vt:lpstr>
      <vt:lpstr>Technik mechatronik</vt:lpstr>
      <vt:lpstr>Technik mechatronik </vt:lpstr>
      <vt:lpstr>Szkoła branżowa I stopnia </vt:lpstr>
      <vt:lpstr>Kucharz </vt:lpstr>
      <vt:lpstr>Klasa wielozawodowa</vt:lpstr>
      <vt:lpstr>Bursa Szkolna dla osób martwiących się dojazdami </vt:lpstr>
      <vt:lpstr>Co nas wyróżnia? </vt:lpstr>
      <vt:lpstr>Nauka  to nie wszystko </vt:lpstr>
      <vt:lpstr>Terminy rekrutacji </vt:lpstr>
      <vt:lpstr>Chcesz wiedzieć więcej? Zapraszamy  na naszą stronę internetową  www.zespolszkolpniewy.pl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 im. Emilii Sczanieckiej  w Pniewach</dc:title>
  <dc:creator>Katarzyna Szczepaniak</dc:creator>
  <cp:lastModifiedBy>oem</cp:lastModifiedBy>
  <cp:revision>150</cp:revision>
  <dcterms:created xsi:type="dcterms:W3CDTF">2020-02-16T18:48:56Z</dcterms:created>
  <dcterms:modified xsi:type="dcterms:W3CDTF">2021-04-08T09:36:32Z</dcterms:modified>
</cp:coreProperties>
</file>