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58" r:id="rId5"/>
    <p:sldId id="262" r:id="rId6"/>
    <p:sldId id="268" r:id="rId7"/>
    <p:sldId id="267" r:id="rId8"/>
    <p:sldId id="272" r:id="rId9"/>
    <p:sldId id="260" r:id="rId10"/>
    <p:sldId id="266" r:id="rId11"/>
    <p:sldId id="270" r:id="rId12"/>
    <p:sldId id="271" r:id="rId13"/>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14" name="Tytuł 13"/>
          <p:cNvSpPr>
            <a:spLocks noGrp="1"/>
          </p:cNvSpPr>
          <p:nvPr>
            <p:ph type="ctrTitle"/>
          </p:nvPr>
        </p:nvSpPr>
        <p:spPr>
          <a:xfrm>
            <a:off x="1432560" y="359898"/>
            <a:ext cx="7406640" cy="1472184"/>
          </a:xfrm>
        </p:spPr>
        <p:txBody>
          <a:bodyPr anchor="b"/>
          <a:lstStyle>
            <a:lvl1pPr algn="l">
              <a:defRPr/>
            </a:lvl1pPr>
            <a:extLst/>
          </a:lstStyle>
          <a:p>
            <a:r>
              <a:rPr kumimoji="0" lang="pl-PL" smtClean="0"/>
              <a:t>Kliknij, aby edytować styl</a:t>
            </a:r>
            <a:endParaRPr kumimoji="0" lang="en-US"/>
          </a:p>
        </p:txBody>
      </p:sp>
      <p:sp>
        <p:nvSpPr>
          <p:cNvPr id="22" name="Podtytuł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sp>
        <p:nvSpPr>
          <p:cNvPr id="7" name="Symbol zastępczy daty 6"/>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20" name="Symbol zastępczy stopki 19"/>
          <p:cNvSpPr>
            <a:spLocks noGrp="1"/>
          </p:cNvSpPr>
          <p:nvPr>
            <p:ph type="ftr" sz="quarter" idx="11"/>
          </p:nvPr>
        </p:nvSpPr>
        <p:spPr/>
        <p:txBody>
          <a:bodyPr/>
          <a:lstStyle>
            <a:extLst/>
          </a:lstStyle>
          <a:p>
            <a:endParaRPr lang="pl-PL"/>
          </a:p>
        </p:txBody>
      </p:sp>
      <p:sp>
        <p:nvSpPr>
          <p:cNvPr id="10" name="Symbol zastępczy numeru slajdu 9"/>
          <p:cNvSpPr>
            <a:spLocks noGrp="1"/>
          </p:cNvSpPr>
          <p:nvPr>
            <p:ph type="sldNum" sz="quarter" idx="12"/>
          </p:nvPr>
        </p:nvSpPr>
        <p:spPr/>
        <p:txBody>
          <a:bodyPr/>
          <a:lstStyle>
            <a:extLst/>
          </a:lstStyle>
          <a:p>
            <a:fld id="{77706C6E-AFF2-425C-835C-C62D3655B35D}" type="slidenum">
              <a:rPr lang="pl-PL" smtClean="0"/>
              <a:pPr/>
              <a:t>‹#›</a:t>
            </a:fld>
            <a:endParaRPr lang="pl-PL"/>
          </a:p>
        </p:txBody>
      </p:sp>
      <p:sp>
        <p:nvSpPr>
          <p:cNvPr id="8" name="Elipsa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77706C6E-AFF2-425C-835C-C62D3655B35D}" type="slidenum">
              <a:rPr lang="pl-PL" smtClean="0"/>
              <a:pPr/>
              <a:t>‹#›</a:t>
            </a:fld>
            <a:endParaRPr lang="pl-PL"/>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58000" y="274639"/>
            <a:ext cx="1828800" cy="5851525"/>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1143000" y="274640"/>
            <a:ext cx="5562600" cy="5851525"/>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77706C6E-AFF2-425C-835C-C62D3655B35D}" type="slidenum">
              <a:rPr lang="pl-PL" smtClean="0"/>
              <a:pPr/>
              <a:t>‹#›</a:t>
            </a:fld>
            <a:endParaRPr lang="pl-PL"/>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77706C6E-AFF2-425C-835C-C62D3655B35D}" type="slidenum">
              <a:rPr lang="pl-PL" smtClean="0"/>
              <a:pPr/>
              <a:t>‹#›</a:t>
            </a:fld>
            <a:endParaRPr lang="pl-PL"/>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7" name="Prostokąt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ytuł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77706C6E-AFF2-425C-835C-C62D3655B35D}" type="slidenum">
              <a:rPr lang="pl-PL" smtClean="0"/>
              <a:pPr/>
              <a:t>‹#›</a:t>
            </a:fld>
            <a:endParaRPr lang="pl-PL"/>
          </a:p>
        </p:txBody>
      </p:sp>
      <p:sp>
        <p:nvSpPr>
          <p:cNvPr id="10" name="Prostokąt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1435608" y="274320"/>
            <a:ext cx="7498080" cy="1143000"/>
          </a:xfrm>
        </p:spPr>
        <p:txBody>
          <a:bodyPr/>
          <a:lstStyle>
            <a:extLst/>
          </a:lstStyle>
          <a:p>
            <a:r>
              <a:rPr kumimoji="0" lang="pl-PL" smtClean="0"/>
              <a:t>Kliknij, aby edytować styl</a:t>
            </a:r>
            <a:endParaRPr kumimoji="0" lang="en-US"/>
          </a:p>
        </p:txBody>
      </p:sp>
      <p:sp>
        <p:nvSpPr>
          <p:cNvPr id="3" name="Symbol zastępczy zawartości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77706C6E-AFF2-425C-835C-C62D3655B35D}" type="slidenum">
              <a:rPr lang="pl-PL" smtClean="0"/>
              <a:pPr/>
              <a:t>‹#›</a:t>
            </a:fld>
            <a:endParaRPr lang="pl-PL"/>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77706C6E-AFF2-425C-835C-C62D3655B35D}" type="slidenum">
              <a:rPr lang="pl-PL" smtClean="0"/>
              <a:pPr/>
              <a:t>‹#›</a:t>
            </a:fld>
            <a:endParaRPr lang="pl-PL"/>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1435608" y="274320"/>
            <a:ext cx="7498080" cy="1143000"/>
          </a:xfrm>
        </p:spPr>
        <p:txBody>
          <a:bodyPr anchor="ctr"/>
          <a:lstStyle>
            <a:extLst/>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77706C6E-AFF2-425C-835C-C62D3655B35D}" type="slidenum">
              <a:rPr lang="pl-PL" smtClean="0"/>
              <a:pPr/>
              <a:t>‹#›</a:t>
            </a:fld>
            <a:endParaRPr lang="pl-PL"/>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Prostokąt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ymbol zastępczy daty 1"/>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3" name="Symbol zastępczy stopki 2"/>
          <p:cNvSpPr>
            <a:spLocks noGrp="1"/>
          </p:cNvSpPr>
          <p:nvPr>
            <p:ph type="ftr" sz="quarter" idx="11"/>
          </p:nvPr>
        </p:nvSpPr>
        <p:spPr/>
        <p:txBody>
          <a:bodyPr/>
          <a:lstStyle>
            <a:extLst/>
          </a:lstStyle>
          <a:p>
            <a:endParaRPr lang="pl-PL"/>
          </a:p>
        </p:txBody>
      </p:sp>
      <p:sp>
        <p:nvSpPr>
          <p:cNvPr id="4" name="Symbol zastępczy numeru slajdu 3"/>
          <p:cNvSpPr>
            <a:spLocks noGrp="1"/>
          </p:cNvSpPr>
          <p:nvPr>
            <p:ph type="sldNum" sz="quarter" idx="12"/>
          </p:nvPr>
        </p:nvSpPr>
        <p:spPr/>
        <p:txBody>
          <a:bodyPr/>
          <a:lstStyle>
            <a:extLst/>
          </a:lstStyle>
          <a:p>
            <a:fld id="{77706C6E-AFF2-425C-835C-C62D3655B35D}" type="slidenum">
              <a:rPr lang="pl-PL" smtClean="0"/>
              <a:pPr/>
              <a:t>‹#›</a:t>
            </a:fld>
            <a:endParaRPr lang="pl-PL"/>
          </a:p>
        </p:txBody>
      </p:sp>
      <p:sp>
        <p:nvSpPr>
          <p:cNvPr id="6" name="Prostokąt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77706C6E-AFF2-425C-835C-C62D3655B35D}" type="slidenum">
              <a:rPr lang="pl-PL" smtClean="0"/>
              <a:pPr/>
              <a:t>‹#›</a:t>
            </a:fld>
            <a:endParaRPr lang="pl-PL"/>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extLst/>
          </a:lstStyle>
          <a:p>
            <a:fld id="{A9836B26-295C-4BD6-988D-00DF12200A48}" type="datetimeFigureOut">
              <a:rPr lang="pl-PL" smtClean="0"/>
              <a:pPr/>
              <a:t>12.05.2024</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77706C6E-AFF2-425C-835C-C62D3655B35D}" type="slidenum">
              <a:rPr lang="pl-PL" smtClean="0"/>
              <a:pPr/>
              <a:t>‹#›</a:t>
            </a:fld>
            <a:endParaRPr lang="pl-PL"/>
          </a:p>
        </p:txBody>
      </p:sp>
      <p:sp>
        <p:nvSpPr>
          <p:cNvPr id="8" name="Prostokąt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ymbol zastępczy obrazu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l-PL" smtClean="0"/>
              <a:t>Kliknij ikonę, aby dodać obraz</a:t>
            </a:r>
            <a:endParaRPr kumimoji="0" lang="en-US" dirty="0"/>
          </a:p>
        </p:txBody>
      </p:sp>
      <p:sp>
        <p:nvSpPr>
          <p:cNvPr id="9" name="Schemat blokowy: proce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Schemat blokowy: proce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Symbol zastępczy tekstu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Wycinek koł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ierścień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Prostokąt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Symbol zastępczy tytułu 4"/>
          <p:cNvSpPr>
            <a:spLocks noGrp="1"/>
          </p:cNvSpPr>
          <p:nvPr>
            <p:ph type="title"/>
          </p:nvPr>
        </p:nvSpPr>
        <p:spPr>
          <a:xfrm>
            <a:off x="1435608" y="274638"/>
            <a:ext cx="7498080" cy="1143000"/>
          </a:xfrm>
          <a:prstGeom prst="rect">
            <a:avLst/>
          </a:prstGeom>
        </p:spPr>
        <p:txBody>
          <a:bodyPr anchor="ctr">
            <a:normAutofit/>
          </a:bodyPr>
          <a:lstStyle>
            <a:extLst/>
          </a:lstStyle>
          <a:p>
            <a:r>
              <a:rPr kumimoji="0" lang="pl-PL" smtClean="0"/>
              <a:t>Kliknij, aby edytować styl</a:t>
            </a:r>
            <a:endParaRPr kumimoji="0" lang="en-US"/>
          </a:p>
        </p:txBody>
      </p:sp>
      <p:sp>
        <p:nvSpPr>
          <p:cNvPr id="9" name="Symbol zastępczy tekstu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24" name="Symbol zastępczy daty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9836B26-295C-4BD6-988D-00DF12200A48}" type="datetimeFigureOut">
              <a:rPr lang="pl-PL" smtClean="0"/>
              <a:pPr/>
              <a:t>12.05.2024</a:t>
            </a:fld>
            <a:endParaRPr lang="pl-PL"/>
          </a:p>
        </p:txBody>
      </p:sp>
      <p:sp>
        <p:nvSpPr>
          <p:cNvPr id="10" name="Symbol zastępczy stopki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pl-PL"/>
          </a:p>
        </p:txBody>
      </p:sp>
      <p:sp>
        <p:nvSpPr>
          <p:cNvPr id="22" name="Symbol zastępczy numeru slajd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7706C6E-AFF2-425C-835C-C62D3655B35D}" type="slidenum">
              <a:rPr lang="pl-PL" smtClean="0"/>
              <a:pPr/>
              <a:t>‹#›</a:t>
            </a:fld>
            <a:endParaRPr lang="pl-PL"/>
          </a:p>
        </p:txBody>
      </p:sp>
      <p:sp>
        <p:nvSpPr>
          <p:cNvPr id="15" name="Prostokąt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pPr algn="ctr"/>
            <a:r>
              <a:rPr lang="pl-PL" b="1" dirty="0" smtClean="0">
                <a:latin typeface="Times New Roman" pitchFamily="18" charset="0"/>
                <a:cs typeface="Times New Roman" pitchFamily="18" charset="0"/>
              </a:rPr>
              <a:t/>
            </a:r>
            <a:br>
              <a:rPr lang="pl-PL" b="1" dirty="0" smtClean="0">
                <a:latin typeface="Times New Roman" pitchFamily="18" charset="0"/>
                <a:cs typeface="Times New Roman" pitchFamily="18" charset="0"/>
              </a:rPr>
            </a:br>
            <a:r>
              <a:rPr lang="pl-PL" b="1" dirty="0" smtClean="0">
                <a:latin typeface="Times New Roman" pitchFamily="18" charset="0"/>
                <a:cs typeface="Times New Roman" pitchFamily="18" charset="0"/>
              </a:rPr>
              <a:t/>
            </a:r>
            <a:br>
              <a:rPr lang="pl-PL" b="1" dirty="0" smtClean="0">
                <a:latin typeface="Times New Roman" pitchFamily="18" charset="0"/>
                <a:cs typeface="Times New Roman" pitchFamily="18" charset="0"/>
              </a:rPr>
            </a:br>
            <a:r>
              <a:rPr lang="pl-PL" b="1" dirty="0" smtClean="0">
                <a:latin typeface="Times New Roman" pitchFamily="18" charset="0"/>
                <a:cs typeface="Times New Roman" pitchFamily="18" charset="0"/>
              </a:rPr>
              <a:t/>
            </a:r>
            <a:br>
              <a:rPr lang="pl-PL" b="1" dirty="0" smtClean="0">
                <a:latin typeface="Times New Roman" pitchFamily="18" charset="0"/>
                <a:cs typeface="Times New Roman" pitchFamily="18" charset="0"/>
              </a:rPr>
            </a:br>
            <a:r>
              <a:rPr lang="pl-PL" b="1" dirty="0" smtClean="0">
                <a:latin typeface="Times New Roman" pitchFamily="18" charset="0"/>
                <a:cs typeface="Times New Roman" pitchFamily="18" charset="0"/>
              </a:rPr>
              <a:t/>
            </a:r>
            <a:br>
              <a:rPr lang="pl-PL" b="1" dirty="0" smtClean="0">
                <a:latin typeface="Times New Roman" pitchFamily="18" charset="0"/>
                <a:cs typeface="Times New Roman" pitchFamily="18" charset="0"/>
              </a:rPr>
            </a:br>
            <a:r>
              <a:rPr lang="pl-PL" b="1" dirty="0" smtClean="0">
                <a:latin typeface="Times New Roman" pitchFamily="18" charset="0"/>
                <a:cs typeface="Times New Roman" pitchFamily="18" charset="0"/>
              </a:rPr>
              <a:t/>
            </a:r>
            <a:br>
              <a:rPr lang="pl-PL" b="1" dirty="0" smtClean="0">
                <a:latin typeface="Times New Roman" pitchFamily="18" charset="0"/>
                <a:cs typeface="Times New Roman" pitchFamily="18" charset="0"/>
              </a:rPr>
            </a:br>
            <a:r>
              <a:rPr lang="pl-PL" b="1" dirty="0" smtClean="0">
                <a:latin typeface="Times New Roman" pitchFamily="18" charset="0"/>
                <a:cs typeface="Times New Roman" pitchFamily="18" charset="0"/>
              </a:rPr>
              <a:t/>
            </a:r>
            <a:br>
              <a:rPr lang="pl-PL" b="1" dirty="0" smtClean="0">
                <a:latin typeface="Times New Roman" pitchFamily="18" charset="0"/>
                <a:cs typeface="Times New Roman" pitchFamily="18" charset="0"/>
              </a:rPr>
            </a:br>
            <a:r>
              <a:rPr lang="pl-PL" sz="5300" b="1" dirty="0" smtClean="0">
                <a:latin typeface="Times New Roman" pitchFamily="18" charset="0"/>
                <a:cs typeface="Times New Roman" pitchFamily="18" charset="0"/>
              </a:rPr>
              <a:t>CLIL – od teorii do praktyki</a:t>
            </a:r>
            <a:endParaRPr lang="pl-PL" sz="5300" b="1" dirty="0">
              <a:latin typeface="Times New Roman" pitchFamily="18" charset="0"/>
              <a:cs typeface="Times New Roman" pitchFamily="18" charset="0"/>
            </a:endParaRPr>
          </a:p>
        </p:txBody>
      </p:sp>
      <p:sp>
        <p:nvSpPr>
          <p:cNvPr id="3" name="Podtytuł 2"/>
          <p:cNvSpPr>
            <a:spLocks noGrp="1"/>
          </p:cNvSpPr>
          <p:nvPr>
            <p:ph type="subTitle" idx="1"/>
          </p:nvPr>
        </p:nvSpPr>
        <p:spPr>
          <a:xfrm flipV="1">
            <a:off x="1371600" y="5638800"/>
            <a:ext cx="6400800" cy="433406"/>
          </a:xfrm>
        </p:spPr>
        <p:txBody>
          <a:bodyPr>
            <a:normAutofit lnSpcReduction="10000"/>
          </a:bodyPr>
          <a:lstStyle/>
          <a:p>
            <a:endParaRPr lang="pl-PL" dirty="0" smtClean="0"/>
          </a:p>
        </p:txBody>
      </p:sp>
      <p:pic>
        <p:nvPicPr>
          <p:cNvPr id="2052" name="Picture 4" descr="C:\Users\Katarzyna Zawadzka\Desktop\OSE-CLIL-landing62_620.jpg"/>
          <p:cNvPicPr>
            <a:picLocks noChangeAspect="1" noChangeArrowheads="1"/>
          </p:cNvPicPr>
          <p:nvPr/>
        </p:nvPicPr>
        <p:blipFill>
          <a:blip r:embed="rId2"/>
          <a:srcRect/>
          <a:stretch>
            <a:fillRect/>
          </a:stretch>
        </p:blipFill>
        <p:spPr bwMode="auto">
          <a:xfrm>
            <a:off x="1571604" y="2143116"/>
            <a:ext cx="5905500" cy="249555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2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600" b="1" dirty="0" smtClean="0">
                <a:latin typeface="Times New Roman" pitchFamily="18" charset="0"/>
                <a:cs typeface="Times New Roman" pitchFamily="18" charset="0"/>
              </a:rPr>
              <a:t>Metoda CLIL</a:t>
            </a:r>
            <a:endParaRPr lang="pl-PL" sz="3600"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lnSpcReduction="10000"/>
          </a:bodyPr>
          <a:lstStyle/>
          <a:p>
            <a:r>
              <a:rPr lang="pl-PL" sz="2400" dirty="0" smtClean="0">
                <a:latin typeface="Times New Roman" pitchFamily="18" charset="0"/>
                <a:cs typeface="Times New Roman" pitchFamily="18" charset="0"/>
              </a:rPr>
              <a:t>Buduje wiedzę na temat innych kultur i ułatwia ich rozumienie</a:t>
            </a:r>
          </a:p>
          <a:p>
            <a:r>
              <a:rPr lang="pl-PL" sz="2400" dirty="0" smtClean="0">
                <a:latin typeface="Times New Roman" pitchFamily="18" charset="0"/>
                <a:cs typeface="Times New Roman" pitchFamily="18" charset="0"/>
              </a:rPr>
              <a:t>Rozwija zdolności komunikacyjne</a:t>
            </a:r>
          </a:p>
          <a:p>
            <a:r>
              <a:rPr lang="pl-PL" sz="2400" dirty="0" smtClean="0">
                <a:latin typeface="Times New Roman" pitchFamily="18" charset="0"/>
                <a:cs typeface="Times New Roman" pitchFamily="18" charset="0"/>
              </a:rPr>
              <a:t>Podnosi kompetencje językową i rozwija zdolność komunikacji ustnej</a:t>
            </a:r>
          </a:p>
          <a:p>
            <a:r>
              <a:rPr lang="pl-PL" sz="2400" dirty="0" smtClean="0">
                <a:latin typeface="Times New Roman" pitchFamily="18" charset="0"/>
                <a:cs typeface="Times New Roman" pitchFamily="18" charset="0"/>
              </a:rPr>
              <a:t>Rozwija zainteresowanie wielojęzycznością</a:t>
            </a:r>
          </a:p>
          <a:p>
            <a:r>
              <a:rPr lang="pl-PL" sz="2400" dirty="0" smtClean="0">
                <a:latin typeface="Times New Roman" pitchFamily="18" charset="0"/>
                <a:cs typeface="Times New Roman" pitchFamily="18" charset="0"/>
              </a:rPr>
              <a:t>Sprzyja zdobywaniu wiedzy z różnych perspektyw</a:t>
            </a:r>
          </a:p>
          <a:p>
            <a:r>
              <a:rPr lang="pl-PL" sz="2400" dirty="0" smtClean="0">
                <a:latin typeface="Times New Roman" pitchFamily="18" charset="0"/>
                <a:cs typeface="Times New Roman" pitchFamily="18" charset="0"/>
              </a:rPr>
              <a:t>Umożliwia uczniom częste obcowanie z językiem docelowym</a:t>
            </a:r>
          </a:p>
          <a:p>
            <a:r>
              <a:rPr lang="pl-PL" sz="2400" dirty="0" smtClean="0">
                <a:latin typeface="Times New Roman" pitchFamily="18" charset="0"/>
                <a:cs typeface="Times New Roman" pitchFamily="18" charset="0"/>
              </a:rPr>
              <a:t>Różnicuje metody i formy pracy podczas zajęć</a:t>
            </a:r>
          </a:p>
          <a:p>
            <a:r>
              <a:rPr lang="pl-PL" sz="2400" dirty="0" smtClean="0">
                <a:latin typeface="Times New Roman" pitchFamily="18" charset="0"/>
                <a:cs typeface="Times New Roman" pitchFamily="18" charset="0"/>
              </a:rPr>
              <a:t>Stymuluje motywację uczniów i zachęca do uczenia się zarówno języka, jak i wykładanego przedmiotu</a:t>
            </a:r>
          </a:p>
          <a:p>
            <a:endParaRPr lang="pl-PL"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latin typeface="Times New Roman" pitchFamily="18" charset="0"/>
                <a:cs typeface="Times New Roman" pitchFamily="18" charset="0"/>
              </a:rPr>
              <a:t>Pomocna bibliografia</a:t>
            </a:r>
            <a:endParaRPr lang="pl-PL"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62500" lnSpcReduction="20000"/>
          </a:bodyPr>
          <a:lstStyle/>
          <a:p>
            <a:r>
              <a:rPr lang="pl-PL" dirty="0" smtClean="0">
                <a:latin typeface="Times New Roman" pitchFamily="18" charset="0"/>
                <a:cs typeface="Times New Roman" pitchFamily="18" charset="0"/>
              </a:rPr>
              <a:t>Ball, P., </a:t>
            </a:r>
            <a:r>
              <a:rPr lang="pl-PL" dirty="0" err="1" smtClean="0">
                <a:latin typeface="Times New Roman" pitchFamily="18" charset="0"/>
                <a:cs typeface="Times New Roman" pitchFamily="18" charset="0"/>
              </a:rPr>
              <a:t>Kelly</a:t>
            </a:r>
            <a:r>
              <a:rPr lang="pl-PL" dirty="0" smtClean="0">
                <a:latin typeface="Times New Roman" pitchFamily="18" charset="0"/>
                <a:cs typeface="Times New Roman" pitchFamily="18" charset="0"/>
              </a:rPr>
              <a:t>, K., </a:t>
            </a:r>
            <a:r>
              <a:rPr lang="pl-PL" dirty="0" err="1" smtClean="0">
                <a:latin typeface="Times New Roman" pitchFamily="18" charset="0"/>
                <a:cs typeface="Times New Roman" pitchFamily="18" charset="0"/>
              </a:rPr>
              <a:t>Clegg</a:t>
            </a:r>
            <a:r>
              <a:rPr lang="pl-PL" dirty="0" smtClean="0">
                <a:latin typeface="Times New Roman" pitchFamily="18" charset="0"/>
                <a:cs typeface="Times New Roman" pitchFamily="18" charset="0"/>
              </a:rPr>
              <a:t>, J. (2015). </a:t>
            </a:r>
            <a:r>
              <a:rPr lang="pl-PL" dirty="0" err="1" smtClean="0">
                <a:latin typeface="Times New Roman" pitchFamily="18" charset="0"/>
                <a:cs typeface="Times New Roman" pitchFamily="18" charset="0"/>
              </a:rPr>
              <a:t>Putting</a:t>
            </a:r>
            <a:r>
              <a:rPr lang="pl-PL" dirty="0" smtClean="0">
                <a:latin typeface="Times New Roman" pitchFamily="18" charset="0"/>
                <a:cs typeface="Times New Roman" pitchFamily="18" charset="0"/>
              </a:rPr>
              <a:t> CLIL </a:t>
            </a:r>
            <a:r>
              <a:rPr lang="pl-PL" dirty="0" err="1" smtClean="0">
                <a:latin typeface="Times New Roman" pitchFamily="18" charset="0"/>
                <a:cs typeface="Times New Roman" pitchFamily="18" charset="0"/>
              </a:rPr>
              <a:t>into</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Practice</a:t>
            </a:r>
            <a:r>
              <a:rPr lang="pl-PL" dirty="0" smtClean="0">
                <a:latin typeface="Times New Roman" pitchFamily="18" charset="0"/>
                <a:cs typeface="Times New Roman" pitchFamily="18" charset="0"/>
              </a:rPr>
              <a:t>. Oksford: Oxford </a:t>
            </a:r>
            <a:r>
              <a:rPr lang="pl-PL" dirty="0" err="1" smtClean="0">
                <a:latin typeface="Times New Roman" pitchFamily="18" charset="0"/>
                <a:cs typeface="Times New Roman" pitchFamily="18" charset="0"/>
              </a:rPr>
              <a:t>University</a:t>
            </a:r>
            <a:r>
              <a:rPr lang="pl-PL" dirty="0" smtClean="0">
                <a:latin typeface="Times New Roman" pitchFamily="18" charset="0"/>
                <a:cs typeface="Times New Roman" pitchFamily="18" charset="0"/>
              </a:rPr>
              <a:t> Press</a:t>
            </a:r>
          </a:p>
          <a:p>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Coyle</a:t>
            </a:r>
            <a:r>
              <a:rPr lang="pl-PL" dirty="0" smtClean="0">
                <a:latin typeface="Times New Roman" pitchFamily="18" charset="0"/>
                <a:cs typeface="Times New Roman" pitchFamily="18" charset="0"/>
              </a:rPr>
              <a:t>, D., Hood, P., Marsh, D. (2010). CLIL: </a:t>
            </a:r>
            <a:r>
              <a:rPr lang="pl-PL" dirty="0" err="1" smtClean="0">
                <a:latin typeface="Times New Roman" pitchFamily="18" charset="0"/>
                <a:cs typeface="Times New Roman" pitchFamily="18" charset="0"/>
              </a:rPr>
              <a:t>Content</a:t>
            </a:r>
            <a:r>
              <a:rPr lang="pl-PL" dirty="0" smtClean="0">
                <a:latin typeface="Times New Roman" pitchFamily="18" charset="0"/>
                <a:cs typeface="Times New Roman" pitchFamily="18" charset="0"/>
              </a:rPr>
              <a:t> and </a:t>
            </a:r>
            <a:r>
              <a:rPr lang="pl-PL" dirty="0" err="1" smtClean="0">
                <a:latin typeface="Times New Roman" pitchFamily="18" charset="0"/>
                <a:cs typeface="Times New Roman" pitchFamily="18" charset="0"/>
              </a:rPr>
              <a:t>language</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integrated</a:t>
            </a:r>
            <a:r>
              <a:rPr lang="pl-PL" dirty="0" smtClean="0">
                <a:latin typeface="Times New Roman" pitchFamily="18" charset="0"/>
                <a:cs typeface="Times New Roman" pitchFamily="18" charset="0"/>
              </a:rPr>
              <a:t> learning. Cambridge: </a:t>
            </a:r>
            <a:r>
              <a:rPr lang="pl-PL" dirty="0" err="1" smtClean="0">
                <a:latin typeface="Times New Roman" pitchFamily="18" charset="0"/>
                <a:cs typeface="Times New Roman" pitchFamily="18" charset="0"/>
              </a:rPr>
              <a:t>Cambridge</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University</a:t>
            </a:r>
            <a:r>
              <a:rPr lang="pl-PL" dirty="0" smtClean="0">
                <a:latin typeface="Times New Roman" pitchFamily="18" charset="0"/>
                <a:cs typeface="Times New Roman" pitchFamily="18" charset="0"/>
              </a:rPr>
              <a:t> Press</a:t>
            </a:r>
          </a:p>
          <a:p>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Deller</a:t>
            </a:r>
            <a:r>
              <a:rPr lang="pl-PL" dirty="0" smtClean="0">
                <a:latin typeface="Times New Roman" pitchFamily="18" charset="0"/>
                <a:cs typeface="Times New Roman" pitchFamily="18" charset="0"/>
              </a:rPr>
              <a:t>, S., </a:t>
            </a:r>
            <a:r>
              <a:rPr lang="pl-PL" dirty="0" err="1" smtClean="0">
                <a:latin typeface="Times New Roman" pitchFamily="18" charset="0"/>
                <a:cs typeface="Times New Roman" pitchFamily="18" charset="0"/>
              </a:rPr>
              <a:t>Price</a:t>
            </a:r>
            <a:r>
              <a:rPr lang="pl-PL" dirty="0" smtClean="0">
                <a:latin typeface="Times New Roman" pitchFamily="18" charset="0"/>
                <a:cs typeface="Times New Roman" pitchFamily="18" charset="0"/>
              </a:rPr>
              <a:t>, C. (2007). </a:t>
            </a:r>
            <a:r>
              <a:rPr lang="pl-PL" dirty="0" err="1" smtClean="0">
                <a:latin typeface="Times New Roman" pitchFamily="18" charset="0"/>
                <a:cs typeface="Times New Roman" pitchFamily="18" charset="0"/>
              </a:rPr>
              <a:t>Teaching</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Other</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Subjects</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Through</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English</a:t>
            </a:r>
            <a:r>
              <a:rPr lang="pl-PL" dirty="0" smtClean="0">
                <a:latin typeface="Times New Roman" pitchFamily="18" charset="0"/>
                <a:cs typeface="Times New Roman" pitchFamily="18" charset="0"/>
              </a:rPr>
              <a:t>. Oksford: Oxford </a:t>
            </a:r>
            <a:r>
              <a:rPr lang="pl-PL" dirty="0" err="1" smtClean="0">
                <a:latin typeface="Times New Roman" pitchFamily="18" charset="0"/>
                <a:cs typeface="Times New Roman" pitchFamily="18" charset="0"/>
              </a:rPr>
              <a:t>University</a:t>
            </a:r>
            <a:r>
              <a:rPr lang="pl-PL" dirty="0" smtClean="0">
                <a:latin typeface="Times New Roman" pitchFamily="18" charset="0"/>
                <a:cs typeface="Times New Roman" pitchFamily="18" charset="0"/>
              </a:rPr>
              <a:t> Press</a:t>
            </a:r>
          </a:p>
          <a:p>
            <a:r>
              <a:rPr lang="pl-PL" dirty="0" smtClean="0">
                <a:latin typeface="Times New Roman" pitchFamily="18" charset="0"/>
                <a:cs typeface="Times New Roman" pitchFamily="18" charset="0"/>
              </a:rPr>
              <a:t>Green, C. (2016). </a:t>
            </a:r>
            <a:r>
              <a:rPr lang="pl-PL" dirty="0" err="1" smtClean="0">
                <a:latin typeface="Times New Roman" pitchFamily="18" charset="0"/>
                <a:cs typeface="Times New Roman" pitchFamily="18" charset="0"/>
              </a:rPr>
              <a:t>How</a:t>
            </a:r>
            <a:r>
              <a:rPr lang="pl-PL" dirty="0" smtClean="0">
                <a:latin typeface="Times New Roman" pitchFamily="18" charset="0"/>
                <a:cs typeface="Times New Roman" pitchFamily="18" charset="0"/>
              </a:rPr>
              <a:t> to </a:t>
            </a:r>
            <a:r>
              <a:rPr lang="pl-PL" dirty="0" err="1" smtClean="0">
                <a:latin typeface="Times New Roman" pitchFamily="18" charset="0"/>
                <a:cs typeface="Times New Roman" pitchFamily="18" charset="0"/>
              </a:rPr>
              <a:t>teach</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Secondary</a:t>
            </a:r>
            <a:r>
              <a:rPr lang="pl-PL" dirty="0" smtClean="0">
                <a:latin typeface="Times New Roman" pitchFamily="18" charset="0"/>
                <a:cs typeface="Times New Roman" pitchFamily="18" charset="0"/>
              </a:rPr>
              <a:t> Science. Independent </a:t>
            </a:r>
            <a:r>
              <a:rPr lang="pl-PL" dirty="0" err="1" smtClean="0">
                <a:latin typeface="Times New Roman" pitchFamily="18" charset="0"/>
                <a:cs typeface="Times New Roman" pitchFamily="18" charset="0"/>
              </a:rPr>
              <a:t>Thinking</a:t>
            </a:r>
            <a:r>
              <a:rPr lang="pl-PL" dirty="0" smtClean="0">
                <a:latin typeface="Times New Roman" pitchFamily="18" charset="0"/>
                <a:cs typeface="Times New Roman" pitchFamily="18" charset="0"/>
              </a:rPr>
              <a:t> Press</a:t>
            </a:r>
          </a:p>
          <a:p>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Grieveson</a:t>
            </a:r>
            <a:r>
              <a:rPr lang="pl-PL" dirty="0" smtClean="0">
                <a:latin typeface="Times New Roman" pitchFamily="18" charset="0"/>
                <a:cs typeface="Times New Roman" pitchFamily="18" charset="0"/>
              </a:rPr>
              <a:t>, M., </a:t>
            </a:r>
            <a:r>
              <a:rPr lang="pl-PL" dirty="0" err="1" smtClean="0">
                <a:latin typeface="Times New Roman" pitchFamily="18" charset="0"/>
                <a:cs typeface="Times New Roman" pitchFamily="18" charset="0"/>
              </a:rPr>
              <a:t>Superfine</a:t>
            </a:r>
            <a:r>
              <a:rPr lang="pl-PL" dirty="0" smtClean="0">
                <a:latin typeface="Times New Roman" pitchFamily="18" charset="0"/>
                <a:cs typeface="Times New Roman" pitchFamily="18" charset="0"/>
              </a:rPr>
              <a:t>, W. (2012). </a:t>
            </a:r>
            <a:r>
              <a:rPr lang="pl-PL" dirty="0" err="1" smtClean="0">
                <a:latin typeface="Times New Roman" pitchFamily="18" charset="0"/>
                <a:cs typeface="Times New Roman" pitchFamily="18" charset="0"/>
              </a:rPr>
              <a:t>The</a:t>
            </a:r>
            <a:r>
              <a:rPr lang="pl-PL" dirty="0" smtClean="0">
                <a:latin typeface="Times New Roman" pitchFamily="18" charset="0"/>
                <a:cs typeface="Times New Roman" pitchFamily="18" charset="0"/>
              </a:rPr>
              <a:t> CLIL </a:t>
            </a:r>
            <a:r>
              <a:rPr lang="pl-PL" dirty="0" err="1" smtClean="0">
                <a:latin typeface="Times New Roman" pitchFamily="18" charset="0"/>
                <a:cs typeface="Times New Roman" pitchFamily="18" charset="0"/>
              </a:rPr>
              <a:t>Resource</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Pack</a:t>
            </a:r>
            <a:r>
              <a:rPr lang="pl-PL" dirty="0" smtClean="0">
                <a:latin typeface="Times New Roman" pitchFamily="18" charset="0"/>
                <a:cs typeface="Times New Roman" pitchFamily="18" charset="0"/>
              </a:rPr>
              <a:t>. Delta </a:t>
            </a:r>
            <a:r>
              <a:rPr lang="pl-PL" dirty="0" err="1" smtClean="0">
                <a:latin typeface="Times New Roman" pitchFamily="18" charset="0"/>
                <a:cs typeface="Times New Roman" pitchFamily="18" charset="0"/>
              </a:rPr>
              <a:t>Publishing</a:t>
            </a:r>
            <a:endParaRPr lang="pl-PL" dirty="0" smtClean="0">
              <a:latin typeface="Times New Roman" pitchFamily="18" charset="0"/>
              <a:cs typeface="Times New Roman" pitchFamily="18" charset="0"/>
            </a:endParaRPr>
          </a:p>
          <a:p>
            <a:r>
              <a:rPr lang="pl-PL" dirty="0" err="1" smtClean="0">
                <a:latin typeface="Times New Roman" pitchFamily="18" charset="0"/>
                <a:cs typeface="Times New Roman" pitchFamily="18" charset="0"/>
              </a:rPr>
              <a:t>Mehisto</a:t>
            </a:r>
            <a:r>
              <a:rPr lang="pl-PL" dirty="0" smtClean="0">
                <a:latin typeface="Times New Roman" pitchFamily="18" charset="0"/>
                <a:cs typeface="Times New Roman" pitchFamily="18" charset="0"/>
              </a:rPr>
              <a:t>, P., </a:t>
            </a:r>
            <a:r>
              <a:rPr lang="pl-PL" dirty="0" err="1" smtClean="0">
                <a:latin typeface="Times New Roman" pitchFamily="18" charset="0"/>
                <a:cs typeface="Times New Roman" pitchFamily="18" charset="0"/>
              </a:rPr>
              <a:t>Frigols</a:t>
            </a:r>
            <a:r>
              <a:rPr lang="pl-PL" dirty="0" smtClean="0">
                <a:latin typeface="Times New Roman" pitchFamily="18" charset="0"/>
                <a:cs typeface="Times New Roman" pitchFamily="18" charset="0"/>
              </a:rPr>
              <a:t>, M. J., Marsh, D. (2008). </a:t>
            </a:r>
            <a:r>
              <a:rPr lang="pl-PL" dirty="0" err="1" smtClean="0">
                <a:latin typeface="Times New Roman" pitchFamily="18" charset="0"/>
                <a:cs typeface="Times New Roman" pitchFamily="18" charset="0"/>
              </a:rPr>
              <a:t>Uncovering</a:t>
            </a:r>
            <a:r>
              <a:rPr lang="pl-PL" dirty="0" smtClean="0">
                <a:latin typeface="Times New Roman" pitchFamily="18" charset="0"/>
                <a:cs typeface="Times New Roman" pitchFamily="18" charset="0"/>
              </a:rPr>
              <a:t> CLIL. Londyn: Macmillan </a:t>
            </a:r>
            <a:r>
              <a:rPr lang="pl-PL" dirty="0" err="1" smtClean="0">
                <a:latin typeface="Times New Roman" pitchFamily="18" charset="0"/>
                <a:cs typeface="Times New Roman" pitchFamily="18" charset="0"/>
              </a:rPr>
              <a:t>Education</a:t>
            </a:r>
            <a:endParaRPr lang="pl-PL" dirty="0" smtClean="0">
              <a:latin typeface="Times New Roman" pitchFamily="18" charset="0"/>
              <a:cs typeface="Times New Roman" pitchFamily="18" charset="0"/>
            </a:endParaRPr>
          </a:p>
          <a:p>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Puchta</a:t>
            </a:r>
            <a:r>
              <a:rPr lang="pl-PL" dirty="0" smtClean="0">
                <a:latin typeface="Times New Roman" pitchFamily="18" charset="0"/>
                <a:cs typeface="Times New Roman" pitchFamily="18" charset="0"/>
              </a:rPr>
              <a:t>, H., Williams, M. (2011). </a:t>
            </a:r>
            <a:r>
              <a:rPr lang="pl-PL" dirty="0" err="1" smtClean="0">
                <a:latin typeface="Times New Roman" pitchFamily="18" charset="0"/>
                <a:cs typeface="Times New Roman" pitchFamily="18" charset="0"/>
              </a:rPr>
              <a:t>Teaching</a:t>
            </a:r>
            <a:r>
              <a:rPr lang="pl-PL" dirty="0" smtClean="0">
                <a:latin typeface="Times New Roman" pitchFamily="18" charset="0"/>
                <a:cs typeface="Times New Roman" pitchFamily="18" charset="0"/>
              </a:rPr>
              <a:t> Young </a:t>
            </a:r>
            <a:r>
              <a:rPr lang="pl-PL" dirty="0" err="1" smtClean="0">
                <a:latin typeface="Times New Roman" pitchFamily="18" charset="0"/>
                <a:cs typeface="Times New Roman" pitchFamily="18" charset="0"/>
              </a:rPr>
              <a:t>Learners</a:t>
            </a:r>
            <a:r>
              <a:rPr lang="pl-PL" dirty="0" smtClean="0">
                <a:latin typeface="Times New Roman" pitchFamily="18" charset="0"/>
                <a:cs typeface="Times New Roman" pitchFamily="18" charset="0"/>
              </a:rPr>
              <a:t> to </a:t>
            </a:r>
            <a:r>
              <a:rPr lang="pl-PL" dirty="0" err="1" smtClean="0">
                <a:latin typeface="Times New Roman" pitchFamily="18" charset="0"/>
                <a:cs typeface="Times New Roman" pitchFamily="18" charset="0"/>
              </a:rPr>
              <a:t>Think</a:t>
            </a:r>
            <a:r>
              <a:rPr lang="pl-PL" dirty="0" smtClean="0">
                <a:latin typeface="Times New Roman" pitchFamily="18" charset="0"/>
                <a:cs typeface="Times New Roman" pitchFamily="18" charset="0"/>
              </a:rPr>
              <a:t>: ELT </a:t>
            </a:r>
            <a:r>
              <a:rPr lang="pl-PL" dirty="0" err="1" smtClean="0">
                <a:latin typeface="Times New Roman" pitchFamily="18" charset="0"/>
                <a:cs typeface="Times New Roman" pitchFamily="18" charset="0"/>
              </a:rPr>
              <a:t>Activities</a:t>
            </a:r>
            <a:r>
              <a:rPr lang="pl-PL" dirty="0" smtClean="0">
                <a:latin typeface="Times New Roman" pitchFamily="18" charset="0"/>
                <a:cs typeface="Times New Roman" pitchFamily="18" charset="0"/>
              </a:rPr>
              <a:t> for </a:t>
            </a:r>
            <a:r>
              <a:rPr lang="pl-PL" dirty="0" err="1" smtClean="0">
                <a:latin typeface="Times New Roman" pitchFamily="18" charset="0"/>
                <a:cs typeface="Times New Roman" pitchFamily="18" charset="0"/>
              </a:rPr>
              <a:t>young</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learners</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aged</a:t>
            </a:r>
            <a:r>
              <a:rPr lang="pl-PL" dirty="0" smtClean="0">
                <a:latin typeface="Times New Roman" pitchFamily="18" charset="0"/>
                <a:cs typeface="Times New Roman" pitchFamily="18" charset="0"/>
              </a:rPr>
              <a:t> 6–12. Cambridge: </a:t>
            </a:r>
            <a:r>
              <a:rPr lang="pl-PL" dirty="0" err="1" smtClean="0">
                <a:latin typeface="Times New Roman" pitchFamily="18" charset="0"/>
                <a:cs typeface="Times New Roman" pitchFamily="18" charset="0"/>
              </a:rPr>
              <a:t>Helbling</a:t>
            </a:r>
            <a:r>
              <a:rPr lang="pl-PL" dirty="0" smtClean="0">
                <a:latin typeface="Times New Roman" pitchFamily="18" charset="0"/>
                <a:cs typeface="Times New Roman" pitchFamily="18" charset="0"/>
              </a:rPr>
              <a:t> </a:t>
            </a:r>
            <a:r>
              <a:rPr lang="pl-PL" dirty="0" err="1" smtClean="0">
                <a:latin typeface="Times New Roman" pitchFamily="18" charset="0"/>
                <a:cs typeface="Times New Roman" pitchFamily="18" charset="0"/>
              </a:rPr>
              <a:t>Languages</a:t>
            </a:r>
            <a:endParaRPr lang="pl-PL"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645920" y="357166"/>
            <a:ext cx="7498080" cy="1143000"/>
          </a:xfrm>
        </p:spPr>
        <p:txBody>
          <a:bodyPr/>
          <a:lstStyle/>
          <a:p>
            <a:pPr algn="ctr"/>
            <a:r>
              <a:rPr lang="pl-PL" b="1" dirty="0" smtClean="0">
                <a:latin typeface="Times New Roman" pitchFamily="18" charset="0"/>
                <a:cs typeface="Times New Roman" pitchFamily="18" charset="0"/>
              </a:rPr>
              <a:t>Przydatne Filmiki</a:t>
            </a:r>
            <a:endParaRPr lang="pl-PL"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lstStyle/>
          <a:p>
            <a:pPr>
              <a:buNone/>
            </a:pPr>
            <a:r>
              <a:rPr lang="pl-PL" dirty="0" smtClean="0"/>
              <a:t>	</a:t>
            </a:r>
            <a:r>
              <a:rPr lang="pl-PL" dirty="0" smtClean="0">
                <a:latin typeface="Times New Roman" pitchFamily="18" charset="0"/>
                <a:cs typeface="Times New Roman" pitchFamily="18" charset="0"/>
              </a:rPr>
              <a:t>https://youtu.be/RfbbZkx0cbo https://youtu.be/MaUmlwczKJA https://youtu.be/kR6OnEqq1Fc https://youtu.be/dFuCrxRobh0 https://languages.dk/clil4u/</a:t>
            </a:r>
            <a:endParaRPr lang="pl-PL" dirty="0">
              <a:latin typeface="Times New Roman" pitchFamily="18" charset="0"/>
              <a:cs typeface="Times New Roman" pitchFamily="18" charset="0"/>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latin typeface="Times New Roman" pitchFamily="18" charset="0"/>
                <a:cs typeface="Times New Roman" pitchFamily="18" charset="0"/>
              </a:rPr>
              <a:t>Co to jest CLIL?</a:t>
            </a:r>
            <a:endParaRPr lang="pl-PL"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pPr algn="just">
              <a:buNone/>
            </a:pPr>
            <a:r>
              <a:rPr lang="pl-PL" dirty="0" smtClean="0"/>
              <a:t> </a:t>
            </a:r>
            <a:r>
              <a:rPr lang="pl-PL" sz="2000" dirty="0" smtClean="0">
                <a:latin typeface="Times New Roman" pitchFamily="18" charset="0"/>
                <a:cs typeface="Times New Roman" pitchFamily="18" charset="0"/>
              </a:rPr>
              <a:t>CLIL (</a:t>
            </a:r>
            <a:r>
              <a:rPr lang="pl-PL" sz="2000" dirty="0" err="1" smtClean="0">
                <a:latin typeface="Times New Roman" pitchFamily="18" charset="0"/>
                <a:cs typeface="Times New Roman" pitchFamily="18" charset="0"/>
              </a:rPr>
              <a:t>Content</a:t>
            </a:r>
            <a:r>
              <a:rPr lang="pl-PL" sz="2000" dirty="0" smtClean="0">
                <a:latin typeface="Times New Roman" pitchFamily="18" charset="0"/>
                <a:cs typeface="Times New Roman" pitchFamily="18" charset="0"/>
              </a:rPr>
              <a:t> and </a:t>
            </a:r>
            <a:r>
              <a:rPr lang="pl-PL" sz="2000" dirty="0" err="1" smtClean="0">
                <a:latin typeface="Times New Roman" pitchFamily="18" charset="0"/>
                <a:cs typeface="Times New Roman" pitchFamily="18" charset="0"/>
              </a:rPr>
              <a:t>Language</a:t>
            </a:r>
            <a:r>
              <a:rPr lang="pl-PL" sz="2000" dirty="0" smtClean="0">
                <a:latin typeface="Times New Roman" pitchFamily="18" charset="0"/>
                <a:cs typeface="Times New Roman" pitchFamily="18" charset="0"/>
              </a:rPr>
              <a:t> </a:t>
            </a:r>
            <a:r>
              <a:rPr lang="pl-PL" sz="2000" dirty="0" err="1" smtClean="0">
                <a:latin typeface="Times New Roman" pitchFamily="18" charset="0"/>
                <a:cs typeface="Times New Roman" pitchFamily="18" charset="0"/>
              </a:rPr>
              <a:t>Integrated</a:t>
            </a: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Learning – Zintegrowane kształcenie przedmiotowo-językowe) </a:t>
            </a:r>
            <a:r>
              <a:rPr lang="pl-PL" sz="2000" dirty="0" smtClean="0">
                <a:latin typeface="Times New Roman" pitchFamily="18" charset="0"/>
                <a:cs typeface="Times New Roman" pitchFamily="18" charset="0"/>
              </a:rPr>
              <a:t>to takie podejście do procesu edukacyjnego, które stawia przed uczniem dwa cele: jednoczesne poznanie treści przedmiotowych oraz opanowanie języka obcego, w którym odbywa się nauka. Metoda ta polega zatem na jednoczesnym nauczaniu treści danego przedmiotu i języka obcego.</a:t>
            </a:r>
          </a:p>
          <a:p>
            <a:pPr algn="just">
              <a:buNone/>
            </a:pP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CLIL to </a:t>
            </a:r>
            <a:r>
              <a:rPr lang="pl-PL" sz="2000" dirty="0" smtClean="0">
                <a:latin typeface="Times New Roman" pitchFamily="18" charset="0"/>
                <a:cs typeface="Times New Roman" pitchFamily="18" charset="0"/>
              </a:rPr>
              <a:t>termin, który zawitał w Europie w latach 90. XX wieku. Pojawił się organicznie w związku z globalizacją i rosnącym zapotrzebowaniem na sprawności językowe na Starym Kontynencie, mające zwiększać mobilność ludności.</a:t>
            </a:r>
          </a:p>
          <a:p>
            <a:pPr algn="just">
              <a:buNone/>
            </a:pPr>
            <a:r>
              <a:rPr lang="pl-PL" sz="2000" dirty="0" smtClean="0">
                <a:latin typeface="Times New Roman" pitchFamily="18" charset="0"/>
                <a:cs typeface="Times New Roman" pitchFamily="18" charset="0"/>
              </a:rPr>
              <a:t> CLIL zakłada nauczanie w siedmiu obszarach edukacji: językowej, przyrodniczej, społecznej, matematycznej, plastyczno-technicznej, muzycznej i zdrowotnej. </a:t>
            </a:r>
          </a:p>
          <a:p>
            <a:pPr>
              <a:buNone/>
            </a:pPr>
            <a:endParaRPr lang="pl-PL" sz="2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latin typeface="Times New Roman" pitchFamily="18" charset="0"/>
                <a:cs typeface="Times New Roman" pitchFamily="18" charset="0"/>
              </a:rPr>
              <a:t>Różne typy CLIL</a:t>
            </a:r>
            <a:endParaRPr lang="pl-PL"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Autofit/>
          </a:bodyPr>
          <a:lstStyle/>
          <a:p>
            <a:pPr algn="just"/>
            <a:r>
              <a:rPr lang="pl-PL" sz="1800" dirty="0" smtClean="0">
                <a:latin typeface="Times New Roman" pitchFamily="18" charset="0"/>
                <a:cs typeface="Times New Roman" pitchFamily="18" charset="0"/>
              </a:rPr>
              <a:t>„Twardy” CLIL (</a:t>
            </a:r>
            <a:r>
              <a:rPr lang="pl-PL" sz="1800" dirty="0" err="1" smtClean="0">
                <a:latin typeface="Times New Roman" pitchFamily="18" charset="0"/>
                <a:cs typeface="Times New Roman" pitchFamily="18" charset="0"/>
              </a:rPr>
              <a:t>hard</a:t>
            </a:r>
            <a:r>
              <a:rPr lang="pl-PL" sz="1800" dirty="0" smtClean="0">
                <a:latin typeface="Times New Roman" pitchFamily="18" charset="0"/>
                <a:cs typeface="Times New Roman" pitchFamily="18" charset="0"/>
              </a:rPr>
              <a:t>, </a:t>
            </a:r>
            <a:r>
              <a:rPr lang="pl-PL" sz="1800" dirty="0" err="1" smtClean="0">
                <a:latin typeface="Times New Roman" pitchFamily="18" charset="0"/>
                <a:cs typeface="Times New Roman" pitchFamily="18" charset="0"/>
              </a:rPr>
              <a:t>strong</a:t>
            </a:r>
            <a:r>
              <a:rPr lang="pl-PL" sz="1800" dirty="0" smtClean="0">
                <a:latin typeface="Times New Roman" pitchFamily="18" charset="0"/>
                <a:cs typeface="Times New Roman" pitchFamily="18" charset="0"/>
              </a:rPr>
              <a:t>) , to nauczanie przedmiotów poprzez język obcy, które prowadzone jest przez nauczyciela przedmiotu. W Polsce „twardy” CLIL realizowany jest w formie nauczania </a:t>
            </a:r>
            <a:r>
              <a:rPr lang="pl-PL" sz="1800" dirty="0" smtClean="0">
                <a:latin typeface="Times New Roman" pitchFamily="18" charset="0"/>
                <a:cs typeface="Times New Roman" pitchFamily="18" charset="0"/>
              </a:rPr>
              <a:t>dwujęzycznego</a:t>
            </a:r>
            <a:r>
              <a:rPr lang="pl-PL" sz="1800" dirty="0" smtClean="0">
                <a:latin typeface="Times New Roman" pitchFamily="18" charset="0"/>
                <a:cs typeface="Times New Roman" pitchFamily="18" charset="0"/>
              </a:rPr>
              <a:t>, </a:t>
            </a:r>
            <a:r>
              <a:rPr lang="pl-PL" sz="1800" dirty="0" smtClean="0">
                <a:latin typeface="Times New Roman" pitchFamily="18" charset="0"/>
                <a:cs typeface="Times New Roman" pitchFamily="18" charset="0"/>
              </a:rPr>
              <a:t>gdzie minimum 2 przedmioty nauczane są w języku obcym, a pozostała część przedmiotów wykładana jest w języku polskim. Aby mieć do tego prawo, nauczyciele przedmiotów niejęzykowych muszą, poza uprawnieniami do nauczania przedmiotu niejęzykowego, legitymować się znajomością języka na poziomie co najmniej B2 (według Europejskiego Systemu Opisu Kształcenia Językowego – ESOKJ). </a:t>
            </a:r>
          </a:p>
          <a:p>
            <a:pPr algn="just"/>
            <a:r>
              <a:rPr lang="pl-PL" sz="1800" dirty="0" smtClean="0">
                <a:latin typeface="Times New Roman" pitchFamily="18" charset="0"/>
                <a:cs typeface="Times New Roman" pitchFamily="18" charset="0"/>
              </a:rPr>
              <a:t>CLIL modułowy (</a:t>
            </a:r>
            <a:r>
              <a:rPr lang="pl-PL" sz="1800" dirty="0" err="1" smtClean="0">
                <a:latin typeface="Times New Roman" pitchFamily="18" charset="0"/>
                <a:cs typeface="Times New Roman" pitchFamily="18" charset="0"/>
              </a:rPr>
              <a:t>modular</a:t>
            </a:r>
            <a:r>
              <a:rPr lang="pl-PL" sz="1800" dirty="0" smtClean="0">
                <a:latin typeface="Times New Roman" pitchFamily="18" charset="0"/>
                <a:cs typeface="Times New Roman" pitchFamily="18" charset="0"/>
              </a:rPr>
              <a:t> CLIL) to sytuacja, gdy nauczyciel przedmiotu decyduje się na nauczanie w języku obcym tylko wybranych partii materiału. </a:t>
            </a:r>
          </a:p>
          <a:p>
            <a:pPr algn="just"/>
            <a:r>
              <a:rPr lang="pl-PL" sz="1800" dirty="0" smtClean="0">
                <a:latin typeface="Times New Roman" pitchFamily="18" charset="0"/>
                <a:cs typeface="Times New Roman" pitchFamily="18" charset="0"/>
              </a:rPr>
              <a:t> „Miękki” CLIL (soft, </a:t>
            </a:r>
            <a:r>
              <a:rPr lang="pl-PL" sz="1800" dirty="0" err="1" smtClean="0">
                <a:latin typeface="Times New Roman" pitchFamily="18" charset="0"/>
                <a:cs typeface="Times New Roman" pitchFamily="18" charset="0"/>
              </a:rPr>
              <a:t>weak</a:t>
            </a:r>
            <a:r>
              <a:rPr lang="pl-PL" sz="1800" dirty="0" smtClean="0">
                <a:latin typeface="Times New Roman" pitchFamily="18" charset="0"/>
                <a:cs typeface="Times New Roman" pitchFamily="18" charset="0"/>
              </a:rPr>
              <a:t>) prowadzony jest najczęściej przez nauczyciela języka obcego, który wplata wybrane treści przedmiotowe do swojej lekcji.</a:t>
            </a:r>
            <a:endParaRPr lang="pl-PL"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b="1" dirty="0" smtClean="0">
                <a:latin typeface="Times New Roman" pitchFamily="18" charset="0"/>
                <a:cs typeface="Times New Roman" pitchFamily="18" charset="0"/>
              </a:rPr>
              <a:t>Po co wprowadzamy metodę CLIL?</a:t>
            </a:r>
            <a:endParaRPr lang="pl-PL" sz="3600"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92500" lnSpcReduction="20000"/>
          </a:bodyPr>
          <a:lstStyle/>
          <a:p>
            <a:pPr algn="just"/>
            <a:endParaRPr lang="pl-PL" sz="2800" dirty="0" smtClean="0">
              <a:latin typeface="Times New Roman" pitchFamily="18" charset="0"/>
              <a:cs typeface="Times New Roman" pitchFamily="18" charset="0"/>
            </a:endParaRPr>
          </a:p>
          <a:p>
            <a:pPr algn="just"/>
            <a:r>
              <a:rPr lang="pl-PL" sz="2800" dirty="0" smtClean="0">
                <a:latin typeface="Times New Roman" pitchFamily="18" charset="0"/>
                <a:cs typeface="Times New Roman" pitchFamily="18" charset="0"/>
              </a:rPr>
              <a:t>Głównym założeniem tej metody jest zdobywanie nowej wiedzy i jednoczesne obcowanie z językiem obcym, uczenie się i używanie go. Jest to po to aby w przyszłości uczeń mógł porozumiewać się w języku obcym nie tylko w życiu codziennym, ale przede wszystkim, żeby mógł się w nim uczyć, studiować a później wykorzystywać go swobodnie w pracy zawodowej</a:t>
            </a:r>
            <a:r>
              <a:rPr lang="pl-PL" sz="2800" dirty="0" smtClean="0">
                <a:latin typeface="Times New Roman" pitchFamily="18" charset="0"/>
                <a:cs typeface="Times New Roman" pitchFamily="18" charset="0"/>
              </a:rPr>
              <a:t>.</a:t>
            </a:r>
          </a:p>
          <a:p>
            <a:pPr algn="just"/>
            <a:r>
              <a:rPr lang="pl-PL" sz="2800" dirty="0" smtClean="0">
                <a:latin typeface="Times New Roman" pitchFamily="18" charset="0"/>
                <a:cs typeface="Times New Roman" pitchFamily="18" charset="0"/>
              </a:rPr>
              <a:t>Uczenie się słówek i gramatyki odbywa się przy okazji. Lekcje opierają się na temacie wziętym z prawdziwego życia, nie na wymyślonym dialogu czy tekście przeładowanym wybranym czasem gramatycznym.</a:t>
            </a:r>
            <a:endParaRPr lang="pl-PL" sz="2800" dirty="0" smtClean="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latin typeface="Times New Roman" pitchFamily="18" charset="0"/>
                <a:cs typeface="Times New Roman" pitchFamily="18" charset="0"/>
              </a:rPr>
              <a:t>Lekcje metodą CLIL</a:t>
            </a:r>
            <a:endParaRPr lang="pl-PL"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pPr algn="just"/>
            <a:endParaRPr lang="pl-PL" sz="2800" dirty="0" smtClean="0">
              <a:latin typeface="Times New Roman" pitchFamily="18" charset="0"/>
              <a:cs typeface="Times New Roman" pitchFamily="18" charset="0"/>
            </a:endParaRPr>
          </a:p>
          <a:p>
            <a:pPr algn="just"/>
            <a:r>
              <a:rPr lang="pl-PL" sz="2800" dirty="0" smtClean="0">
                <a:latin typeface="Times New Roman" pitchFamily="18" charset="0"/>
                <a:cs typeface="Times New Roman" pitchFamily="18" charset="0"/>
              </a:rPr>
              <a:t>Pierwszym krokiem w realizacji lekcji CLIL jest odpowiedni dobór materiału. Możemy zdecydować się na realizację tematu spójnego z treściami realizowanymi na innych przedmiotach. Punktem wyjścia mogą być również bieżące sprawy, takie jak wydarzenia kulturalne lub sportowe, sprawy społeczne a także tradycje, obchodzenie świąt, sztuka czy literatura.</a:t>
            </a:r>
            <a:endParaRPr lang="pl-PL" sz="2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600" b="1" dirty="0" smtClean="0">
                <a:latin typeface="Times New Roman" pitchFamily="18" charset="0"/>
                <a:cs typeface="Times New Roman" pitchFamily="18" charset="0"/>
              </a:rPr>
              <a:t>Elementy lekcji metodą CLIL</a:t>
            </a:r>
            <a:endParaRPr lang="pl-PL" sz="3600"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pPr algn="just">
              <a:buNone/>
            </a:pPr>
            <a:r>
              <a:rPr lang="pl-PL" sz="2000" dirty="0" smtClean="0">
                <a:latin typeface="Times New Roman" pitchFamily="18" charset="0"/>
                <a:cs typeface="Times New Roman" pitchFamily="18" charset="0"/>
              </a:rPr>
              <a:t>Według standardowego podejścia, planowanie lekcji CLIL powinno uwzględniać następujące cztery elementy, czyli 4C:</a:t>
            </a:r>
          </a:p>
          <a:p>
            <a:pPr algn="just">
              <a:buNone/>
            </a:pPr>
            <a:r>
              <a:rPr lang="pl-PL" sz="2000" dirty="0" smtClean="0">
                <a:latin typeface="Times New Roman" pitchFamily="18" charset="0"/>
                <a:cs typeface="Times New Roman" pitchFamily="18" charset="0"/>
              </a:rPr>
              <a:t> • </a:t>
            </a:r>
            <a:r>
              <a:rPr lang="pl-PL" sz="2000" b="1" dirty="0" smtClean="0">
                <a:latin typeface="Times New Roman" pitchFamily="18" charset="0"/>
                <a:cs typeface="Times New Roman" pitchFamily="18" charset="0"/>
              </a:rPr>
              <a:t>treści (</a:t>
            </a:r>
            <a:r>
              <a:rPr lang="pl-PL" sz="2000" b="1" dirty="0" err="1" smtClean="0">
                <a:latin typeface="Times New Roman" pitchFamily="18" charset="0"/>
                <a:cs typeface="Times New Roman" pitchFamily="18" charset="0"/>
              </a:rPr>
              <a:t>content</a:t>
            </a:r>
            <a:r>
              <a:rPr lang="pl-PL" sz="2000" b="1"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 nie tylko zdobywana wiedza i umiejętności, ale również ich osobiste użycie i kreowanie</a:t>
            </a:r>
          </a:p>
          <a:p>
            <a:pPr algn="just">
              <a:buNone/>
            </a:pPr>
            <a:r>
              <a:rPr lang="pl-PL" sz="2000" dirty="0" smtClean="0">
                <a:latin typeface="Times New Roman" pitchFamily="18" charset="0"/>
                <a:cs typeface="Times New Roman" pitchFamily="18" charset="0"/>
              </a:rPr>
              <a:t>• </a:t>
            </a:r>
            <a:r>
              <a:rPr lang="pl-PL" sz="2000" b="1" dirty="0" smtClean="0">
                <a:latin typeface="Times New Roman" pitchFamily="18" charset="0"/>
                <a:cs typeface="Times New Roman" pitchFamily="18" charset="0"/>
              </a:rPr>
              <a:t>myślenie (</a:t>
            </a:r>
            <a:r>
              <a:rPr lang="pl-PL" sz="2000" b="1" dirty="0" err="1" smtClean="0">
                <a:latin typeface="Times New Roman" pitchFamily="18" charset="0"/>
                <a:cs typeface="Times New Roman" pitchFamily="18" charset="0"/>
              </a:rPr>
              <a:t>cognition</a:t>
            </a:r>
            <a:r>
              <a:rPr lang="pl-PL" sz="2000" b="1" dirty="0" smtClean="0">
                <a:latin typeface="Times New Roman" pitchFamily="18" charset="0"/>
                <a:cs typeface="Times New Roman" pitchFamily="18" charset="0"/>
              </a:rPr>
              <a:t>)</a:t>
            </a:r>
            <a:r>
              <a:rPr lang="pl-PL" sz="2000" dirty="0" smtClean="0">
                <a:latin typeface="Times New Roman" pitchFamily="18" charset="0"/>
                <a:cs typeface="Times New Roman" pitchFamily="18" charset="0"/>
              </a:rPr>
              <a:t> – treści przedmiotowe są powiązane z uczeniem się i myśleniem – procesami, które wymagają wsparcia językowego </a:t>
            </a:r>
          </a:p>
          <a:p>
            <a:pPr algn="just">
              <a:buNone/>
            </a:pPr>
            <a:r>
              <a:rPr lang="pl-PL" sz="2000" dirty="0" smtClean="0">
                <a:latin typeface="Times New Roman" pitchFamily="18" charset="0"/>
                <a:cs typeface="Times New Roman" pitchFamily="18" charset="0"/>
              </a:rPr>
              <a:t>• </a:t>
            </a:r>
            <a:r>
              <a:rPr lang="pl-PL" sz="2000" b="1" dirty="0" smtClean="0">
                <a:latin typeface="Times New Roman" pitchFamily="18" charset="0"/>
                <a:cs typeface="Times New Roman" pitchFamily="18" charset="0"/>
              </a:rPr>
              <a:t>komunikacja (</a:t>
            </a:r>
            <a:r>
              <a:rPr lang="pl-PL" sz="2000" b="1" dirty="0" err="1" smtClean="0">
                <a:latin typeface="Times New Roman" pitchFamily="18" charset="0"/>
                <a:cs typeface="Times New Roman" pitchFamily="18" charset="0"/>
              </a:rPr>
              <a:t>communication</a:t>
            </a:r>
            <a:r>
              <a:rPr lang="pl-PL" sz="2000" b="1"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 by uczenie się treści poprzez język było skuteczne, sam język musi być dostępny dla ucznia; bez tego elementu nie będzie możliwa interakcja między uczniem a nauczycielem i między samymi uczniami</a:t>
            </a:r>
          </a:p>
          <a:p>
            <a:pPr algn="just">
              <a:buNone/>
            </a:pPr>
            <a:r>
              <a:rPr lang="pl-PL" sz="2000" dirty="0" smtClean="0">
                <a:latin typeface="Times New Roman" pitchFamily="18" charset="0"/>
                <a:cs typeface="Times New Roman" pitchFamily="18" charset="0"/>
              </a:rPr>
              <a:t>• </a:t>
            </a:r>
            <a:r>
              <a:rPr lang="pl-PL" sz="2000" b="1" dirty="0" smtClean="0">
                <a:latin typeface="Times New Roman" pitchFamily="18" charset="0"/>
                <a:cs typeface="Times New Roman" pitchFamily="18" charset="0"/>
              </a:rPr>
              <a:t>kultura (</a:t>
            </a:r>
            <a:r>
              <a:rPr lang="pl-PL" sz="2000" b="1" dirty="0" err="1" smtClean="0">
                <a:latin typeface="Times New Roman" pitchFamily="18" charset="0"/>
                <a:cs typeface="Times New Roman" pitchFamily="18" charset="0"/>
              </a:rPr>
              <a:t>culture</a:t>
            </a:r>
            <a:r>
              <a:rPr lang="pl-PL" sz="2000" b="1"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 świadomość powiązań międzykulturowych, obecnych w każdym języku</a:t>
            </a:r>
            <a:endParaRPr lang="pl-PL" sz="2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42976" y="142852"/>
            <a:ext cx="7658096" cy="1000148"/>
          </a:xfrm>
        </p:spPr>
        <p:txBody>
          <a:bodyPr>
            <a:normAutofit fontScale="90000"/>
          </a:bodyPr>
          <a:lstStyle/>
          <a:p>
            <a:pPr algn="ctr"/>
            <a:r>
              <a:rPr lang="pl-PL" sz="3600" dirty="0" smtClean="0">
                <a:latin typeface="Times New Roman" pitchFamily="18" charset="0"/>
                <a:cs typeface="Times New Roman" pitchFamily="18" charset="0"/>
              </a:rPr>
              <a:t/>
            </a:r>
            <a:br>
              <a:rPr lang="pl-PL" sz="3600" dirty="0" smtClean="0">
                <a:latin typeface="Times New Roman" pitchFamily="18" charset="0"/>
                <a:cs typeface="Times New Roman" pitchFamily="18" charset="0"/>
              </a:rPr>
            </a:br>
            <a:r>
              <a:rPr lang="pl-PL" sz="3600" b="1" dirty="0" smtClean="0">
                <a:latin typeface="Times New Roman" pitchFamily="18" charset="0"/>
                <a:cs typeface="Times New Roman" pitchFamily="18" charset="0"/>
              </a:rPr>
              <a:t>Przykład tematu: Zwierzęta – </a:t>
            </a:r>
            <a:r>
              <a:rPr lang="pl-PL" sz="3600" b="1" dirty="0" err="1" smtClean="0">
                <a:latin typeface="Times New Roman" pitchFamily="18" charset="0"/>
                <a:cs typeface="Times New Roman" pitchFamily="18" charset="0"/>
              </a:rPr>
              <a:t>animals</a:t>
            </a:r>
            <a:r>
              <a:rPr lang="pl-PL" b="1" dirty="0" smtClean="0">
                <a:latin typeface="Times New Roman" pitchFamily="18" charset="0"/>
                <a:cs typeface="Times New Roman" pitchFamily="18" charset="0"/>
              </a:rPr>
              <a:t/>
            </a:r>
            <a:br>
              <a:rPr lang="pl-PL" b="1" dirty="0" smtClean="0">
                <a:latin typeface="Times New Roman" pitchFamily="18" charset="0"/>
                <a:cs typeface="Times New Roman" pitchFamily="18" charset="0"/>
              </a:rPr>
            </a:br>
            <a:endParaRPr lang="pl-PL" b="1"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1357290" y="1142984"/>
            <a:ext cx="7498080" cy="4800600"/>
          </a:xfrm>
        </p:spPr>
        <p:txBody>
          <a:bodyPr>
            <a:noAutofit/>
          </a:bodyPr>
          <a:lstStyle/>
          <a:p>
            <a:pPr>
              <a:buNone/>
            </a:pPr>
            <a:r>
              <a:rPr lang="pl-PL" sz="1400" b="1" dirty="0" err="1" smtClean="0">
                <a:latin typeface="Times New Roman" pitchFamily="18" charset="0"/>
                <a:cs typeface="Times New Roman" pitchFamily="18" charset="0"/>
              </a:rPr>
              <a:t>Content</a:t>
            </a:r>
            <a:r>
              <a:rPr lang="pl-PL" sz="1400" b="1" dirty="0" smtClean="0">
                <a:latin typeface="Times New Roman" pitchFamily="18" charset="0"/>
                <a:cs typeface="Times New Roman" pitchFamily="18" charset="0"/>
              </a:rPr>
              <a:t> - treść </a:t>
            </a:r>
          </a:p>
          <a:p>
            <a:pPr marL="514350" indent="-514350">
              <a:buNone/>
            </a:pPr>
            <a:r>
              <a:rPr lang="pl-PL" sz="1400" dirty="0" smtClean="0">
                <a:latin typeface="Times New Roman" pitchFamily="18" charset="0"/>
                <a:cs typeface="Times New Roman" pitchFamily="18" charset="0"/>
              </a:rPr>
              <a:t>1)Zwierzęta i ich środowisko naturalne -  film edukacyjny, szukanie informacji</a:t>
            </a:r>
          </a:p>
          <a:p>
            <a:pPr marL="514350" indent="-514350">
              <a:buNone/>
            </a:pPr>
            <a:r>
              <a:rPr lang="pl-PL" sz="1400" b="1" dirty="0" err="1" smtClean="0">
                <a:latin typeface="Times New Roman" pitchFamily="18" charset="0"/>
                <a:cs typeface="Times New Roman" pitchFamily="18" charset="0"/>
              </a:rPr>
              <a:t>Competence</a:t>
            </a:r>
            <a:r>
              <a:rPr lang="pl-PL" sz="1400" b="1" dirty="0" smtClean="0">
                <a:latin typeface="Times New Roman" pitchFamily="18" charset="0"/>
                <a:cs typeface="Times New Roman" pitchFamily="18" charset="0"/>
              </a:rPr>
              <a:t>- umiejętności, kompetencje</a:t>
            </a:r>
          </a:p>
          <a:p>
            <a:pPr marL="514350" indent="-514350">
              <a:buNone/>
            </a:pPr>
            <a:r>
              <a:rPr lang="pl-PL" sz="1400" dirty="0" smtClean="0">
                <a:latin typeface="Times New Roman" pitchFamily="18" charset="0"/>
                <a:cs typeface="Times New Roman" pitchFamily="18" charset="0"/>
              </a:rPr>
              <a:t> 1) Udział w dyskusji, rozmowie </a:t>
            </a:r>
          </a:p>
          <a:p>
            <a:pPr marL="514350" indent="-514350">
              <a:buNone/>
            </a:pPr>
            <a:r>
              <a:rPr lang="pl-PL" sz="1400" dirty="0" smtClean="0">
                <a:latin typeface="Times New Roman" pitchFamily="18" charset="0"/>
                <a:cs typeface="Times New Roman" pitchFamily="18" charset="0"/>
              </a:rPr>
              <a:t>2) Przygotowanie makiety lasu</a:t>
            </a:r>
          </a:p>
          <a:p>
            <a:pPr marL="514350" indent="-514350">
              <a:buNone/>
            </a:pPr>
            <a:r>
              <a:rPr lang="pl-PL" sz="1400" dirty="0" smtClean="0">
                <a:latin typeface="Times New Roman" pitchFamily="18" charset="0"/>
                <a:cs typeface="Times New Roman" pitchFamily="18" charset="0"/>
              </a:rPr>
              <a:t> </a:t>
            </a:r>
            <a:r>
              <a:rPr lang="pl-PL" sz="1400" b="1" dirty="0" err="1" smtClean="0">
                <a:latin typeface="Times New Roman" pitchFamily="18" charset="0"/>
                <a:cs typeface="Times New Roman" pitchFamily="18" charset="0"/>
              </a:rPr>
              <a:t>Cognition</a:t>
            </a:r>
            <a:r>
              <a:rPr lang="pl-PL" sz="1400" b="1" dirty="0" smtClean="0">
                <a:latin typeface="Times New Roman" pitchFamily="18" charset="0"/>
                <a:cs typeface="Times New Roman" pitchFamily="18" charset="0"/>
              </a:rPr>
              <a:t> – myślenie, wiedza, poznawanie </a:t>
            </a:r>
          </a:p>
          <a:p>
            <a:pPr marL="514350" indent="-514350">
              <a:buNone/>
            </a:pPr>
            <a:r>
              <a:rPr lang="pl-PL" sz="1400" dirty="0" smtClean="0">
                <a:latin typeface="Times New Roman" pitchFamily="18" charset="0"/>
                <a:cs typeface="Times New Roman" pitchFamily="18" charset="0"/>
              </a:rPr>
              <a:t>1)Rozumienie, co zwierzęta jedzą </a:t>
            </a:r>
          </a:p>
          <a:p>
            <a:pPr marL="514350" indent="-514350">
              <a:buNone/>
            </a:pPr>
            <a:r>
              <a:rPr lang="pl-PL" sz="1400" dirty="0" smtClean="0">
                <a:latin typeface="Times New Roman" pitchFamily="18" charset="0"/>
                <a:cs typeface="Times New Roman" pitchFamily="18" charset="0"/>
              </a:rPr>
              <a:t>2) Rozumienie, jak zwierzęta się poruszają </a:t>
            </a:r>
          </a:p>
          <a:p>
            <a:pPr marL="514350" indent="-514350">
              <a:buNone/>
            </a:pPr>
            <a:r>
              <a:rPr lang="pl-PL" sz="1400" dirty="0" smtClean="0">
                <a:latin typeface="Times New Roman" pitchFamily="18" charset="0"/>
                <a:cs typeface="Times New Roman" pitchFamily="18" charset="0"/>
              </a:rPr>
              <a:t>3) Rozumienie że zwierzęta mogą żyć w określonych warunkach</a:t>
            </a:r>
          </a:p>
          <a:p>
            <a:pPr marL="514350" indent="-514350">
              <a:buNone/>
            </a:pPr>
            <a:r>
              <a:rPr lang="pl-PL" sz="1400" dirty="0" smtClean="0">
                <a:latin typeface="Times New Roman" pitchFamily="18" charset="0"/>
                <a:cs typeface="Times New Roman" pitchFamily="18" charset="0"/>
              </a:rPr>
              <a:t>4) Gry planszowe, quizy</a:t>
            </a:r>
          </a:p>
          <a:p>
            <a:pPr marL="514350" indent="-514350">
              <a:buNone/>
            </a:pPr>
            <a:r>
              <a:rPr lang="pl-PL" sz="1400" b="1" dirty="0" smtClean="0">
                <a:latin typeface="Times New Roman" pitchFamily="18" charset="0"/>
                <a:cs typeface="Times New Roman" pitchFamily="18" charset="0"/>
              </a:rPr>
              <a:t> </a:t>
            </a:r>
            <a:r>
              <a:rPr lang="pl-PL" sz="1400" b="1" dirty="0" err="1" smtClean="0">
                <a:latin typeface="Times New Roman" pitchFamily="18" charset="0"/>
                <a:cs typeface="Times New Roman" pitchFamily="18" charset="0"/>
              </a:rPr>
              <a:t>Communication</a:t>
            </a:r>
            <a:r>
              <a:rPr lang="pl-PL" sz="1400" b="1" dirty="0" smtClean="0">
                <a:latin typeface="Times New Roman" pitchFamily="18" charset="0"/>
                <a:cs typeface="Times New Roman" pitchFamily="18" charset="0"/>
              </a:rPr>
              <a:t>- porozumiewanie się</a:t>
            </a:r>
          </a:p>
          <a:p>
            <a:pPr marL="514350" indent="-514350">
              <a:buNone/>
            </a:pPr>
            <a:r>
              <a:rPr lang="pl-PL" sz="1400" dirty="0" smtClean="0">
                <a:latin typeface="Times New Roman" pitchFamily="18" charset="0"/>
                <a:cs typeface="Times New Roman" pitchFamily="18" charset="0"/>
              </a:rPr>
              <a:t> 1) Rozmowa o zwierzętach – opisywanie zwierząt</a:t>
            </a:r>
          </a:p>
          <a:p>
            <a:pPr marL="514350" indent="-514350">
              <a:buNone/>
            </a:pPr>
            <a:r>
              <a:rPr lang="pl-PL" sz="1400" dirty="0" smtClean="0">
                <a:latin typeface="Times New Roman" pitchFamily="18" charset="0"/>
                <a:cs typeface="Times New Roman" pitchFamily="18" charset="0"/>
              </a:rPr>
              <a:t>2) Poznanie słownictwa </a:t>
            </a:r>
          </a:p>
          <a:p>
            <a:pPr marL="514350" indent="-514350">
              <a:buNone/>
            </a:pPr>
            <a:r>
              <a:rPr lang="pl-PL" sz="1400" dirty="0" smtClean="0">
                <a:latin typeface="Times New Roman" pitchFamily="18" charset="0"/>
                <a:cs typeface="Times New Roman" pitchFamily="18" charset="0"/>
              </a:rPr>
              <a:t>3) Nagranie filmu i opowiedzenie o zwierzęciu, jakie dzieci mają w domu </a:t>
            </a:r>
          </a:p>
          <a:p>
            <a:pPr marL="514350" indent="-514350">
              <a:buNone/>
            </a:pPr>
            <a:r>
              <a:rPr lang="pl-PL" sz="1400" b="1" dirty="0" smtClean="0">
                <a:latin typeface="Times New Roman" pitchFamily="18" charset="0"/>
                <a:cs typeface="Times New Roman" pitchFamily="18" charset="0"/>
              </a:rPr>
              <a:t>Community- związek ze środowiskiem lokalnym </a:t>
            </a:r>
          </a:p>
          <a:p>
            <a:pPr marL="514350" indent="-514350">
              <a:buNone/>
            </a:pPr>
            <a:r>
              <a:rPr lang="pl-PL" sz="1400" dirty="0" smtClean="0">
                <a:latin typeface="Times New Roman" pitchFamily="18" charset="0"/>
                <a:cs typeface="Times New Roman" pitchFamily="18" charset="0"/>
              </a:rPr>
              <a:t>1)Wycieczka</a:t>
            </a:r>
          </a:p>
          <a:p>
            <a:pPr marL="514350" indent="-514350">
              <a:buNone/>
            </a:pPr>
            <a:r>
              <a:rPr lang="pl-PL" sz="1400" dirty="0" smtClean="0">
                <a:latin typeface="Times New Roman" pitchFamily="18" charset="0"/>
                <a:cs typeface="Times New Roman" pitchFamily="18" charset="0"/>
              </a:rPr>
              <a:t> 2) Wizyta eksperta w szkole</a:t>
            </a:r>
            <a:endParaRPr lang="pl-PL" sz="14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ctr"/>
            <a:r>
              <a:rPr lang="pl-PL" sz="3600" b="1" dirty="0" smtClean="0">
                <a:latin typeface="Times New Roman" pitchFamily="18" charset="0"/>
                <a:cs typeface="Times New Roman" pitchFamily="18" charset="0"/>
              </a:rPr>
              <a:t>W klasie CLIL ważne jest/są:</a:t>
            </a:r>
            <a:br>
              <a:rPr lang="pl-PL" sz="3600" b="1" dirty="0" smtClean="0">
                <a:latin typeface="Times New Roman" pitchFamily="18" charset="0"/>
                <a:cs typeface="Times New Roman" pitchFamily="18" charset="0"/>
              </a:rPr>
            </a:br>
            <a:endParaRPr lang="pl-PL" sz="3600"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r>
              <a:rPr lang="pl-PL" sz="2800" dirty="0" smtClean="0">
                <a:latin typeface="Times New Roman" pitchFamily="18" charset="0"/>
                <a:cs typeface="Times New Roman" pitchFamily="18" charset="0"/>
              </a:rPr>
              <a:t>Interakcje między grupą uczniów a nauczycielem ale też między samymi uczniami</a:t>
            </a:r>
          </a:p>
          <a:p>
            <a:r>
              <a:rPr lang="pl-PL" sz="2800" dirty="0" smtClean="0">
                <a:latin typeface="Times New Roman" pitchFamily="18" charset="0"/>
                <a:cs typeface="Times New Roman" pitchFamily="18" charset="0"/>
              </a:rPr>
              <a:t>Współpraca między uczniami – dużo prac grupowych</a:t>
            </a:r>
          </a:p>
          <a:p>
            <a:r>
              <a:rPr lang="pl-PL" sz="2800" dirty="0" smtClean="0">
                <a:latin typeface="Times New Roman" pitchFamily="18" charset="0"/>
                <a:cs typeface="Times New Roman" pitchFamily="18" charset="0"/>
              </a:rPr>
              <a:t>Kreatywne myślenie – rozwiązywanie problemów</a:t>
            </a:r>
          </a:p>
          <a:p>
            <a:r>
              <a:rPr lang="pl-PL" sz="2800" dirty="0" smtClean="0">
                <a:latin typeface="Times New Roman" pitchFamily="18" charset="0"/>
                <a:cs typeface="Times New Roman" pitchFamily="18" charset="0"/>
              </a:rPr>
              <a:t>Rozwijanie wiedzy o tym jak się uczysz</a:t>
            </a:r>
          </a:p>
          <a:p>
            <a:r>
              <a:rPr lang="pl-PL" sz="2800" dirty="0" smtClean="0">
                <a:latin typeface="Times New Roman" pitchFamily="18" charset="0"/>
                <a:cs typeface="Times New Roman" pitchFamily="18" charset="0"/>
              </a:rPr>
              <a:t>Budowanie wiedzy stopniowo</a:t>
            </a:r>
            <a:endParaRPr lang="pl-PL" sz="2800" dirty="0">
              <a:latin typeface="Times New Roman" pitchFamily="18" charset="0"/>
              <a:cs typeface="Times New Roman" pitchFamily="18" charset="0"/>
            </a:endParaRPr>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600" b="1" dirty="0" smtClean="0">
                <a:latin typeface="Times New Roman" pitchFamily="18" charset="0"/>
                <a:cs typeface="Times New Roman" pitchFamily="18" charset="0"/>
              </a:rPr>
              <a:t>Zalety metody CLIL</a:t>
            </a:r>
            <a:endParaRPr lang="pl-PL" sz="3600" b="1"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lnSpcReduction="10000"/>
          </a:bodyPr>
          <a:lstStyle/>
          <a:p>
            <a:pPr algn="just"/>
            <a:r>
              <a:rPr lang="pl-PL" sz="2000" dirty="0" smtClean="0">
                <a:latin typeface="Times New Roman" pitchFamily="18" charset="0"/>
                <a:cs typeface="Times New Roman" pitchFamily="18" charset="0"/>
              </a:rPr>
              <a:t>Na lekcji prowadzonej metodą CLIL uczeń jest zmotywowany do mówienia, a płynność jest ważniejsza niż użycie odpowiednich struktur językowych (one zaczynają pojawiać się później). Tak naprawdę język obcy jest na takiej lekcji uproszczony. Błędy są dopuszczalne, priorytetem jest treść (słownictwo), a nie sam język. Wszelkie błędy czy problemy językowe, które pojawią się na lekcji mogą być od razu rozwiązane na zajęciach języka obcego. Dlatego bardzo ważne jest aby nauczyciel języka obcego i przedmiotu ściśle ze sobą współpracowali i wspierali się nawzajem.. </a:t>
            </a:r>
          </a:p>
          <a:p>
            <a:pPr algn="just"/>
            <a:r>
              <a:rPr lang="pl-PL" sz="2000" dirty="0" smtClean="0">
                <a:latin typeface="Times New Roman" pitchFamily="18" charset="0"/>
                <a:cs typeface="Times New Roman" pitchFamily="18" charset="0"/>
              </a:rPr>
              <a:t>Współpraca nauczycieli języków obcych z nauczycielami przedmiotów niejęzykowych pozwala na lepszą integrację zespołu </a:t>
            </a:r>
            <a:r>
              <a:rPr lang="pl-PL" sz="2000" dirty="0" smtClean="0">
                <a:latin typeface="Times New Roman" pitchFamily="18" charset="0"/>
                <a:cs typeface="Times New Roman" pitchFamily="18" charset="0"/>
              </a:rPr>
              <a:t>nauczycielskiego</a:t>
            </a:r>
          </a:p>
          <a:p>
            <a:pPr algn="just"/>
            <a:r>
              <a:rPr lang="pl-PL" sz="2000" dirty="0" smtClean="0">
                <a:latin typeface="Times New Roman" pitchFamily="18" charset="0"/>
                <a:cs typeface="Times New Roman" pitchFamily="18" charset="0"/>
              </a:rPr>
              <a:t>Uczniowie opisują rzeczy dookoła siebie, rozmawiają na tematy, które ich interesują. Ponadto uczą się konkretnych rzeczy, ponieważ potrzebują ich od razu.</a:t>
            </a:r>
            <a:endParaRPr lang="pl-PL" sz="2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silenie">
  <a:themeElements>
    <a:clrScheme name="Przesileni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rzesileni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zesileni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282</TotalTime>
  <Words>1057</Words>
  <Application>Microsoft Office PowerPoint</Application>
  <PresentationFormat>Pokaz na ekranie (4:3)</PresentationFormat>
  <Paragraphs>69</Paragraphs>
  <Slides>12</Slides>
  <Notes>0</Notes>
  <HiddenSlides>0</HiddenSlides>
  <MMClips>0</MMClips>
  <ScaleCrop>false</ScaleCrop>
  <HeadingPairs>
    <vt:vector size="4" baseType="variant">
      <vt:variant>
        <vt:lpstr>Motyw</vt:lpstr>
      </vt:variant>
      <vt:variant>
        <vt:i4>1</vt:i4>
      </vt:variant>
      <vt:variant>
        <vt:lpstr>Tytuły slajdów</vt:lpstr>
      </vt:variant>
      <vt:variant>
        <vt:i4>12</vt:i4>
      </vt:variant>
    </vt:vector>
  </HeadingPairs>
  <TitlesOfParts>
    <vt:vector size="13" baseType="lpstr">
      <vt:lpstr>Przesilenie</vt:lpstr>
      <vt:lpstr>      CLIL – od teorii do praktyki</vt:lpstr>
      <vt:lpstr>Co to jest CLIL?</vt:lpstr>
      <vt:lpstr>Różne typy CLIL</vt:lpstr>
      <vt:lpstr>Po co wprowadzamy metodę CLIL?</vt:lpstr>
      <vt:lpstr>Lekcje metodą CLIL</vt:lpstr>
      <vt:lpstr>Elementy lekcji metodą CLIL</vt:lpstr>
      <vt:lpstr> Przykład tematu: Zwierzęta – animals </vt:lpstr>
      <vt:lpstr>W klasie CLIL ważne jest/są: </vt:lpstr>
      <vt:lpstr>Zalety metody CLIL</vt:lpstr>
      <vt:lpstr>Metoda CLIL</vt:lpstr>
      <vt:lpstr>Pomocna bibliografia</vt:lpstr>
      <vt:lpstr>Przydatne Filmiki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Katarzyna Zawadzka</dc:creator>
  <cp:lastModifiedBy>Katarzyna Zawadzka</cp:lastModifiedBy>
  <cp:revision>79</cp:revision>
  <dcterms:created xsi:type="dcterms:W3CDTF">2023-10-02T20:03:09Z</dcterms:created>
  <dcterms:modified xsi:type="dcterms:W3CDTF">2024-05-12T08:47:40Z</dcterms:modified>
</cp:coreProperties>
</file>