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71" r:id="rId7"/>
    <p:sldId id="270" r:id="rId8"/>
    <p:sldId id="260" r:id="rId9"/>
    <p:sldId id="261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52159-C9E9-4616-AADA-C064A759570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340F93-8A74-4988-9D25-A20A455936D6}">
      <dgm:prSet custT="1"/>
      <dgm:spPr/>
      <dgm:t>
        <a:bodyPr/>
        <a:lstStyle/>
        <a:p>
          <a:r>
            <a:rPr lang="pl-PL" sz="1600" i="0" dirty="0"/>
            <a:t>Historia Węgier to bogata opowieść o narodzie, który przez wieki kształtował swoją tożsamość, przeżywał różne okresy ekspansji i podbojów, a także wpływał na historię Europy Środkowej. Oto krótka historia Węgier :</a:t>
          </a:r>
          <a:endParaRPr lang="en-US" sz="500" dirty="0"/>
        </a:p>
      </dgm:t>
    </dgm:pt>
    <dgm:pt modelId="{34D8AA70-E4E7-45AF-9213-61FAC2527368}" type="parTrans" cxnId="{A3D1D093-082D-46CC-921F-0A5C8706C432}">
      <dgm:prSet/>
      <dgm:spPr/>
      <dgm:t>
        <a:bodyPr/>
        <a:lstStyle/>
        <a:p>
          <a:endParaRPr lang="en-US"/>
        </a:p>
      </dgm:t>
    </dgm:pt>
    <dgm:pt modelId="{E2FCC7BE-BFA7-456F-95C4-E39C200CE9FC}" type="sibTrans" cxnId="{A3D1D093-082D-46CC-921F-0A5C8706C432}">
      <dgm:prSet/>
      <dgm:spPr/>
      <dgm:t>
        <a:bodyPr/>
        <a:lstStyle/>
        <a:p>
          <a:endParaRPr lang="en-US"/>
        </a:p>
      </dgm:t>
    </dgm:pt>
    <dgm:pt modelId="{136B2AFA-8D39-457E-855F-BE561656280B}">
      <dgm:prSet custT="1"/>
      <dgm:spPr/>
      <dgm:t>
        <a:bodyPr/>
        <a:lstStyle/>
        <a:p>
          <a:r>
            <a:rPr lang="pl-PL" sz="1600" b="1" i="0" dirty="0"/>
            <a:t>1. </a:t>
          </a:r>
          <a:r>
            <a:rPr lang="pl-PL" sz="1600" b="1" i="0" dirty="0">
              <a:solidFill>
                <a:schemeClr val="accent2">
                  <a:lumMod val="50000"/>
                </a:schemeClr>
              </a:solidFill>
            </a:rPr>
            <a:t>Dynastia </a:t>
          </a:r>
          <a:r>
            <a:rPr lang="pl-PL" sz="1600" b="1" i="0" dirty="0" err="1">
              <a:solidFill>
                <a:schemeClr val="accent2">
                  <a:lumMod val="50000"/>
                </a:schemeClr>
              </a:solidFill>
            </a:rPr>
            <a:t>Árpádów</a:t>
          </a:r>
          <a:r>
            <a:rPr lang="pl-PL" sz="1600" i="0" dirty="0"/>
            <a:t>: Dynastia </a:t>
          </a:r>
          <a:r>
            <a:rPr lang="pl-PL" sz="1600" i="0" dirty="0" err="1"/>
            <a:t>Árpádów</a:t>
          </a:r>
          <a:r>
            <a:rPr lang="pl-PL" sz="1600" i="0" dirty="0"/>
            <a:t> rządziła Węgrami przez ponad 400 lat (od IX do XIII wieku). Okres ten to czas konsolidacji państwa, chrystianizacji oraz ekspansji terytorialnej.</a:t>
          </a:r>
          <a:endParaRPr lang="en-US" sz="1600" dirty="0"/>
        </a:p>
      </dgm:t>
    </dgm:pt>
    <dgm:pt modelId="{1BF3E557-59D6-4D84-B45A-87EC5312C98E}" type="parTrans" cxnId="{FF820078-5FFA-450E-8E25-D983B74883B9}">
      <dgm:prSet/>
      <dgm:spPr/>
      <dgm:t>
        <a:bodyPr/>
        <a:lstStyle/>
        <a:p>
          <a:endParaRPr lang="en-US"/>
        </a:p>
      </dgm:t>
    </dgm:pt>
    <dgm:pt modelId="{22147377-2414-4A15-8552-EDD6659B83C1}" type="sibTrans" cxnId="{FF820078-5FFA-450E-8E25-D983B74883B9}">
      <dgm:prSet/>
      <dgm:spPr/>
      <dgm:t>
        <a:bodyPr/>
        <a:lstStyle/>
        <a:p>
          <a:endParaRPr lang="en-US"/>
        </a:p>
      </dgm:t>
    </dgm:pt>
    <dgm:pt modelId="{31894372-27AD-407E-89AD-E8F35A2AEA8B}">
      <dgm:prSet custT="1"/>
      <dgm:spPr/>
      <dgm:t>
        <a:bodyPr/>
        <a:lstStyle/>
        <a:p>
          <a:r>
            <a:rPr lang="pl-PL" sz="1400" b="1" i="0" dirty="0"/>
            <a:t>2. </a:t>
          </a:r>
          <a:r>
            <a:rPr lang="pl-PL" sz="1400" b="1" i="0" dirty="0">
              <a:solidFill>
                <a:schemeClr val="accent2">
                  <a:lumMod val="50000"/>
                </a:schemeClr>
              </a:solidFill>
            </a:rPr>
            <a:t>Złoty Wiek Węgier</a:t>
          </a:r>
          <a:r>
            <a:rPr lang="pl-PL" sz="1400" i="0" dirty="0"/>
            <a:t>: </a:t>
          </a:r>
          <a:r>
            <a:rPr lang="pl-PL" sz="1600" i="0" dirty="0"/>
            <a:t>XIII wiek był okresem rozkwitu Węgier pod rządami króla Beli IV. Rozwinięto administrację, osadnictwo oraz budowano zamki. W tym czasie powstało również wspólne państwo węgiersko-polskie.</a:t>
          </a:r>
          <a:endParaRPr lang="en-US" sz="1600" dirty="0"/>
        </a:p>
      </dgm:t>
    </dgm:pt>
    <dgm:pt modelId="{902BFEDE-D69D-4B6E-951D-BEBE81A689F1}" type="parTrans" cxnId="{BF217EB4-2DF2-47BE-981D-20B51C617589}">
      <dgm:prSet/>
      <dgm:spPr/>
      <dgm:t>
        <a:bodyPr/>
        <a:lstStyle/>
        <a:p>
          <a:endParaRPr lang="en-US"/>
        </a:p>
      </dgm:t>
    </dgm:pt>
    <dgm:pt modelId="{ADD612EF-9E80-495F-906C-1CB8190308B2}" type="sibTrans" cxnId="{BF217EB4-2DF2-47BE-981D-20B51C617589}">
      <dgm:prSet/>
      <dgm:spPr/>
      <dgm:t>
        <a:bodyPr/>
        <a:lstStyle/>
        <a:p>
          <a:endParaRPr lang="en-US"/>
        </a:p>
      </dgm:t>
    </dgm:pt>
    <dgm:pt modelId="{DF21EAF7-9BC1-437F-8E5E-E672D2B6CEA9}">
      <dgm:prSet custT="1"/>
      <dgm:spPr/>
      <dgm:t>
        <a:bodyPr/>
        <a:lstStyle/>
        <a:p>
          <a:r>
            <a:rPr lang="pl-PL" sz="1400" b="1" i="0" dirty="0"/>
            <a:t>3. </a:t>
          </a:r>
          <a:r>
            <a:rPr lang="pl-PL" sz="1400" b="1" i="0" dirty="0">
              <a:solidFill>
                <a:schemeClr val="accent2">
                  <a:lumMod val="50000"/>
                </a:schemeClr>
              </a:solidFill>
            </a:rPr>
            <a:t>Okres Habsburski</a:t>
          </a:r>
          <a:r>
            <a:rPr lang="pl-PL" sz="1400" i="0" dirty="0"/>
            <a:t>: </a:t>
          </a:r>
          <a:r>
            <a:rPr lang="pl-PL" sz="1600" i="0" dirty="0"/>
            <a:t>Węgry stały się częścią Habsburskiej monarchii Austro-Węgierskiej. Choć Węgry zachowały pewną autonomię, to narastało napięcie w związku z dominacją austriacką.</a:t>
          </a:r>
          <a:endParaRPr lang="en-US" sz="1600" dirty="0"/>
        </a:p>
      </dgm:t>
    </dgm:pt>
    <dgm:pt modelId="{503FD42E-A610-47A3-8988-0A2BCC1BF81F}" type="parTrans" cxnId="{1A46F961-5767-4C84-AE2E-85778302DD06}">
      <dgm:prSet/>
      <dgm:spPr/>
      <dgm:t>
        <a:bodyPr/>
        <a:lstStyle/>
        <a:p>
          <a:endParaRPr lang="en-US"/>
        </a:p>
      </dgm:t>
    </dgm:pt>
    <dgm:pt modelId="{B34F5C87-04A2-4661-A004-D516E7AB82D9}" type="sibTrans" cxnId="{1A46F961-5767-4C84-AE2E-85778302DD06}">
      <dgm:prSet/>
      <dgm:spPr/>
      <dgm:t>
        <a:bodyPr/>
        <a:lstStyle/>
        <a:p>
          <a:endParaRPr lang="en-US"/>
        </a:p>
      </dgm:t>
    </dgm:pt>
    <dgm:pt modelId="{56DF5256-F016-432C-B50A-E1A121890C2E}">
      <dgm:prSet custT="1"/>
      <dgm:spPr/>
      <dgm:t>
        <a:bodyPr/>
        <a:lstStyle/>
        <a:p>
          <a:r>
            <a:rPr lang="pl-PL" sz="1400" b="1" i="0" dirty="0"/>
            <a:t>4. </a:t>
          </a:r>
          <a:r>
            <a:rPr lang="pl-PL" sz="1400" b="1" i="0" dirty="0">
              <a:solidFill>
                <a:schemeClr val="accent2">
                  <a:lumMod val="50000"/>
                </a:schemeClr>
              </a:solidFill>
            </a:rPr>
            <a:t>Powstanie Węgier 1848-1849</a:t>
          </a:r>
          <a:r>
            <a:rPr lang="pl-PL" sz="1400" i="0" dirty="0"/>
            <a:t>: </a:t>
          </a:r>
          <a:r>
            <a:rPr lang="pl-PL" sz="1600" i="0" dirty="0"/>
            <a:t>W 1848 roku Węgrzy wystąpili przeciwko austriackiej dominacji, w wyniku czego ogłoszono niepodległość. Powstanie jednak zostało stłumione przez austriackie wojska.</a:t>
          </a:r>
          <a:endParaRPr lang="en-US" sz="1600" dirty="0"/>
        </a:p>
      </dgm:t>
    </dgm:pt>
    <dgm:pt modelId="{A7D599FB-6FD4-4B97-B9AC-0616D93BFA84}" type="parTrans" cxnId="{596A1E39-AE13-45D4-9DBC-E29284E7454B}">
      <dgm:prSet/>
      <dgm:spPr/>
      <dgm:t>
        <a:bodyPr/>
        <a:lstStyle/>
        <a:p>
          <a:endParaRPr lang="en-US"/>
        </a:p>
      </dgm:t>
    </dgm:pt>
    <dgm:pt modelId="{7CAB2C13-53AA-43D2-9020-94BD3E47B39C}" type="sibTrans" cxnId="{596A1E39-AE13-45D4-9DBC-E29284E7454B}">
      <dgm:prSet/>
      <dgm:spPr/>
      <dgm:t>
        <a:bodyPr/>
        <a:lstStyle/>
        <a:p>
          <a:endParaRPr lang="en-US"/>
        </a:p>
      </dgm:t>
    </dgm:pt>
    <dgm:pt modelId="{F90AD145-C55A-4FB6-9773-1AA1E85AA174}" type="pres">
      <dgm:prSet presAssocID="{3CA52159-C9E9-4616-AADA-C064A7595701}" presName="linear" presStyleCnt="0">
        <dgm:presLayoutVars>
          <dgm:animLvl val="lvl"/>
          <dgm:resizeHandles val="exact"/>
        </dgm:presLayoutVars>
      </dgm:prSet>
      <dgm:spPr/>
    </dgm:pt>
    <dgm:pt modelId="{3C1D407E-A5B9-4A98-B5A8-C3A9A5D9C0CE}" type="pres">
      <dgm:prSet presAssocID="{B2340F93-8A74-4988-9D25-A20A455936D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71F0E9-2877-4BAA-B889-B2373B4F6A80}" type="pres">
      <dgm:prSet presAssocID="{E2FCC7BE-BFA7-456F-95C4-E39C200CE9FC}" presName="spacer" presStyleCnt="0"/>
      <dgm:spPr/>
    </dgm:pt>
    <dgm:pt modelId="{20B91932-8503-4461-B88A-CEEF230AFE0F}" type="pres">
      <dgm:prSet presAssocID="{136B2AFA-8D39-457E-855F-BE561656280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A8F41C-D8FF-4265-97DC-F4E601CD79F4}" type="pres">
      <dgm:prSet presAssocID="{22147377-2414-4A15-8552-EDD6659B83C1}" presName="spacer" presStyleCnt="0"/>
      <dgm:spPr/>
    </dgm:pt>
    <dgm:pt modelId="{F7EDF378-EE00-4FB2-8FD6-A4FC156D211A}" type="pres">
      <dgm:prSet presAssocID="{31894372-27AD-407E-89AD-E8F35A2AEA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E81131-7EF6-4DC5-A902-79C3EBAB94E4}" type="pres">
      <dgm:prSet presAssocID="{ADD612EF-9E80-495F-906C-1CB8190308B2}" presName="spacer" presStyleCnt="0"/>
      <dgm:spPr/>
    </dgm:pt>
    <dgm:pt modelId="{FDDE7A30-54C0-48BF-8DC1-82F6E8E93C61}" type="pres">
      <dgm:prSet presAssocID="{DF21EAF7-9BC1-437F-8E5E-E672D2B6CE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3983D7-00ED-4B86-BEE7-00F9C60D564B}" type="pres">
      <dgm:prSet presAssocID="{B34F5C87-04A2-4661-A004-D516E7AB82D9}" presName="spacer" presStyleCnt="0"/>
      <dgm:spPr/>
    </dgm:pt>
    <dgm:pt modelId="{D935E87F-F704-430D-9642-975573D9067D}" type="pres">
      <dgm:prSet presAssocID="{56DF5256-F016-432C-B50A-E1A121890C2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D5FA2F-2EE0-45D6-A064-CE84F0D7425E}" type="presOf" srcId="{136B2AFA-8D39-457E-855F-BE561656280B}" destId="{20B91932-8503-4461-B88A-CEEF230AFE0F}" srcOrd="0" destOrd="0" presId="urn:microsoft.com/office/officeart/2005/8/layout/vList2"/>
    <dgm:cxn modelId="{596A1E39-AE13-45D4-9DBC-E29284E7454B}" srcId="{3CA52159-C9E9-4616-AADA-C064A7595701}" destId="{56DF5256-F016-432C-B50A-E1A121890C2E}" srcOrd="4" destOrd="0" parTransId="{A7D599FB-6FD4-4B97-B9AC-0616D93BFA84}" sibTransId="{7CAB2C13-53AA-43D2-9020-94BD3E47B39C}"/>
    <dgm:cxn modelId="{1A46F961-5767-4C84-AE2E-85778302DD06}" srcId="{3CA52159-C9E9-4616-AADA-C064A7595701}" destId="{DF21EAF7-9BC1-437F-8E5E-E672D2B6CEA9}" srcOrd="3" destOrd="0" parTransId="{503FD42E-A610-47A3-8988-0A2BCC1BF81F}" sibTransId="{B34F5C87-04A2-4661-A004-D516E7AB82D9}"/>
    <dgm:cxn modelId="{FF820078-5FFA-450E-8E25-D983B74883B9}" srcId="{3CA52159-C9E9-4616-AADA-C064A7595701}" destId="{136B2AFA-8D39-457E-855F-BE561656280B}" srcOrd="1" destOrd="0" parTransId="{1BF3E557-59D6-4D84-B45A-87EC5312C98E}" sibTransId="{22147377-2414-4A15-8552-EDD6659B83C1}"/>
    <dgm:cxn modelId="{A3D1D093-082D-46CC-921F-0A5C8706C432}" srcId="{3CA52159-C9E9-4616-AADA-C064A7595701}" destId="{B2340F93-8A74-4988-9D25-A20A455936D6}" srcOrd="0" destOrd="0" parTransId="{34D8AA70-E4E7-45AF-9213-61FAC2527368}" sibTransId="{E2FCC7BE-BFA7-456F-95C4-E39C200CE9FC}"/>
    <dgm:cxn modelId="{A04F319C-0F89-44E3-8CFD-6642FB074CC1}" type="presOf" srcId="{DF21EAF7-9BC1-437F-8E5E-E672D2B6CEA9}" destId="{FDDE7A30-54C0-48BF-8DC1-82F6E8E93C61}" srcOrd="0" destOrd="0" presId="urn:microsoft.com/office/officeart/2005/8/layout/vList2"/>
    <dgm:cxn modelId="{BF217EB4-2DF2-47BE-981D-20B51C617589}" srcId="{3CA52159-C9E9-4616-AADA-C064A7595701}" destId="{31894372-27AD-407E-89AD-E8F35A2AEA8B}" srcOrd="2" destOrd="0" parTransId="{902BFEDE-D69D-4B6E-951D-BEBE81A689F1}" sibTransId="{ADD612EF-9E80-495F-906C-1CB8190308B2}"/>
    <dgm:cxn modelId="{965CADB5-8540-4D0E-9B73-4A132A176A5B}" type="presOf" srcId="{31894372-27AD-407E-89AD-E8F35A2AEA8B}" destId="{F7EDF378-EE00-4FB2-8FD6-A4FC156D211A}" srcOrd="0" destOrd="0" presId="urn:microsoft.com/office/officeart/2005/8/layout/vList2"/>
    <dgm:cxn modelId="{32AE8EB8-9F00-4B54-BCAC-5C2F5D1FE310}" type="presOf" srcId="{56DF5256-F016-432C-B50A-E1A121890C2E}" destId="{D935E87F-F704-430D-9642-975573D9067D}" srcOrd="0" destOrd="0" presId="urn:microsoft.com/office/officeart/2005/8/layout/vList2"/>
    <dgm:cxn modelId="{C801F3D3-6CAD-4EAC-A45D-11773DA9DB02}" type="presOf" srcId="{B2340F93-8A74-4988-9D25-A20A455936D6}" destId="{3C1D407E-A5B9-4A98-B5A8-C3A9A5D9C0CE}" srcOrd="0" destOrd="0" presId="urn:microsoft.com/office/officeart/2005/8/layout/vList2"/>
    <dgm:cxn modelId="{9B7701F8-9051-45C5-BF98-009CAE7EE0C2}" type="presOf" srcId="{3CA52159-C9E9-4616-AADA-C064A7595701}" destId="{F90AD145-C55A-4FB6-9773-1AA1E85AA174}" srcOrd="0" destOrd="0" presId="urn:microsoft.com/office/officeart/2005/8/layout/vList2"/>
    <dgm:cxn modelId="{878B8739-1523-4707-9F04-74FC0A8917D7}" type="presParOf" srcId="{F90AD145-C55A-4FB6-9773-1AA1E85AA174}" destId="{3C1D407E-A5B9-4A98-B5A8-C3A9A5D9C0CE}" srcOrd="0" destOrd="0" presId="urn:microsoft.com/office/officeart/2005/8/layout/vList2"/>
    <dgm:cxn modelId="{F3304C89-5F4B-48C3-993F-1DF7D4EF0159}" type="presParOf" srcId="{F90AD145-C55A-4FB6-9773-1AA1E85AA174}" destId="{8C71F0E9-2877-4BAA-B889-B2373B4F6A80}" srcOrd="1" destOrd="0" presId="urn:microsoft.com/office/officeart/2005/8/layout/vList2"/>
    <dgm:cxn modelId="{9B6AEB20-7E0B-4961-A1AD-47BA5E1DCD1A}" type="presParOf" srcId="{F90AD145-C55A-4FB6-9773-1AA1E85AA174}" destId="{20B91932-8503-4461-B88A-CEEF230AFE0F}" srcOrd="2" destOrd="0" presId="urn:microsoft.com/office/officeart/2005/8/layout/vList2"/>
    <dgm:cxn modelId="{C3034761-D9A8-47EC-BF52-3B6EA19B0786}" type="presParOf" srcId="{F90AD145-C55A-4FB6-9773-1AA1E85AA174}" destId="{9BA8F41C-D8FF-4265-97DC-F4E601CD79F4}" srcOrd="3" destOrd="0" presId="urn:microsoft.com/office/officeart/2005/8/layout/vList2"/>
    <dgm:cxn modelId="{A1960B46-4AC7-4900-A1AC-312E965B8DEB}" type="presParOf" srcId="{F90AD145-C55A-4FB6-9773-1AA1E85AA174}" destId="{F7EDF378-EE00-4FB2-8FD6-A4FC156D211A}" srcOrd="4" destOrd="0" presId="urn:microsoft.com/office/officeart/2005/8/layout/vList2"/>
    <dgm:cxn modelId="{FBDAAD29-36E2-468E-B0DC-A534E3A784D9}" type="presParOf" srcId="{F90AD145-C55A-4FB6-9773-1AA1E85AA174}" destId="{82E81131-7EF6-4DC5-A902-79C3EBAB94E4}" srcOrd="5" destOrd="0" presId="urn:microsoft.com/office/officeart/2005/8/layout/vList2"/>
    <dgm:cxn modelId="{3AF2B8E6-4424-4391-983A-251FB2C0C1C7}" type="presParOf" srcId="{F90AD145-C55A-4FB6-9773-1AA1E85AA174}" destId="{FDDE7A30-54C0-48BF-8DC1-82F6E8E93C61}" srcOrd="6" destOrd="0" presId="urn:microsoft.com/office/officeart/2005/8/layout/vList2"/>
    <dgm:cxn modelId="{FC9BEC23-55B1-43CB-B093-47688380BD63}" type="presParOf" srcId="{F90AD145-C55A-4FB6-9773-1AA1E85AA174}" destId="{E63983D7-00ED-4B86-BEE7-00F9C60D564B}" srcOrd="7" destOrd="0" presId="urn:microsoft.com/office/officeart/2005/8/layout/vList2"/>
    <dgm:cxn modelId="{FFF87473-86BE-4008-BAC9-F966985AE9DF}" type="presParOf" srcId="{F90AD145-C55A-4FB6-9773-1AA1E85AA174}" destId="{D935E87F-F704-430D-9642-975573D906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3AF60-CB63-45E5-8CA2-5574711420E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EA3E5A-878A-4796-B009-25EBA4E73665}">
      <dgm:prSet custT="1"/>
      <dgm:spPr/>
      <dgm:t>
        <a:bodyPr/>
        <a:lstStyle/>
        <a:p>
          <a:r>
            <a:rPr lang="pl-PL" sz="1600" i="0" dirty="0"/>
            <a:t>5. </a:t>
          </a:r>
          <a:r>
            <a:rPr lang="pl-PL" sz="1600" b="1" i="0" dirty="0">
              <a:solidFill>
                <a:schemeClr val="accent2">
                  <a:lumMod val="50000"/>
                </a:schemeClr>
              </a:solidFill>
            </a:rPr>
            <a:t>Austro-Węgry</a:t>
          </a:r>
          <a:r>
            <a:rPr lang="pl-PL" sz="1600" i="0" dirty="0"/>
            <a:t>: Węgry pozostały częścią Austro-Węgier do końca I wojny światowej.</a:t>
          </a:r>
          <a:endParaRPr lang="en-US" sz="1600" dirty="0"/>
        </a:p>
      </dgm:t>
    </dgm:pt>
    <dgm:pt modelId="{39D72D5E-9E2E-4BF6-9828-89BE75F84724}" type="parTrans" cxnId="{7F292F4A-6C3C-4188-8F11-E1A6A407FD69}">
      <dgm:prSet/>
      <dgm:spPr/>
      <dgm:t>
        <a:bodyPr/>
        <a:lstStyle/>
        <a:p>
          <a:endParaRPr lang="en-US"/>
        </a:p>
      </dgm:t>
    </dgm:pt>
    <dgm:pt modelId="{96A6530A-C9CE-486C-BEA3-1C8394AFBDF7}" type="sibTrans" cxnId="{7F292F4A-6C3C-4188-8F11-E1A6A407FD69}">
      <dgm:prSet/>
      <dgm:spPr/>
      <dgm:t>
        <a:bodyPr/>
        <a:lstStyle/>
        <a:p>
          <a:endParaRPr lang="en-US"/>
        </a:p>
      </dgm:t>
    </dgm:pt>
    <dgm:pt modelId="{93C41215-DFCE-4073-BE88-FB3B87031C08}">
      <dgm:prSet custT="1"/>
      <dgm:spPr/>
      <dgm:t>
        <a:bodyPr/>
        <a:lstStyle/>
        <a:p>
          <a:r>
            <a:rPr lang="pl-PL" sz="1600" i="0" dirty="0"/>
            <a:t>6. </a:t>
          </a:r>
          <a:r>
            <a:rPr lang="pl-PL" sz="1600" b="1" i="0" dirty="0">
              <a:solidFill>
                <a:schemeClr val="accent2">
                  <a:lumMod val="50000"/>
                </a:schemeClr>
              </a:solidFill>
            </a:rPr>
            <a:t>Upadek Austro-Węgier i Republika Rad</a:t>
          </a:r>
          <a:r>
            <a:rPr lang="pl-PL" sz="1600" i="0" dirty="0"/>
            <a:t>: Po I wojnie światowej i upadku Austro-Węgier, Węgry ogłosiły niepodległość. Jednakże w 1919 roku na krótko utworzona została Węgierska Republika Rad.</a:t>
          </a:r>
          <a:endParaRPr lang="en-US" sz="1600" dirty="0"/>
        </a:p>
      </dgm:t>
    </dgm:pt>
    <dgm:pt modelId="{346DA9C8-2D3B-46E7-A6E6-F7DD8935B987}" type="parTrans" cxnId="{01EC1C06-F410-4404-94C6-4DE2CF89DE1A}">
      <dgm:prSet/>
      <dgm:spPr/>
      <dgm:t>
        <a:bodyPr/>
        <a:lstStyle/>
        <a:p>
          <a:endParaRPr lang="en-US"/>
        </a:p>
      </dgm:t>
    </dgm:pt>
    <dgm:pt modelId="{3C3383CB-28A7-4DAE-945D-EAC79829E5FB}" type="sibTrans" cxnId="{01EC1C06-F410-4404-94C6-4DE2CF89DE1A}">
      <dgm:prSet/>
      <dgm:spPr/>
      <dgm:t>
        <a:bodyPr/>
        <a:lstStyle/>
        <a:p>
          <a:endParaRPr lang="en-US"/>
        </a:p>
      </dgm:t>
    </dgm:pt>
    <dgm:pt modelId="{7C38CC88-CF65-47A5-9B48-3DEF88E14877}">
      <dgm:prSet custT="1"/>
      <dgm:spPr/>
      <dgm:t>
        <a:bodyPr/>
        <a:lstStyle/>
        <a:p>
          <a:r>
            <a:rPr lang="pl-PL" sz="1600" i="0" dirty="0"/>
            <a:t>7. </a:t>
          </a:r>
          <a:r>
            <a:rPr lang="pl-PL" sz="1600" b="1" i="0" dirty="0">
              <a:solidFill>
                <a:schemeClr val="accent2">
                  <a:lumMod val="50000"/>
                </a:schemeClr>
              </a:solidFill>
            </a:rPr>
            <a:t>Traktat z Trianon</a:t>
          </a:r>
          <a:r>
            <a:rPr lang="pl-PL" sz="1600" i="0" dirty="0"/>
            <a:t>: Po I wojnie światowej na mocy Traktatu z Trianon z 1920 roku, Węgry utraciły znaczną część terytorium na rzecz sąsiadów.</a:t>
          </a:r>
          <a:endParaRPr lang="en-US" sz="1600" dirty="0"/>
        </a:p>
      </dgm:t>
    </dgm:pt>
    <dgm:pt modelId="{6EF73819-94A9-4834-9078-521A76E63C29}" type="parTrans" cxnId="{6A9AD409-E940-4C06-92D1-69744ADB127E}">
      <dgm:prSet/>
      <dgm:spPr/>
      <dgm:t>
        <a:bodyPr/>
        <a:lstStyle/>
        <a:p>
          <a:endParaRPr lang="en-US"/>
        </a:p>
      </dgm:t>
    </dgm:pt>
    <dgm:pt modelId="{43D63024-452E-4E59-9B2D-EA9820C113A5}" type="sibTrans" cxnId="{6A9AD409-E940-4C06-92D1-69744ADB127E}">
      <dgm:prSet/>
      <dgm:spPr/>
      <dgm:t>
        <a:bodyPr/>
        <a:lstStyle/>
        <a:p>
          <a:endParaRPr lang="en-US"/>
        </a:p>
      </dgm:t>
    </dgm:pt>
    <dgm:pt modelId="{29B2FA9D-2834-4AE4-9F0C-326F26F992EE}">
      <dgm:prSet custT="1"/>
      <dgm:spPr/>
      <dgm:t>
        <a:bodyPr/>
        <a:lstStyle/>
        <a:p>
          <a:r>
            <a:rPr lang="pl-PL" sz="1600" i="0" dirty="0"/>
            <a:t>8</a:t>
          </a:r>
          <a:r>
            <a:rPr lang="pl-PL" sz="1100" i="0" dirty="0"/>
            <a:t>. </a:t>
          </a:r>
          <a:r>
            <a:rPr lang="pl-PL" sz="1400" b="1" i="0" dirty="0">
              <a:solidFill>
                <a:schemeClr val="accent2">
                  <a:lumMod val="50000"/>
                </a:schemeClr>
              </a:solidFill>
            </a:rPr>
            <a:t>II wojna światowa i okres komunistyczny</a:t>
          </a:r>
          <a:r>
            <a:rPr lang="pl-PL" sz="1400" i="0" dirty="0"/>
            <a:t>: Węgry były sojusznikiem Niemiec w II wojnie światowej, co przyniosło im późniejszą okupację przez Armię Czerwoną. Po wojnie, kraj stał się komunistyczną republiką ludową. Rewolucja Węgierska 1956: W 1956 roku doszło do zrywu antykomunistycznego, jednak interwencja Związku Radzieckiego doprowadziła do stłumienia powstania.</a:t>
          </a:r>
          <a:endParaRPr lang="en-US" sz="1400" dirty="0"/>
        </a:p>
      </dgm:t>
    </dgm:pt>
    <dgm:pt modelId="{F6366314-0702-4903-B73E-201C4E3A1AD0}" type="parTrans" cxnId="{2C3107A5-A210-4472-AF3E-5CA91717AA05}">
      <dgm:prSet/>
      <dgm:spPr/>
      <dgm:t>
        <a:bodyPr/>
        <a:lstStyle/>
        <a:p>
          <a:endParaRPr lang="en-US"/>
        </a:p>
      </dgm:t>
    </dgm:pt>
    <dgm:pt modelId="{27373C8C-FC81-440F-B2A2-B3A504DFAF6A}" type="sibTrans" cxnId="{2C3107A5-A210-4472-AF3E-5CA91717AA05}">
      <dgm:prSet/>
      <dgm:spPr/>
      <dgm:t>
        <a:bodyPr/>
        <a:lstStyle/>
        <a:p>
          <a:endParaRPr lang="en-US"/>
        </a:p>
      </dgm:t>
    </dgm:pt>
    <dgm:pt modelId="{0F9500AE-501E-4399-B2F2-C60BC107DAF8}">
      <dgm:prSet custT="1"/>
      <dgm:spPr/>
      <dgm:t>
        <a:bodyPr/>
        <a:lstStyle/>
        <a:p>
          <a:r>
            <a:rPr lang="pl-PL" sz="1600" i="0" dirty="0"/>
            <a:t>9. </a:t>
          </a:r>
          <a:r>
            <a:rPr lang="pl-PL" sz="1600" b="1" i="0" dirty="0">
              <a:solidFill>
                <a:schemeClr val="accent2">
                  <a:lumMod val="50000"/>
                </a:schemeClr>
              </a:solidFill>
            </a:rPr>
            <a:t>Era postkomunistyczna</a:t>
          </a:r>
          <a:r>
            <a:rPr lang="pl-PL" sz="1600" i="0" dirty="0"/>
            <a:t>: W 1989 roku, w wyniku zmian politycznych w Europie Środkowej i Wschodniej, Węgry odzyskały niepodległość. Kraj przeszedł proces transformacji do gospodarki rynkowej i demokracji</a:t>
          </a:r>
          <a:r>
            <a:rPr lang="pl-PL" sz="500" i="0" dirty="0"/>
            <a:t>.</a:t>
          </a:r>
          <a:endParaRPr lang="en-US" sz="500" dirty="0"/>
        </a:p>
      </dgm:t>
    </dgm:pt>
    <dgm:pt modelId="{4691E931-7E3F-4173-8DF3-C51628969473}" type="parTrans" cxnId="{5E895320-AE26-4C77-AB52-C93091A7BF0B}">
      <dgm:prSet/>
      <dgm:spPr/>
      <dgm:t>
        <a:bodyPr/>
        <a:lstStyle/>
        <a:p>
          <a:endParaRPr lang="en-US"/>
        </a:p>
      </dgm:t>
    </dgm:pt>
    <dgm:pt modelId="{1E27D210-29AF-456D-96FD-FAD3694EFF34}" type="sibTrans" cxnId="{5E895320-AE26-4C77-AB52-C93091A7BF0B}">
      <dgm:prSet/>
      <dgm:spPr/>
      <dgm:t>
        <a:bodyPr/>
        <a:lstStyle/>
        <a:p>
          <a:endParaRPr lang="en-US"/>
        </a:p>
      </dgm:t>
    </dgm:pt>
    <dgm:pt modelId="{7A1582A0-0DFE-445D-8EEA-4240FC5D4B3F}" type="pres">
      <dgm:prSet presAssocID="{E793AF60-CB63-45E5-8CA2-5574711420E9}" presName="linear" presStyleCnt="0">
        <dgm:presLayoutVars>
          <dgm:animLvl val="lvl"/>
          <dgm:resizeHandles val="exact"/>
        </dgm:presLayoutVars>
      </dgm:prSet>
      <dgm:spPr/>
    </dgm:pt>
    <dgm:pt modelId="{A2F540D0-812A-4536-B728-C6CEA6F569E6}" type="pres">
      <dgm:prSet presAssocID="{A9EA3E5A-878A-4796-B009-25EBA4E736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F21D45-7EF1-49C5-A3A6-4D5D08A38028}" type="pres">
      <dgm:prSet presAssocID="{96A6530A-C9CE-486C-BEA3-1C8394AFBDF7}" presName="spacer" presStyleCnt="0"/>
      <dgm:spPr/>
    </dgm:pt>
    <dgm:pt modelId="{86750917-18B2-4F4F-B570-BBBC2E9E9E81}" type="pres">
      <dgm:prSet presAssocID="{93C41215-DFCE-4073-BE88-FB3B87031C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6A05F8-9817-47C4-9465-FB778B4B0508}" type="pres">
      <dgm:prSet presAssocID="{3C3383CB-28A7-4DAE-945D-EAC79829E5FB}" presName="spacer" presStyleCnt="0"/>
      <dgm:spPr/>
    </dgm:pt>
    <dgm:pt modelId="{8A342701-E2E8-43B7-9D61-338AFE7E1EEC}" type="pres">
      <dgm:prSet presAssocID="{7C38CC88-CF65-47A5-9B48-3DEF88E148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A6832C-95E6-4431-92F0-C280267FA59F}" type="pres">
      <dgm:prSet presAssocID="{43D63024-452E-4E59-9B2D-EA9820C113A5}" presName="spacer" presStyleCnt="0"/>
      <dgm:spPr/>
    </dgm:pt>
    <dgm:pt modelId="{C4FC1E69-17EE-4EBA-A60D-79CB0C91A221}" type="pres">
      <dgm:prSet presAssocID="{29B2FA9D-2834-4AE4-9F0C-326F26F992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139900-7E42-4375-99E9-06882510D70D}" type="pres">
      <dgm:prSet presAssocID="{27373C8C-FC81-440F-B2A2-B3A504DFAF6A}" presName="spacer" presStyleCnt="0"/>
      <dgm:spPr/>
    </dgm:pt>
    <dgm:pt modelId="{F69D4E51-6B2C-4087-9A3B-0DE9F9B32E5A}" type="pres">
      <dgm:prSet presAssocID="{0F9500AE-501E-4399-B2F2-C60BC107DA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1EC1C06-F410-4404-94C6-4DE2CF89DE1A}" srcId="{E793AF60-CB63-45E5-8CA2-5574711420E9}" destId="{93C41215-DFCE-4073-BE88-FB3B87031C08}" srcOrd="1" destOrd="0" parTransId="{346DA9C8-2D3B-46E7-A6E6-F7DD8935B987}" sibTransId="{3C3383CB-28A7-4DAE-945D-EAC79829E5FB}"/>
    <dgm:cxn modelId="{6A9AD409-E940-4C06-92D1-69744ADB127E}" srcId="{E793AF60-CB63-45E5-8CA2-5574711420E9}" destId="{7C38CC88-CF65-47A5-9B48-3DEF88E14877}" srcOrd="2" destOrd="0" parTransId="{6EF73819-94A9-4834-9078-521A76E63C29}" sibTransId="{43D63024-452E-4E59-9B2D-EA9820C113A5}"/>
    <dgm:cxn modelId="{A1E7780B-35D7-4C99-87B2-2128ADD163CF}" type="presOf" srcId="{E793AF60-CB63-45E5-8CA2-5574711420E9}" destId="{7A1582A0-0DFE-445D-8EEA-4240FC5D4B3F}" srcOrd="0" destOrd="0" presId="urn:microsoft.com/office/officeart/2005/8/layout/vList2"/>
    <dgm:cxn modelId="{5E895320-AE26-4C77-AB52-C93091A7BF0B}" srcId="{E793AF60-CB63-45E5-8CA2-5574711420E9}" destId="{0F9500AE-501E-4399-B2F2-C60BC107DAF8}" srcOrd="4" destOrd="0" parTransId="{4691E931-7E3F-4173-8DF3-C51628969473}" sibTransId="{1E27D210-29AF-456D-96FD-FAD3694EFF34}"/>
    <dgm:cxn modelId="{3143D12E-618A-4EB6-9F30-0EAF38E829A4}" type="presOf" srcId="{93C41215-DFCE-4073-BE88-FB3B87031C08}" destId="{86750917-18B2-4F4F-B570-BBBC2E9E9E81}" srcOrd="0" destOrd="0" presId="urn:microsoft.com/office/officeart/2005/8/layout/vList2"/>
    <dgm:cxn modelId="{43539147-0A4F-430C-AEDC-238E49E5CB97}" type="presOf" srcId="{0F9500AE-501E-4399-B2F2-C60BC107DAF8}" destId="{F69D4E51-6B2C-4087-9A3B-0DE9F9B32E5A}" srcOrd="0" destOrd="0" presId="urn:microsoft.com/office/officeart/2005/8/layout/vList2"/>
    <dgm:cxn modelId="{7F292F4A-6C3C-4188-8F11-E1A6A407FD69}" srcId="{E793AF60-CB63-45E5-8CA2-5574711420E9}" destId="{A9EA3E5A-878A-4796-B009-25EBA4E73665}" srcOrd="0" destOrd="0" parTransId="{39D72D5E-9E2E-4BF6-9828-89BE75F84724}" sibTransId="{96A6530A-C9CE-486C-BEA3-1C8394AFBDF7}"/>
    <dgm:cxn modelId="{56099289-A13C-4ED1-8A0F-F6991F5E2804}" type="presOf" srcId="{A9EA3E5A-878A-4796-B009-25EBA4E73665}" destId="{A2F540D0-812A-4536-B728-C6CEA6F569E6}" srcOrd="0" destOrd="0" presId="urn:microsoft.com/office/officeart/2005/8/layout/vList2"/>
    <dgm:cxn modelId="{79D6D197-25C0-4250-B2CE-4DBF51D9D541}" type="presOf" srcId="{29B2FA9D-2834-4AE4-9F0C-326F26F992EE}" destId="{C4FC1E69-17EE-4EBA-A60D-79CB0C91A221}" srcOrd="0" destOrd="0" presId="urn:microsoft.com/office/officeart/2005/8/layout/vList2"/>
    <dgm:cxn modelId="{2C3107A5-A210-4472-AF3E-5CA91717AA05}" srcId="{E793AF60-CB63-45E5-8CA2-5574711420E9}" destId="{29B2FA9D-2834-4AE4-9F0C-326F26F992EE}" srcOrd="3" destOrd="0" parTransId="{F6366314-0702-4903-B73E-201C4E3A1AD0}" sibTransId="{27373C8C-FC81-440F-B2A2-B3A504DFAF6A}"/>
    <dgm:cxn modelId="{DE1C0FC1-02A8-43A7-96F4-78D91195E1EF}" type="presOf" srcId="{7C38CC88-CF65-47A5-9B48-3DEF88E14877}" destId="{8A342701-E2E8-43B7-9D61-338AFE7E1EEC}" srcOrd="0" destOrd="0" presId="urn:microsoft.com/office/officeart/2005/8/layout/vList2"/>
    <dgm:cxn modelId="{3EA9C197-9EA3-41D6-84F8-7135783D0925}" type="presParOf" srcId="{7A1582A0-0DFE-445D-8EEA-4240FC5D4B3F}" destId="{A2F540D0-812A-4536-B728-C6CEA6F569E6}" srcOrd="0" destOrd="0" presId="urn:microsoft.com/office/officeart/2005/8/layout/vList2"/>
    <dgm:cxn modelId="{84369CF9-AE97-414E-AA8B-4293BEDBD681}" type="presParOf" srcId="{7A1582A0-0DFE-445D-8EEA-4240FC5D4B3F}" destId="{CFF21D45-7EF1-49C5-A3A6-4D5D08A38028}" srcOrd="1" destOrd="0" presId="urn:microsoft.com/office/officeart/2005/8/layout/vList2"/>
    <dgm:cxn modelId="{57E0B191-DFE6-42E9-85BC-33EC6AE51AD8}" type="presParOf" srcId="{7A1582A0-0DFE-445D-8EEA-4240FC5D4B3F}" destId="{86750917-18B2-4F4F-B570-BBBC2E9E9E81}" srcOrd="2" destOrd="0" presId="urn:microsoft.com/office/officeart/2005/8/layout/vList2"/>
    <dgm:cxn modelId="{CB2DDAF1-DC24-48F0-96BA-398D99FC79E7}" type="presParOf" srcId="{7A1582A0-0DFE-445D-8EEA-4240FC5D4B3F}" destId="{A56A05F8-9817-47C4-9465-FB778B4B0508}" srcOrd="3" destOrd="0" presId="urn:microsoft.com/office/officeart/2005/8/layout/vList2"/>
    <dgm:cxn modelId="{B5CD48DE-4024-4C82-B439-823217559294}" type="presParOf" srcId="{7A1582A0-0DFE-445D-8EEA-4240FC5D4B3F}" destId="{8A342701-E2E8-43B7-9D61-338AFE7E1EEC}" srcOrd="4" destOrd="0" presId="urn:microsoft.com/office/officeart/2005/8/layout/vList2"/>
    <dgm:cxn modelId="{CE975CF7-43E0-4EF7-AC2E-050ABFFFF77B}" type="presParOf" srcId="{7A1582A0-0DFE-445D-8EEA-4240FC5D4B3F}" destId="{D7A6832C-95E6-4431-92F0-C280267FA59F}" srcOrd="5" destOrd="0" presId="urn:microsoft.com/office/officeart/2005/8/layout/vList2"/>
    <dgm:cxn modelId="{A098C5A0-2D37-4CC2-AF3E-33E11D980340}" type="presParOf" srcId="{7A1582A0-0DFE-445D-8EEA-4240FC5D4B3F}" destId="{C4FC1E69-17EE-4EBA-A60D-79CB0C91A221}" srcOrd="6" destOrd="0" presId="urn:microsoft.com/office/officeart/2005/8/layout/vList2"/>
    <dgm:cxn modelId="{3C7C407B-DEC3-4445-9F83-6CCE0EA56836}" type="presParOf" srcId="{7A1582A0-0DFE-445D-8EEA-4240FC5D4B3F}" destId="{76139900-7E42-4375-99E9-06882510D70D}" srcOrd="7" destOrd="0" presId="urn:microsoft.com/office/officeart/2005/8/layout/vList2"/>
    <dgm:cxn modelId="{AC7C35CD-E5B0-416D-9798-8E02EF9F9B7D}" type="presParOf" srcId="{7A1582A0-0DFE-445D-8EEA-4240FC5D4B3F}" destId="{F69D4E51-6B2C-4087-9A3B-0DE9F9B32E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D407E-A5B9-4A98-B5A8-C3A9A5D9C0CE}">
      <dsp:nvSpPr>
        <dsp:cNvPr id="0" name=""/>
        <dsp:cNvSpPr/>
      </dsp:nvSpPr>
      <dsp:spPr>
        <a:xfrm>
          <a:off x="0" y="153"/>
          <a:ext cx="6628804" cy="9845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/>
            <a:t>Historia Węgier to bogata opowieść o narodzie, który przez wieki kształtował swoją tożsamość, przeżywał różne okresy ekspansji i podbojów, a także wpływał na historię Europy Środkowej. Oto krótka historia Węgier :</a:t>
          </a:r>
          <a:endParaRPr lang="en-US" sz="500" kern="1200" dirty="0"/>
        </a:p>
      </dsp:txBody>
      <dsp:txXfrm>
        <a:off x="48063" y="48216"/>
        <a:ext cx="6532678" cy="888456"/>
      </dsp:txXfrm>
    </dsp:sp>
    <dsp:sp modelId="{20B91932-8503-4461-B88A-CEEF230AFE0F}">
      <dsp:nvSpPr>
        <dsp:cNvPr id="0" name=""/>
        <dsp:cNvSpPr/>
      </dsp:nvSpPr>
      <dsp:spPr>
        <a:xfrm>
          <a:off x="0" y="998826"/>
          <a:ext cx="6628804" cy="984582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/>
            <a:t>1. </a:t>
          </a:r>
          <a:r>
            <a:rPr lang="pl-PL" sz="1600" b="1" i="0" kern="1200" dirty="0">
              <a:solidFill>
                <a:schemeClr val="accent2">
                  <a:lumMod val="50000"/>
                </a:schemeClr>
              </a:solidFill>
            </a:rPr>
            <a:t>Dynastia </a:t>
          </a:r>
          <a:r>
            <a:rPr lang="pl-PL" sz="1600" b="1" i="0" kern="1200" dirty="0" err="1">
              <a:solidFill>
                <a:schemeClr val="accent2">
                  <a:lumMod val="50000"/>
                </a:schemeClr>
              </a:solidFill>
            </a:rPr>
            <a:t>Árpádów</a:t>
          </a:r>
          <a:r>
            <a:rPr lang="pl-PL" sz="1600" i="0" kern="1200" dirty="0"/>
            <a:t>: Dynastia </a:t>
          </a:r>
          <a:r>
            <a:rPr lang="pl-PL" sz="1600" i="0" kern="1200" dirty="0" err="1"/>
            <a:t>Árpádów</a:t>
          </a:r>
          <a:r>
            <a:rPr lang="pl-PL" sz="1600" i="0" kern="1200" dirty="0"/>
            <a:t> rządziła Węgrami przez ponad 400 lat (od IX do XIII wieku). Okres ten to czas konsolidacji państwa, chrystianizacji oraz ekspansji terytorialnej.</a:t>
          </a:r>
          <a:endParaRPr lang="en-US" sz="1600" kern="1200" dirty="0"/>
        </a:p>
      </dsp:txBody>
      <dsp:txXfrm>
        <a:off x="48063" y="1046889"/>
        <a:ext cx="6532678" cy="888456"/>
      </dsp:txXfrm>
    </dsp:sp>
    <dsp:sp modelId="{F7EDF378-EE00-4FB2-8FD6-A4FC156D211A}">
      <dsp:nvSpPr>
        <dsp:cNvPr id="0" name=""/>
        <dsp:cNvSpPr/>
      </dsp:nvSpPr>
      <dsp:spPr>
        <a:xfrm>
          <a:off x="0" y="1997499"/>
          <a:ext cx="6628804" cy="984582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dirty="0"/>
            <a:t>2. </a:t>
          </a:r>
          <a:r>
            <a:rPr lang="pl-PL" sz="1400" b="1" i="0" kern="1200" dirty="0">
              <a:solidFill>
                <a:schemeClr val="accent2">
                  <a:lumMod val="50000"/>
                </a:schemeClr>
              </a:solidFill>
            </a:rPr>
            <a:t>Złoty Wiek Węgier</a:t>
          </a:r>
          <a:r>
            <a:rPr lang="pl-PL" sz="1400" i="0" kern="1200" dirty="0"/>
            <a:t>: </a:t>
          </a:r>
          <a:r>
            <a:rPr lang="pl-PL" sz="1600" i="0" kern="1200" dirty="0"/>
            <a:t>XIII wiek był okresem rozkwitu Węgier pod rządami króla Beli IV. Rozwinięto administrację, osadnictwo oraz budowano zamki. W tym czasie powstało również wspólne państwo węgiersko-polskie.</a:t>
          </a:r>
          <a:endParaRPr lang="en-US" sz="1600" kern="1200" dirty="0"/>
        </a:p>
      </dsp:txBody>
      <dsp:txXfrm>
        <a:off x="48063" y="2045562"/>
        <a:ext cx="6532678" cy="888456"/>
      </dsp:txXfrm>
    </dsp:sp>
    <dsp:sp modelId="{FDDE7A30-54C0-48BF-8DC1-82F6E8E93C61}">
      <dsp:nvSpPr>
        <dsp:cNvPr id="0" name=""/>
        <dsp:cNvSpPr/>
      </dsp:nvSpPr>
      <dsp:spPr>
        <a:xfrm>
          <a:off x="0" y="2996172"/>
          <a:ext cx="6628804" cy="984582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dirty="0"/>
            <a:t>3. </a:t>
          </a:r>
          <a:r>
            <a:rPr lang="pl-PL" sz="1400" b="1" i="0" kern="1200" dirty="0">
              <a:solidFill>
                <a:schemeClr val="accent2">
                  <a:lumMod val="50000"/>
                </a:schemeClr>
              </a:solidFill>
            </a:rPr>
            <a:t>Okres Habsburski</a:t>
          </a:r>
          <a:r>
            <a:rPr lang="pl-PL" sz="1400" i="0" kern="1200" dirty="0"/>
            <a:t>: </a:t>
          </a:r>
          <a:r>
            <a:rPr lang="pl-PL" sz="1600" i="0" kern="1200" dirty="0"/>
            <a:t>Węgry stały się częścią Habsburskiej monarchii Austro-Węgierskiej. Choć Węgry zachowały pewną autonomię, to narastało napięcie w związku z dominacją austriacką.</a:t>
          </a:r>
          <a:endParaRPr lang="en-US" sz="1600" kern="1200" dirty="0"/>
        </a:p>
      </dsp:txBody>
      <dsp:txXfrm>
        <a:off x="48063" y="3044235"/>
        <a:ext cx="6532678" cy="888456"/>
      </dsp:txXfrm>
    </dsp:sp>
    <dsp:sp modelId="{D935E87F-F704-430D-9642-975573D9067D}">
      <dsp:nvSpPr>
        <dsp:cNvPr id="0" name=""/>
        <dsp:cNvSpPr/>
      </dsp:nvSpPr>
      <dsp:spPr>
        <a:xfrm>
          <a:off x="0" y="3994845"/>
          <a:ext cx="6628804" cy="98458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dirty="0"/>
            <a:t>4. </a:t>
          </a:r>
          <a:r>
            <a:rPr lang="pl-PL" sz="1400" b="1" i="0" kern="1200" dirty="0">
              <a:solidFill>
                <a:schemeClr val="accent2">
                  <a:lumMod val="50000"/>
                </a:schemeClr>
              </a:solidFill>
            </a:rPr>
            <a:t>Powstanie Węgier 1848-1849</a:t>
          </a:r>
          <a:r>
            <a:rPr lang="pl-PL" sz="1400" i="0" kern="1200" dirty="0"/>
            <a:t>: </a:t>
          </a:r>
          <a:r>
            <a:rPr lang="pl-PL" sz="1600" i="0" kern="1200" dirty="0"/>
            <a:t>W 1848 roku Węgrzy wystąpili przeciwko austriackiej dominacji, w wyniku czego ogłoszono niepodległość. Powstanie jednak zostało stłumione przez austriackie wojska.</a:t>
          </a:r>
          <a:endParaRPr lang="en-US" sz="1600" kern="1200" dirty="0"/>
        </a:p>
      </dsp:txBody>
      <dsp:txXfrm>
        <a:off x="48063" y="4042908"/>
        <a:ext cx="6532678" cy="88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40D0-812A-4536-B728-C6CEA6F569E6}">
      <dsp:nvSpPr>
        <dsp:cNvPr id="0" name=""/>
        <dsp:cNvSpPr/>
      </dsp:nvSpPr>
      <dsp:spPr>
        <a:xfrm>
          <a:off x="0" y="1637"/>
          <a:ext cx="6628804" cy="9847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/>
            <a:t>5. </a:t>
          </a:r>
          <a:r>
            <a:rPr lang="pl-PL" sz="1600" b="1" i="0" kern="1200" dirty="0">
              <a:solidFill>
                <a:schemeClr val="accent2">
                  <a:lumMod val="50000"/>
                </a:schemeClr>
              </a:solidFill>
            </a:rPr>
            <a:t>Austro-Węgry</a:t>
          </a:r>
          <a:r>
            <a:rPr lang="pl-PL" sz="1600" i="0" kern="1200" dirty="0"/>
            <a:t>: Węgry pozostały częścią Austro-Węgier do końca I wojny światowej.</a:t>
          </a:r>
          <a:endParaRPr lang="en-US" sz="1600" kern="1200" dirty="0"/>
        </a:p>
      </dsp:txBody>
      <dsp:txXfrm>
        <a:off x="48073" y="49710"/>
        <a:ext cx="6532658" cy="888630"/>
      </dsp:txXfrm>
    </dsp:sp>
    <dsp:sp modelId="{86750917-18B2-4F4F-B570-BBBC2E9E9E81}">
      <dsp:nvSpPr>
        <dsp:cNvPr id="0" name=""/>
        <dsp:cNvSpPr/>
      </dsp:nvSpPr>
      <dsp:spPr>
        <a:xfrm>
          <a:off x="0" y="999520"/>
          <a:ext cx="6628804" cy="984776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/>
            <a:t>6. </a:t>
          </a:r>
          <a:r>
            <a:rPr lang="pl-PL" sz="1600" b="1" i="0" kern="1200" dirty="0">
              <a:solidFill>
                <a:schemeClr val="accent2">
                  <a:lumMod val="50000"/>
                </a:schemeClr>
              </a:solidFill>
            </a:rPr>
            <a:t>Upadek Austro-Węgier i Republika Rad</a:t>
          </a:r>
          <a:r>
            <a:rPr lang="pl-PL" sz="1600" i="0" kern="1200" dirty="0"/>
            <a:t>: Po I wojnie światowej i upadku Austro-Węgier, Węgry ogłosiły niepodległość. Jednakże w 1919 roku na krótko utworzona została Węgierska Republika Rad.</a:t>
          </a:r>
          <a:endParaRPr lang="en-US" sz="1600" kern="1200" dirty="0"/>
        </a:p>
      </dsp:txBody>
      <dsp:txXfrm>
        <a:off x="48073" y="1047593"/>
        <a:ext cx="6532658" cy="888630"/>
      </dsp:txXfrm>
    </dsp:sp>
    <dsp:sp modelId="{8A342701-E2E8-43B7-9D61-338AFE7E1EEC}">
      <dsp:nvSpPr>
        <dsp:cNvPr id="0" name=""/>
        <dsp:cNvSpPr/>
      </dsp:nvSpPr>
      <dsp:spPr>
        <a:xfrm>
          <a:off x="0" y="1997402"/>
          <a:ext cx="6628804" cy="984776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/>
            <a:t>7. </a:t>
          </a:r>
          <a:r>
            <a:rPr lang="pl-PL" sz="1600" b="1" i="0" kern="1200" dirty="0">
              <a:solidFill>
                <a:schemeClr val="accent2">
                  <a:lumMod val="50000"/>
                </a:schemeClr>
              </a:solidFill>
            </a:rPr>
            <a:t>Traktat z Trianon</a:t>
          </a:r>
          <a:r>
            <a:rPr lang="pl-PL" sz="1600" i="0" kern="1200" dirty="0"/>
            <a:t>: Po I wojnie światowej na mocy Traktatu z Trianon z 1920 roku, Węgry utraciły znaczną część terytorium na rzecz sąsiadów.</a:t>
          </a:r>
          <a:endParaRPr lang="en-US" sz="1600" kern="1200" dirty="0"/>
        </a:p>
      </dsp:txBody>
      <dsp:txXfrm>
        <a:off x="48073" y="2045475"/>
        <a:ext cx="6532658" cy="888630"/>
      </dsp:txXfrm>
    </dsp:sp>
    <dsp:sp modelId="{C4FC1E69-17EE-4EBA-A60D-79CB0C91A221}">
      <dsp:nvSpPr>
        <dsp:cNvPr id="0" name=""/>
        <dsp:cNvSpPr/>
      </dsp:nvSpPr>
      <dsp:spPr>
        <a:xfrm>
          <a:off x="0" y="2995284"/>
          <a:ext cx="6628804" cy="984776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/>
            <a:t>8</a:t>
          </a:r>
          <a:r>
            <a:rPr lang="pl-PL" sz="1100" i="0" kern="1200" dirty="0"/>
            <a:t>. </a:t>
          </a:r>
          <a:r>
            <a:rPr lang="pl-PL" sz="1400" b="1" i="0" kern="1200" dirty="0">
              <a:solidFill>
                <a:schemeClr val="accent2">
                  <a:lumMod val="50000"/>
                </a:schemeClr>
              </a:solidFill>
            </a:rPr>
            <a:t>II wojna światowa i okres komunistyczny</a:t>
          </a:r>
          <a:r>
            <a:rPr lang="pl-PL" sz="1400" i="0" kern="1200" dirty="0"/>
            <a:t>: Węgry były sojusznikiem Niemiec w II wojnie światowej, co przyniosło im późniejszą okupację przez Armię Czerwoną. Po wojnie, kraj stał się komunistyczną republiką ludową. Rewolucja Węgierska 1956: W 1956 roku doszło do zrywu antykomunistycznego, jednak interwencja Związku Radzieckiego doprowadziła do stłumienia powstania.</a:t>
          </a:r>
          <a:endParaRPr lang="en-US" sz="1400" kern="1200" dirty="0"/>
        </a:p>
      </dsp:txBody>
      <dsp:txXfrm>
        <a:off x="48073" y="3043357"/>
        <a:ext cx="6532658" cy="888630"/>
      </dsp:txXfrm>
    </dsp:sp>
    <dsp:sp modelId="{F69D4E51-6B2C-4087-9A3B-0DE9F9B32E5A}">
      <dsp:nvSpPr>
        <dsp:cNvPr id="0" name=""/>
        <dsp:cNvSpPr/>
      </dsp:nvSpPr>
      <dsp:spPr>
        <a:xfrm>
          <a:off x="0" y="3993167"/>
          <a:ext cx="6628804" cy="984776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0" kern="1200" dirty="0"/>
            <a:t>9. </a:t>
          </a:r>
          <a:r>
            <a:rPr lang="pl-PL" sz="1600" b="1" i="0" kern="1200" dirty="0">
              <a:solidFill>
                <a:schemeClr val="accent2">
                  <a:lumMod val="50000"/>
                </a:schemeClr>
              </a:solidFill>
            </a:rPr>
            <a:t>Era postkomunistyczna</a:t>
          </a:r>
          <a:r>
            <a:rPr lang="pl-PL" sz="1600" i="0" kern="1200" dirty="0"/>
            <a:t>: W 1989 roku, w wyniku zmian politycznych w Europie Środkowej i Wschodniej, Węgry odzyskały niepodległość. Kraj przeszedł proces transformacji do gospodarki rynkowej i demokracji</a:t>
          </a:r>
          <a:r>
            <a:rPr lang="pl-PL" sz="500" i="0" kern="1200" dirty="0"/>
            <a:t>.</a:t>
          </a:r>
          <a:endParaRPr lang="en-US" sz="500" kern="1200" dirty="0"/>
        </a:p>
      </dsp:txBody>
      <dsp:txXfrm>
        <a:off x="48073" y="4041240"/>
        <a:ext cx="6532658" cy="888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00313-7830-4875-999A-8BA689B7ED2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7267-2C70-42C2-865F-217A31EA8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43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6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6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4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15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50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15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3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2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6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7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3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8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6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8CF4-1D67-4FF7-902E-8654F94DB3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ECA91B-694B-4E78-B873-0B40EAED0B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0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669EB-3143-4D4B-A14B-1C181FE09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6883520" cy="1646302"/>
          </a:xfrm>
        </p:spPr>
        <p:txBody>
          <a:bodyPr>
            <a:normAutofit fontScale="90000"/>
          </a:bodyPr>
          <a:lstStyle/>
          <a:p>
            <a:r>
              <a:rPr lang="pl-PL" sz="8800" dirty="0"/>
              <a:t>PREZENTACJA 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64F1F0-FBBA-4D26-9011-2566B29CC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6000" dirty="0"/>
              <a:t>„Węgry piękny kraj Europy”</a:t>
            </a:r>
          </a:p>
        </p:txBody>
      </p:sp>
    </p:spTree>
    <p:extLst>
      <p:ext uri="{BB962C8B-B14F-4D97-AF65-F5344CB8AC3E}">
        <p14:creationId xmlns:p14="http://schemas.microsoft.com/office/powerpoint/2010/main" val="41323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8776D-2913-4C12-BA8E-67D22734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6590"/>
          </a:xfrm>
        </p:spPr>
        <p:txBody>
          <a:bodyPr>
            <a:normAutofit/>
          </a:bodyPr>
          <a:lstStyle/>
          <a:p>
            <a:r>
              <a:rPr lang="pl-PL" dirty="0"/>
              <a:t>                     </a:t>
            </a:r>
            <a:r>
              <a:rPr lang="pl-PL" b="1" dirty="0"/>
              <a:t>ZNANE POSTACIE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EAF241-4828-4C70-96EE-18E4BE19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14" y="715879"/>
            <a:ext cx="8678948" cy="512524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pl-PL" sz="1600" b="1" i="0" dirty="0">
                <a:effectLst/>
                <a:latin typeface="Söhne"/>
              </a:rPr>
              <a:t>Ferenc Liszt (Franz Liszt):</a:t>
            </a:r>
            <a:r>
              <a:rPr lang="pl-PL" sz="1600" b="0" i="0" dirty="0">
                <a:effectLst/>
                <a:latin typeface="Söhne"/>
              </a:rPr>
              <a:t> Węgierski kompozytor, pianista i dyrygent,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Söhne"/>
              </a:rPr>
              <a:t>uznawany za jednego z najwybitniejszych muzyków romantycznych. Jego kompozycje są powszechnie cenione na całym świecie.</a:t>
            </a:r>
          </a:p>
          <a:p>
            <a:pPr marL="0" indent="0" algn="l">
              <a:buNone/>
            </a:pPr>
            <a:endParaRPr lang="pl-PL" sz="1600" b="0" i="0" dirty="0">
              <a:effectLst/>
              <a:latin typeface="Söhne"/>
            </a:endParaRPr>
          </a:p>
          <a:p>
            <a:pPr marL="0" indent="0" algn="l">
              <a:buNone/>
            </a:pPr>
            <a:r>
              <a:rPr lang="pl-PL" sz="1600" b="1" i="0" dirty="0">
                <a:effectLst/>
                <a:latin typeface="Söhne"/>
              </a:rPr>
              <a:t> </a:t>
            </a:r>
            <a:r>
              <a:rPr lang="pl-PL" sz="1600" b="1" i="0" dirty="0" err="1">
                <a:effectLst/>
                <a:latin typeface="Söhne"/>
              </a:rPr>
              <a:t>Béla</a:t>
            </a:r>
            <a:r>
              <a:rPr lang="pl-PL" sz="1600" b="1" i="0" dirty="0">
                <a:effectLst/>
                <a:latin typeface="Söhne"/>
              </a:rPr>
              <a:t> Bartók:</a:t>
            </a:r>
            <a:r>
              <a:rPr lang="pl-PL" sz="1600" b="0" i="0" dirty="0">
                <a:effectLst/>
                <a:latin typeface="Söhne"/>
              </a:rPr>
              <a:t> Wybitny węgierski kompozytor, etnomuzykolog i pianista. Jego prace w dziedzinie 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Söhne"/>
              </a:rPr>
              <a:t>muzyki ludowej i eksperymentalnej wpłynęły na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Söhne"/>
              </a:rPr>
              <a:t> rozwój muzyki współczesnej.</a:t>
            </a:r>
          </a:p>
          <a:p>
            <a:pPr marL="0" indent="0" algn="l">
              <a:buNone/>
            </a:pPr>
            <a:endParaRPr lang="pl-PL" sz="1600" b="0" i="0" dirty="0">
              <a:effectLst/>
              <a:latin typeface="Söhne"/>
            </a:endParaRPr>
          </a:p>
          <a:p>
            <a:pPr marL="0" indent="0" algn="l">
              <a:buNone/>
            </a:pPr>
            <a:r>
              <a:rPr lang="pl-PL" sz="1600" b="1" i="0" dirty="0">
                <a:effectLst/>
                <a:latin typeface="Söhne"/>
              </a:rPr>
              <a:t> </a:t>
            </a:r>
            <a:r>
              <a:rPr lang="pl-PL" sz="1600" b="1" i="0" dirty="0" err="1">
                <a:effectLst/>
                <a:latin typeface="Söhne"/>
              </a:rPr>
              <a:t>László</a:t>
            </a:r>
            <a:r>
              <a:rPr lang="pl-PL" sz="1600" b="1" i="0" dirty="0">
                <a:effectLst/>
                <a:latin typeface="Söhne"/>
              </a:rPr>
              <a:t> </a:t>
            </a:r>
            <a:r>
              <a:rPr lang="pl-PL" sz="1600" b="1" i="0" dirty="0" err="1">
                <a:effectLst/>
                <a:latin typeface="Söhne"/>
              </a:rPr>
              <a:t>Lovász</a:t>
            </a:r>
            <a:r>
              <a:rPr lang="pl-PL" sz="1600" b="1" i="0" dirty="0">
                <a:effectLst/>
                <a:latin typeface="Söhne"/>
              </a:rPr>
              <a:t>:</a:t>
            </a:r>
            <a:r>
              <a:rPr lang="pl-PL" sz="1600" b="0" i="0" dirty="0">
                <a:effectLst/>
                <a:latin typeface="Söhne"/>
              </a:rPr>
              <a:t> Węgierski matematyk, 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Söhne"/>
              </a:rPr>
              <a:t>laureat Nagrody Nobla w dziedzinie ekonomii 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Söhne"/>
              </a:rPr>
              <a:t>i za swoje badania w teorii gier i optymalizacji kombinatorycznej.</a:t>
            </a:r>
            <a:endParaRPr lang="pl-PL" sz="1600" dirty="0">
              <a:latin typeface="Söhne"/>
            </a:endParaRPr>
          </a:p>
          <a:p>
            <a:pPr marL="0" indent="0">
              <a:buNone/>
            </a:pPr>
            <a:r>
              <a:rPr lang="pl-PL" sz="1600" b="0" i="0" dirty="0">
                <a:effectLst/>
                <a:latin typeface="Söhne"/>
              </a:rPr>
              <a:t> </a:t>
            </a:r>
          </a:p>
          <a:p>
            <a:pPr marL="0" indent="0" algn="l">
              <a:buNone/>
            </a:pPr>
            <a:r>
              <a:rPr lang="pl-PL" sz="1600" b="1" i="0" dirty="0">
                <a:effectLst/>
                <a:latin typeface="Söhne"/>
              </a:rPr>
              <a:t> </a:t>
            </a:r>
            <a:r>
              <a:rPr lang="pl-PL" sz="1600" b="1" i="0" dirty="0" err="1">
                <a:effectLst/>
                <a:latin typeface="Söhne"/>
              </a:rPr>
              <a:t>Róbert</a:t>
            </a:r>
            <a:r>
              <a:rPr lang="pl-PL" sz="1600" b="1" i="0" dirty="0">
                <a:effectLst/>
                <a:latin typeface="Söhne"/>
              </a:rPr>
              <a:t> Capa:</a:t>
            </a:r>
            <a:r>
              <a:rPr lang="pl-PL" sz="1600" b="0" i="0" dirty="0">
                <a:effectLst/>
                <a:latin typeface="Söhne"/>
              </a:rPr>
              <a:t> Znany węgiersko-amerykański fotoreporter, 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Söhne"/>
              </a:rPr>
              <a:t>uznawany za jednego z najwybitniejszych w historii. Jego fotografie dokumentujące wojny i konflikty zdobyły światową sławę.</a:t>
            </a:r>
          </a:p>
          <a:p>
            <a:endParaRPr lang="pl-PL" dirty="0"/>
          </a:p>
        </p:txBody>
      </p:sp>
      <p:pic>
        <p:nvPicPr>
          <p:cNvPr id="2050" name="Picture 2" descr="Ferenc Liszt – Wikipedia, wolna encyklopedia">
            <a:extLst>
              <a:ext uri="{FF2B5EF4-FFF2-40B4-BE49-F238E27FC236}">
                <a16:creationId xmlns:a16="http://schemas.microsoft.com/office/drawing/2014/main" id="{C92C12EE-63CB-4D26-8A99-139BE27D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24" y="343000"/>
            <a:ext cx="1066301" cy="15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éla Bartók – the life and music of the Hungarian maverick | Gramophone">
            <a:extLst>
              <a:ext uri="{FF2B5EF4-FFF2-40B4-BE49-F238E27FC236}">
                <a16:creationId xmlns:a16="http://schemas.microsoft.com/office/drawing/2014/main" id="{7E6E402A-8F34-4DC2-8194-B7502EC0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41" y="2169797"/>
            <a:ext cx="1543000" cy="15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ászló Lovász - UCLA Mathematics">
            <a:extLst>
              <a:ext uri="{FF2B5EF4-FFF2-40B4-BE49-F238E27FC236}">
                <a16:creationId xmlns:a16="http://schemas.microsoft.com/office/drawing/2014/main" id="{F7CA81AB-B82C-4EFC-A410-C270555A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34" y="3016537"/>
            <a:ext cx="1305428" cy="17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bert Capa | Autor: Wszystkie książki, wywiady, artykuły | Lubimyczytać.pl">
            <a:extLst>
              <a:ext uri="{FF2B5EF4-FFF2-40B4-BE49-F238E27FC236}">
                <a16:creationId xmlns:a16="http://schemas.microsoft.com/office/drawing/2014/main" id="{96A18463-3CEB-4814-87C4-25D50F5A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26" y="4367363"/>
            <a:ext cx="1389621" cy="19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E36B99A-AD58-3A13-3AF1-306645B6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ATRAKCJE TURYSTCZNE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ED287-264D-4A2B-8F52-0633ED79E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Budapeszt</a:t>
            </a:r>
          </a:p>
          <a:p>
            <a:r>
              <a:rPr lang="pl-PL" sz="1800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Stolica Węgier przez wielu uważana jest za jedno z najpiękniejszych miejsc na starym kontynencie. Dunaj dzieli Budapeszt na dwie wyjątkowe części. Warto zobaczyć Górę Gellerta, Parlament, Park Pomników, Ogród Zoologiczny, oceanarium i Pałac Cudów. Chwilę wytchnienia znajdziemy na Wyspie Małgorzaty, gdzie znajdują się też ruiny klasztoru dominikanek.</a:t>
            </a:r>
            <a:endParaRPr lang="en-US" sz="1800" dirty="0"/>
          </a:p>
        </p:txBody>
      </p:sp>
      <p:pic>
        <p:nvPicPr>
          <p:cNvPr id="3074" name="Picture 2" descr="Budapeszt">
            <a:extLst>
              <a:ext uri="{FF2B5EF4-FFF2-40B4-BE49-F238E27FC236}">
                <a16:creationId xmlns:a16="http://schemas.microsoft.com/office/drawing/2014/main" id="{BDAEEC56-3367-9EE6-CDE3-D35707497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6" r="24624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6A48FAD-891D-A4C8-D7A0-26116814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5733AA-0DF7-F976-AE67-FF9890AD6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Fira Sans" panose="020B0503050000020004" pitchFamily="34" charset="0"/>
              </a:rPr>
              <a:t>Balaton</a:t>
            </a:r>
            <a:r>
              <a:rPr lang="pl-PL" sz="240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- </a:t>
            </a:r>
            <a:r>
              <a:rPr lang="pl-PL" sz="260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nie bez powodu określane bywa węgierskim morzem, gdyż oprócz plaż i gwarnych kurortów ma swoją flotę i porty, a północno-zachodnie wiatry nierzadko burzą jego taflę, tworząc dwumetrowe fale. Owo morze liczy 77 km długości, 12 km szerokości między najbardziej oddalonymi brzegami i 1,5 km w najwęższym miejscu. Długość linii brzegowej wynosi 230 km, a średnia głębokość - 3,6 m. Dzięki takiej głębokości woda szybko się nagrzewa, osiągając latem ok. 27°C</a:t>
            </a:r>
            <a:r>
              <a:rPr lang="pl-PL" sz="240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  <a:endParaRPr lang="en-US" sz="1800" dirty="0"/>
          </a:p>
        </p:txBody>
      </p:sp>
      <p:pic>
        <p:nvPicPr>
          <p:cNvPr id="6" name="Symbol zastępczy zawartości 5" descr="Obraz zawierający woda, na wolnym powietrzu, chmura, natura&#10;&#10;Opis wygenerowany automatycznie">
            <a:extLst>
              <a:ext uri="{FF2B5EF4-FFF2-40B4-BE49-F238E27FC236}">
                <a16:creationId xmlns:a16="http://schemas.microsoft.com/office/drawing/2014/main" id="{0E640377-2DFB-20BD-B577-7A285C2C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6" r="1424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6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0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1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933F981-5216-981F-7BE0-5B79E06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4A1BE6-E6F0-0D18-4DF9-32F47EBB1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pl-PL" sz="2000" b="1" dirty="0" err="1">
                <a:solidFill>
                  <a:schemeClr val="accent2">
                    <a:lumMod val="50000"/>
                  </a:schemeClr>
                </a:solidFill>
              </a:rPr>
              <a:t>Wyszehrad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18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Trudno uwierzyć, że mała miejscowość turystyczna była kiedyś stolicą Królestwa Węgier. Znajdziemy tutaj Wieżę Salomona, a ściślej jej rekonstrukcję. Na wzgórzu miasta wznosi się stary zamek – cytadela. Dotrzeć tam można za sprawą wyjątkowo urokliwej drogi, z której rozpościera się widok na Zakole Dunaju.</a:t>
            </a:r>
            <a:endParaRPr lang="en-US" sz="1800" dirty="0"/>
          </a:p>
        </p:txBody>
      </p:sp>
      <p:pic>
        <p:nvPicPr>
          <p:cNvPr id="8" name="Symbol zastępczy zawartości 7" descr="Obraz zawierający chmura, na wolnym powietrzu, niebo, drzewo&#10;&#10;Opis wygenerowany automatycznie">
            <a:extLst>
              <a:ext uri="{FF2B5EF4-FFF2-40B4-BE49-F238E27FC236}">
                <a16:creationId xmlns:a16="http://schemas.microsoft.com/office/drawing/2014/main" id="{C138AA26-B037-E7F8-4DDB-BE1916B8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8487" b="-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k Narodowy Aggtelek">
            <a:extLst>
              <a:ext uri="{FF2B5EF4-FFF2-40B4-BE49-F238E27FC236}">
                <a16:creationId xmlns:a16="http://schemas.microsoft.com/office/drawing/2014/main" id="{0C4DBAEF-EB28-8563-928B-B01C769A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8" y="251927"/>
            <a:ext cx="4373724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6B18665-F21C-B178-29B9-BB88AD651E65}"/>
              </a:ext>
            </a:extLst>
          </p:cNvPr>
          <p:cNvSpPr txBox="1"/>
          <p:nvPr/>
        </p:nvSpPr>
        <p:spPr>
          <a:xfrm>
            <a:off x="636305" y="3244334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Fira Sans" panose="020B0503050000020004" pitchFamily="34" charset="0"/>
              </a:rPr>
              <a:t>Park Narodowy </a:t>
            </a: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Fira Sans" panose="020B0503050000020004" pitchFamily="34" charset="0"/>
              </a:rPr>
              <a:t>Aggtelek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 descr="Eger">
            <a:extLst>
              <a:ext uri="{FF2B5EF4-FFF2-40B4-BE49-F238E27FC236}">
                <a16:creationId xmlns:a16="http://schemas.microsoft.com/office/drawing/2014/main" id="{C8591DF4-51A4-2AE1-C780-D42C0154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60" y="181038"/>
            <a:ext cx="4475583" cy="29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192798-9752-8B9F-D49F-C1ED6A524809}"/>
              </a:ext>
            </a:extLst>
          </p:cNvPr>
          <p:cNvSpPr txBox="1"/>
          <p:nvPr/>
        </p:nvSpPr>
        <p:spPr>
          <a:xfrm>
            <a:off x="6375918" y="324433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Eger</a:t>
            </a:r>
          </a:p>
        </p:txBody>
      </p:sp>
      <p:pic>
        <p:nvPicPr>
          <p:cNvPr id="5126" name="Picture 6" descr="Holloko">
            <a:extLst>
              <a:ext uri="{FF2B5EF4-FFF2-40B4-BE49-F238E27FC236}">
                <a16:creationId xmlns:a16="http://schemas.microsoft.com/office/drawing/2014/main" id="{A96D5FA2-7BE9-C521-4D48-9F73F13E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8" y="3613666"/>
            <a:ext cx="4012326" cy="26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F3CA128-C3D1-0931-A969-DD3340814063}"/>
              </a:ext>
            </a:extLst>
          </p:cNvPr>
          <p:cNvSpPr txBox="1"/>
          <p:nvPr/>
        </p:nvSpPr>
        <p:spPr>
          <a:xfrm>
            <a:off x="4572000" y="632335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accent2">
                    <a:lumMod val="50000"/>
                  </a:schemeClr>
                </a:solidFill>
              </a:rPr>
              <a:t>Holloko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95DF7-FE01-ED24-3266-5140F02C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3" y="89338"/>
            <a:ext cx="8596668" cy="1320800"/>
          </a:xfrm>
        </p:spPr>
        <p:txBody>
          <a:bodyPr/>
          <a:lstStyle/>
          <a:p>
            <a:r>
              <a:rPr lang="pl-PL" b="1" dirty="0"/>
              <a:t>CZY WIECIE,ŻE…?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898E-7A76-ECA0-1CC1-2984BA02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13" y="1025634"/>
            <a:ext cx="7828163" cy="4657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i="0" dirty="0">
                <a:solidFill>
                  <a:srgbClr val="000000"/>
                </a:solidFill>
                <a:effectLst/>
                <a:latin typeface="Söhne"/>
              </a:rPr>
              <a:t> </a:t>
            </a:r>
            <a:r>
              <a:rPr lang="pl-PL" sz="1600" b="0" i="0" dirty="0">
                <a:solidFill>
                  <a:srgbClr val="121416"/>
                </a:solidFill>
                <a:effectLst/>
                <a:latin typeface="Söhne"/>
              </a:rPr>
              <a:t>W Budapeszcie znajduje się bardzo dobrze rozwinięty system metra. To zresztą tutejszą kolej podziemną otwarto już w 1896 roku – starsze w Europie jest jedynie londyńskie metro.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121416"/>
                </a:solidFill>
                <a:effectLst/>
                <a:latin typeface="Söhne"/>
              </a:rPr>
              <a:t>Węgry są ojczyzną wielu dziś używanych wynalazków. Pochodzi stąd długopis, syfon, kostka Rubika i zapałki. Dodatkowo to właśnie węgierscy uczeni jako pierwsi wyizolowali witaminę C z warzyw.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Język węgierski uważany jest za jeden z najtrudniejszych na świecie.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W kraju tym uprawianych jest aż 1 000 odmian papryki. Najostrzejsza jest 100 razy mocniejsza od papryczki chili.</a:t>
            </a:r>
            <a:endParaRPr lang="pl-PL" sz="1600" dirty="0">
              <a:solidFill>
                <a:srgbClr val="000000"/>
              </a:solidFill>
              <a:latin typeface="Söhne"/>
            </a:endParaRP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Węgrzy mają jedną z najmłodszych konstytucji na świecie. W 2012 roku ówczesny prezydent Pal Schmitt podpisał nową ustawę zasadniczą, która m.in. zmieniła nazwę kraju z Republika Węgierska na Węgry.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Węgrzy są jedną z najbardziej utytułowanych nacji na letnich </a:t>
            </a:r>
            <a:r>
              <a:rPr lang="pl-PL" sz="1600" dirty="0">
                <a:solidFill>
                  <a:srgbClr val="000000"/>
                </a:solidFill>
                <a:latin typeface="Söhne"/>
              </a:rPr>
              <a:t>igrzyskach olimpijskich.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Węgrzy nazywają Polskę „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Söhne"/>
              </a:rPr>
              <a:t>Lengyelorszag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”, co w wolnym tłumaczeniu oznacza „Państwo Panów Aniołów”. 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Na </a:t>
            </a:r>
            <a:r>
              <a:rPr lang="pl-PL" sz="1600" dirty="0">
                <a:latin typeface="Söhne"/>
              </a:rPr>
              <a:t>Liście Światowego Dziedzictwa UNESCO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Söhne"/>
              </a:rPr>
              <a:t> znajduje się osiem obiektów z Węgier.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121416"/>
                </a:solidFill>
                <a:effectLst/>
                <a:latin typeface="Söhne"/>
              </a:rPr>
              <a:t> </a:t>
            </a:r>
            <a:endParaRPr lang="pl-PL" sz="1600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2996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8BF43658-0CCD-D4C6-A0DE-665D5719983F}"/>
              </a:ext>
            </a:extLst>
          </p:cNvPr>
          <p:cNvSpPr txBox="1"/>
          <p:nvPr/>
        </p:nvSpPr>
        <p:spPr>
          <a:xfrm>
            <a:off x="472966" y="795142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Söhne"/>
              </a:rPr>
              <a:t>Dzięki obfitości naturalnych gorących źródeł, Węgry mogą pochwalić się około 450 publicznymi uzdrowiskami i łaźniami</a:t>
            </a:r>
            <a:endParaRPr lang="pl-PL" dirty="0">
              <a:latin typeface="Söhne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1B9C39-E6D3-C228-00A0-B978E80D7141}"/>
              </a:ext>
            </a:extLst>
          </p:cNvPr>
          <p:cNvSpPr txBox="1"/>
          <p:nvPr/>
        </p:nvSpPr>
        <p:spPr>
          <a:xfrm>
            <a:off x="472966" y="1563159"/>
            <a:ext cx="6101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Söhne"/>
              </a:rPr>
              <a:t>W 1946 r. Węgry wyemitowały banknoty o wartości nominalnej 1.000.000.000.000.000.000.000 (jeden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Söhne"/>
              </a:rPr>
              <a:t>kwintalion</a:t>
            </a:r>
            <a:r>
              <a:rPr lang="pl-PL" b="0" i="0" dirty="0">
                <a:solidFill>
                  <a:srgbClr val="000000"/>
                </a:solidFill>
                <a:effectLst/>
                <a:latin typeface="Söhne"/>
              </a:rPr>
              <a:t>)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Söhne"/>
              </a:rPr>
              <a:t>pengö</a:t>
            </a:r>
            <a:r>
              <a:rPr lang="pl-PL" b="0" i="0" dirty="0">
                <a:solidFill>
                  <a:srgbClr val="000000"/>
                </a:solidFill>
                <a:effectLst/>
                <a:latin typeface="Söhne"/>
              </a:rPr>
              <a:t> – najwyższy w historii nominał świat</a:t>
            </a:r>
            <a:r>
              <a:rPr lang="pl-PL" dirty="0">
                <a:solidFill>
                  <a:srgbClr val="000000"/>
                </a:solidFill>
                <a:latin typeface="Söhne"/>
              </a:rPr>
              <a:t>a</a:t>
            </a:r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872286B-A58A-B7F5-AFD6-B4EEC69648A6}"/>
              </a:ext>
            </a:extLst>
          </p:cNvPr>
          <p:cNvSpPr txBox="1"/>
          <p:nvPr/>
        </p:nvSpPr>
        <p:spPr>
          <a:xfrm>
            <a:off x="472966" y="2486489"/>
            <a:ext cx="61012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Söhne"/>
              </a:rPr>
              <a:t>Na </a:t>
            </a:r>
            <a:r>
              <a:rPr lang="pl-PL" dirty="0">
                <a:latin typeface="Söhne"/>
              </a:rPr>
              <a:t>Węgrzech</a:t>
            </a:r>
            <a:r>
              <a:rPr lang="pl-PL" b="0" i="0" dirty="0">
                <a:effectLst/>
                <a:latin typeface="Söhne"/>
              </a:rPr>
              <a:t> </a:t>
            </a:r>
            <a:r>
              <a:rPr lang="pl-PL" i="0" dirty="0">
                <a:solidFill>
                  <a:srgbClr val="222222"/>
                </a:solidFill>
                <a:effectLst/>
                <a:latin typeface="Söhne"/>
              </a:rPr>
              <a:t>Wigilia</a:t>
            </a:r>
            <a:r>
              <a:rPr lang="pl-PL" b="0" i="0" dirty="0">
                <a:solidFill>
                  <a:srgbClr val="222222"/>
                </a:solidFill>
                <a:effectLst/>
                <a:latin typeface="Söhne"/>
              </a:rPr>
              <a:t> uznawana jest za </a:t>
            </a:r>
            <a:r>
              <a:rPr lang="pl-PL" i="0" dirty="0">
                <a:solidFill>
                  <a:srgbClr val="222222"/>
                </a:solidFill>
                <a:effectLst/>
                <a:latin typeface="Söhne"/>
              </a:rPr>
              <a:t>Dzień</a:t>
            </a:r>
            <a:r>
              <a:rPr lang="pl-PL" b="1" i="0" dirty="0">
                <a:solidFill>
                  <a:srgbClr val="222222"/>
                </a:solidFill>
                <a:effectLst/>
                <a:latin typeface="Söhne"/>
              </a:rPr>
              <a:t> </a:t>
            </a:r>
            <a:r>
              <a:rPr lang="pl-PL" i="0" dirty="0">
                <a:solidFill>
                  <a:srgbClr val="222222"/>
                </a:solidFill>
                <a:effectLst/>
                <a:latin typeface="Söhne"/>
              </a:rPr>
              <a:t>Miłości</a:t>
            </a:r>
            <a:r>
              <a:rPr lang="pl-PL" b="0" i="0" dirty="0">
                <a:solidFill>
                  <a:srgbClr val="222222"/>
                </a:solidFill>
                <a:effectLst/>
                <a:latin typeface="Söhne"/>
              </a:rPr>
              <a:t>. Wszyscy tego dnia są dla siebie życzliwi. W większości węgierskich domów, kultywuje się stare, wiejskie zwyczaje. Stół posypuje się soczewicą, która jest symbolem dobrobytu. Dania i ciasta z makiem mają zapewnić miłość w rodzinie. W wielu wsiach, przez całą noc, palone są pnie drzew. Tradycyjną potrawą jest indyk nadziewany kasztanami i owocami.</a:t>
            </a:r>
            <a:endParaRPr lang="pl-PL" dirty="0">
              <a:latin typeface="Söhne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D6363E-573F-166E-C635-E1289A21AEA6}"/>
              </a:ext>
            </a:extLst>
          </p:cNvPr>
          <p:cNvSpPr txBox="1"/>
          <p:nvPr/>
        </p:nvSpPr>
        <p:spPr>
          <a:xfrm>
            <a:off x="472966" y="4583301"/>
            <a:ext cx="6101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b="0" i="0" dirty="0">
                <a:solidFill>
                  <a:srgbClr val="121416"/>
                </a:solidFill>
                <a:effectLst/>
                <a:latin typeface="Söhne"/>
              </a:rPr>
              <a:t>W Budapeszcie znajduje się największa europejska synagoga. Budynek Wielkiej Synagogi to doskonały przykład architektury mauretańskiej.</a:t>
            </a:r>
            <a:endParaRPr lang="pl-PL" sz="1800" dirty="0">
              <a:latin typeface="Söhne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72B9FBC-8042-F016-5B0A-C41D836664FB}"/>
              </a:ext>
            </a:extLst>
          </p:cNvPr>
          <p:cNvSpPr txBox="1"/>
          <p:nvPr/>
        </p:nvSpPr>
        <p:spPr>
          <a:xfrm>
            <a:off x="472966" y="5572118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b="0" i="0" dirty="0">
                <a:solidFill>
                  <a:srgbClr val="121416"/>
                </a:solidFill>
                <a:effectLst/>
                <a:latin typeface="Söhne"/>
              </a:rPr>
              <a:t>Budynek węgierskiego parlamentu to jeden z największych tego typu obiektów na całym świecie.</a:t>
            </a:r>
            <a:endParaRPr lang="pl-PL" sz="1800" b="0" i="0" dirty="0">
              <a:solidFill>
                <a:srgbClr val="000000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5467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ęgry: Wsparcie polsko-węgierskiej współpracy start-upów w planach Fundacji  Felczaka">
            <a:extLst>
              <a:ext uri="{FF2B5EF4-FFF2-40B4-BE49-F238E27FC236}">
                <a16:creationId xmlns:a16="http://schemas.microsoft.com/office/drawing/2014/main" id="{96A64FD1-B2B9-3DB8-30D2-1E302F43E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1"/>
          <a:stretch/>
        </p:blipFill>
        <p:spPr bwMode="auto">
          <a:xfrm>
            <a:off x="20" y="-1662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" name="Freeform: Shape 6174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177" name="Straight Connector 6176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9" name="Straight Connector 6178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1" name="Freeform: Shape 6180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83" name="Freeform: Shape 6182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978BD0D-4FC0-B6A6-AB40-0D2BB2C40991}"/>
              </a:ext>
            </a:extLst>
          </p:cNvPr>
          <p:cNvSpPr txBox="1"/>
          <p:nvPr/>
        </p:nvSpPr>
        <p:spPr>
          <a:xfrm>
            <a:off x="3173102" y="119306"/>
            <a:ext cx="61628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600" b="1" dirty="0"/>
              <a:t>DZIĘKUJEMY ZA  UWAGĘ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B0563A-3D87-2E0A-6DEC-DF3F20F9B1E4}"/>
              </a:ext>
            </a:extLst>
          </p:cNvPr>
          <p:cNvSpPr txBox="1"/>
          <p:nvPr/>
        </p:nvSpPr>
        <p:spPr>
          <a:xfrm>
            <a:off x="7778959" y="5680276"/>
            <a:ext cx="234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OPRACOWAŁA: KLASA 7B</a:t>
            </a:r>
          </a:p>
        </p:txBody>
      </p:sp>
    </p:spTree>
    <p:extLst>
      <p:ext uri="{BB962C8B-B14F-4D97-AF65-F5344CB8AC3E}">
        <p14:creationId xmlns:p14="http://schemas.microsoft.com/office/powerpoint/2010/main" val="10634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A3829B-A4C8-4585-B9DB-AB8DDFE9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WĘGRY-INFORMAJCE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D4F786-A97A-4FD5-8D36-31A1353B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9" y="1825624"/>
            <a:ext cx="10515600" cy="4351338"/>
          </a:xfrm>
        </p:spPr>
        <p:txBody>
          <a:bodyPr/>
          <a:lstStyle/>
          <a:p>
            <a:r>
              <a:rPr lang="pl-PL" dirty="0"/>
              <a:t>Liczba ludności : 9 728 337 mln</a:t>
            </a:r>
          </a:p>
          <a:p>
            <a:r>
              <a:rPr lang="pl-PL" dirty="0"/>
              <a:t>Powierzchnia : 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93 030 km²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Język urzędowy : węgierski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Stolica : Budapeszt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Religia : Katolicyzm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Waluta :  forint (HUF)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Głowa Państwa :  Prezydent 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</a:rPr>
              <a:t>Katalin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</a:rPr>
              <a:t>Novák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Ustrój polityczny :  Demokracja </a:t>
            </a:r>
            <a:endParaRPr lang="pl-PL" dirty="0"/>
          </a:p>
        </p:txBody>
      </p:sp>
      <p:pic>
        <p:nvPicPr>
          <p:cNvPr id="1027" name="Picture 3" descr="Flaga">
            <a:extLst>
              <a:ext uri="{FF2B5EF4-FFF2-40B4-BE49-F238E27FC236}">
                <a16:creationId xmlns:a16="http://schemas.microsoft.com/office/drawing/2014/main" id="{D0D278C0-6325-4A27-BDB9-76381EBE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96" y="1825624"/>
            <a:ext cx="2620470" cy="15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erb Węgier">
            <a:extLst>
              <a:ext uri="{FF2B5EF4-FFF2-40B4-BE49-F238E27FC236}">
                <a16:creationId xmlns:a16="http://schemas.microsoft.com/office/drawing/2014/main" id="{02DDAFDC-BE3C-4AD2-9020-0854F6FA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68" y="1163143"/>
            <a:ext cx="1455570" cy="30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DF07A1C-21F5-4B7B-AB5C-5C023FE7689D}"/>
              </a:ext>
            </a:extLst>
          </p:cNvPr>
          <p:cNvSpPr txBox="1"/>
          <p:nvPr/>
        </p:nvSpPr>
        <p:spPr>
          <a:xfrm>
            <a:off x="7668660" y="4190852"/>
            <a:ext cx="16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Hymn</a:t>
            </a:r>
          </a:p>
        </p:txBody>
      </p:sp>
      <p:pic>
        <p:nvPicPr>
          <p:cNvPr id="6" name="wegry">
            <a:hlinkClick r:id="" action="ppaction://media"/>
            <a:extLst>
              <a:ext uri="{FF2B5EF4-FFF2-40B4-BE49-F238E27FC236}">
                <a16:creationId xmlns:a16="http://schemas.microsoft.com/office/drawing/2014/main" id="{E5EC2F63-6CF4-4482-9C95-725ACFC77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6366" y="5025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EFC99F-9837-44BE-A2AD-66323C6B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                     HISTORIA W PIGUŁCE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D0A8C30-AAC1-5D76-FD0F-94289CF64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9967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8DD4F10A-AB47-78C7-F1D4-51CCDC474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46597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3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4E3F0-BEE1-4794-AD48-42605202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931" y="0"/>
            <a:ext cx="10515600" cy="1006474"/>
          </a:xfrm>
        </p:spPr>
        <p:txBody>
          <a:bodyPr>
            <a:normAutofit/>
          </a:bodyPr>
          <a:lstStyle/>
          <a:p>
            <a:r>
              <a:rPr lang="pl-PL" dirty="0"/>
              <a:t>                         </a:t>
            </a:r>
            <a:r>
              <a:rPr lang="pl-PL" b="1" dirty="0"/>
              <a:t>KULTURA WĘGIERSKA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E50C22-6189-4DEE-8633-AB1929FC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5" y="1006474"/>
            <a:ext cx="9325304" cy="5181492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Język i Literatura</a:t>
            </a:r>
            <a:r>
              <a:rPr lang="pl-PL" i="0" dirty="0">
                <a:effectLst/>
                <a:latin typeface="Söhne"/>
              </a:rPr>
              <a:t>: Węgierski (</a:t>
            </a:r>
            <a:r>
              <a:rPr lang="pl-PL" i="0" dirty="0" err="1">
                <a:effectLst/>
                <a:latin typeface="Söhne"/>
              </a:rPr>
              <a:t>Magyar</a:t>
            </a:r>
            <a:r>
              <a:rPr lang="pl-PL" i="0" dirty="0">
                <a:effectLst/>
                <a:latin typeface="Söhne"/>
              </a:rPr>
              <a:t>) jest językiem urzędowym Węgier i stanowi ważny element tożsamości narodowej. Węgierska literatura ma bogatą historię, a jej klasyka, takie jak Ferenc </a:t>
            </a:r>
            <a:r>
              <a:rPr lang="pl-PL" i="0" dirty="0" err="1">
                <a:effectLst/>
                <a:latin typeface="Söhne"/>
              </a:rPr>
              <a:t>Molnár</a:t>
            </a:r>
            <a:r>
              <a:rPr lang="pl-PL" i="0" dirty="0">
                <a:effectLst/>
                <a:latin typeface="Söhne"/>
              </a:rPr>
              <a:t> czy </a:t>
            </a:r>
            <a:r>
              <a:rPr lang="pl-PL" i="0" dirty="0" err="1">
                <a:effectLst/>
                <a:latin typeface="Söhne"/>
              </a:rPr>
              <a:t>Sándor</a:t>
            </a:r>
            <a:r>
              <a:rPr lang="pl-PL" i="0" dirty="0">
                <a:effectLst/>
                <a:latin typeface="Söhne"/>
              </a:rPr>
              <a:t> </a:t>
            </a:r>
            <a:r>
              <a:rPr lang="pl-PL" i="0" dirty="0" err="1">
                <a:effectLst/>
                <a:latin typeface="Söhne"/>
              </a:rPr>
              <a:t>Márai</a:t>
            </a:r>
            <a:r>
              <a:rPr lang="pl-PL" i="0" dirty="0">
                <a:effectLst/>
                <a:latin typeface="Söhne"/>
              </a:rPr>
              <a:t>, zdobyły uznanie na arenie międzynarodowej.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Muzyka</a:t>
            </a:r>
            <a:r>
              <a:rPr lang="pl-PL" i="0" dirty="0">
                <a:effectLst/>
                <a:latin typeface="Söhne"/>
              </a:rPr>
              <a:t>: Węgry mają długą tradycję muzyczną. Znani kompozytorzy, tak jak Franz Liszt i </a:t>
            </a:r>
            <a:r>
              <a:rPr lang="pl-PL" i="0" dirty="0" err="1">
                <a:effectLst/>
                <a:latin typeface="Söhne"/>
              </a:rPr>
              <a:t>Béla</a:t>
            </a:r>
            <a:r>
              <a:rPr lang="pl-PL" i="0" dirty="0">
                <a:effectLst/>
                <a:latin typeface="Söhne"/>
              </a:rPr>
              <a:t> Bartók, wpłynęli na rozwój muzyki klasycznej. </a:t>
            </a:r>
            <a:r>
              <a:rPr lang="pl-PL" i="0" dirty="0">
                <a:solidFill>
                  <a:srgbClr val="000000"/>
                </a:solidFill>
                <a:effectLst/>
                <a:latin typeface="Söhne"/>
              </a:rPr>
              <a:t>Narodowym tańcem węgierskim jest czardasz</a:t>
            </a:r>
            <a:r>
              <a:rPr lang="pl-PL" b="1" i="0" dirty="0">
                <a:solidFill>
                  <a:srgbClr val="000000"/>
                </a:solidFill>
                <a:effectLst/>
                <a:latin typeface="Söhne"/>
              </a:rPr>
              <a:t>.</a:t>
            </a:r>
            <a:r>
              <a:rPr lang="pl-PL" i="0" dirty="0">
                <a:effectLst/>
                <a:latin typeface="Söhne"/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Söhne"/>
              </a:rPr>
              <a:t>Jest to taniec pochodzenia węgierskiego, przyjęty i spopularyzowany przez Romów. Pochodzi z Siedmiogrodu. Znane czardasze komponowali: Johann Strauss -syn, Ferenc Liszt, Vittorio Monti.</a:t>
            </a:r>
            <a:endParaRPr lang="pl-PL" i="0" dirty="0">
              <a:effectLst/>
              <a:latin typeface="Söhne"/>
            </a:endParaRP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Sztuka</a:t>
            </a:r>
            <a:r>
              <a:rPr lang="pl-PL" i="0" dirty="0">
                <a:effectLst/>
                <a:latin typeface="Söhne"/>
              </a:rPr>
              <a:t>: Węgry mają bogate dziedzictwo artystyczne, w tym malarstwo, rzeźbę i rzemiosło artystyczne. Znani malarze, tak jak </a:t>
            </a:r>
            <a:r>
              <a:rPr lang="pl-PL" i="0" dirty="0" err="1">
                <a:effectLst/>
                <a:latin typeface="Söhne"/>
              </a:rPr>
              <a:t>Mihály</a:t>
            </a:r>
            <a:r>
              <a:rPr lang="pl-PL" i="0" dirty="0">
                <a:effectLst/>
                <a:latin typeface="Söhne"/>
              </a:rPr>
              <a:t> </a:t>
            </a:r>
            <a:r>
              <a:rPr lang="pl-PL" i="0" dirty="0" err="1">
                <a:effectLst/>
                <a:latin typeface="Söhne"/>
              </a:rPr>
              <a:t>Munkácsy</a:t>
            </a:r>
            <a:r>
              <a:rPr lang="pl-PL" i="0" dirty="0">
                <a:effectLst/>
                <a:latin typeface="Söhne"/>
              </a:rPr>
              <a:t> czy </a:t>
            </a:r>
            <a:r>
              <a:rPr lang="pl-PL" i="0" dirty="0" err="1">
                <a:effectLst/>
                <a:latin typeface="Söhne"/>
              </a:rPr>
              <a:t>Tivadar</a:t>
            </a:r>
            <a:r>
              <a:rPr lang="pl-PL" i="0" dirty="0">
                <a:effectLst/>
                <a:latin typeface="Söhne"/>
              </a:rPr>
              <a:t> </a:t>
            </a:r>
            <a:r>
              <a:rPr lang="pl-PL" i="0" dirty="0" err="1">
                <a:effectLst/>
                <a:latin typeface="Söhne"/>
              </a:rPr>
              <a:t>Csontváry</a:t>
            </a:r>
            <a:r>
              <a:rPr lang="pl-PL" i="0" dirty="0">
                <a:effectLst/>
                <a:latin typeface="Söhne"/>
              </a:rPr>
              <a:t> </a:t>
            </a:r>
            <a:r>
              <a:rPr lang="pl-PL" i="0" dirty="0" err="1">
                <a:effectLst/>
                <a:latin typeface="Söhne"/>
              </a:rPr>
              <a:t>Kosztka</a:t>
            </a:r>
            <a:r>
              <a:rPr lang="pl-PL" i="0" dirty="0">
                <a:effectLst/>
                <a:latin typeface="Söhne"/>
              </a:rPr>
              <a:t>, zdobyli uznanie na świecie.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Kuchnia</a:t>
            </a:r>
            <a:r>
              <a:rPr lang="pl-PL" i="0" dirty="0">
                <a:effectLst/>
                <a:latin typeface="Söhne"/>
              </a:rPr>
              <a:t>: </a:t>
            </a:r>
            <a:r>
              <a:rPr lang="pl-PL" b="0" i="0" dirty="0">
                <a:solidFill>
                  <a:srgbClr val="121416"/>
                </a:solidFill>
                <a:effectLst/>
                <a:latin typeface="Söhne"/>
              </a:rPr>
              <a:t> Typowym daniem kuchni węgierskiej jest gulasz z mięsem i dużą ilością papryki. Z Węgier wywodzi się także rybna zupa </a:t>
            </a:r>
            <a:r>
              <a:rPr lang="pl-PL" b="0" i="0" dirty="0" err="1">
                <a:solidFill>
                  <a:srgbClr val="121416"/>
                </a:solidFill>
                <a:effectLst/>
                <a:latin typeface="Söhne"/>
              </a:rPr>
              <a:t>halaszle</a:t>
            </a:r>
            <a:r>
              <a:rPr lang="pl-PL" b="0" i="0" dirty="0">
                <a:solidFill>
                  <a:srgbClr val="121416"/>
                </a:solidFill>
                <a:effectLst/>
                <a:latin typeface="Söhne"/>
              </a:rPr>
              <a:t> oraz leczo – warzywny, paprykowo-pomidorowy gulasz z dodatkiem papryki. Na stoiskach ulicznych zjeść możemy pyszne </a:t>
            </a:r>
            <a:r>
              <a:rPr lang="pl-PL" b="0" i="0" dirty="0" err="1">
                <a:solidFill>
                  <a:srgbClr val="121416"/>
                </a:solidFill>
                <a:effectLst/>
                <a:latin typeface="Söhne"/>
              </a:rPr>
              <a:t>langosze</a:t>
            </a:r>
            <a:r>
              <a:rPr lang="pl-PL" b="0" i="0" dirty="0">
                <a:solidFill>
                  <a:srgbClr val="121416"/>
                </a:solidFill>
                <a:effectLst/>
                <a:latin typeface="Söhne"/>
              </a:rPr>
              <a:t> czyli płaskie placki drożdżowe podawane z dodatkami (np. sosem, śmietaną, serem, mięsem).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Festiwale i Tradycje</a:t>
            </a:r>
            <a:r>
              <a:rPr lang="pl-PL" i="0" dirty="0">
                <a:effectLst/>
                <a:latin typeface="Söhne"/>
              </a:rPr>
              <a:t>: Węgierskie święta i festiwale są ważnym elementem kultury. Na przykład, Festiwal Wina w Eger, Festiwal Puszty w </a:t>
            </a:r>
            <a:r>
              <a:rPr lang="pl-PL" i="0" dirty="0" err="1">
                <a:effectLst/>
                <a:latin typeface="Söhne"/>
              </a:rPr>
              <a:t>Kecskemét</a:t>
            </a:r>
            <a:r>
              <a:rPr lang="pl-PL" i="0" dirty="0">
                <a:effectLst/>
                <a:latin typeface="Söhne"/>
              </a:rPr>
              <a:t> czy Festiwal Filmowy w Budapeszcie przyciągają zarówno miejscowych, jak i turystów.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Folklor i Tańce Ludowe</a:t>
            </a:r>
            <a:r>
              <a:rPr lang="pl-PL" i="0" dirty="0">
                <a:effectLst/>
                <a:latin typeface="Söhne"/>
              </a:rPr>
              <a:t>: Folklor odgrywa istotną rolę w kulturze Węgier. Regionalne tańce, stroje i tradycje są podtrzymywane i celebrowane na wielu imprezach i festiwalach.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Architektura</a:t>
            </a:r>
            <a:r>
              <a:rPr lang="pl-PL" i="0" dirty="0">
                <a:effectLst/>
                <a:latin typeface="Söhne"/>
              </a:rPr>
              <a:t>: Węgry mają różnorodny krajobraz architektoniczny. W Budapeszcie można podziwiać zarówno imponujące budynki w stylu neobaroku i secesji, jak i nowoczesne konstrukcje.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Sport</a:t>
            </a:r>
            <a:r>
              <a:rPr lang="pl-PL" i="0" dirty="0">
                <a:effectLst/>
                <a:latin typeface="Söhne"/>
              </a:rPr>
              <a:t>: Węgrzy są pasjonatami sportu. Popularne dyscypliny to piłka nożna, piłka ręczna, kajakarstwo i szermierka. Węgierskie drużyny i sportowcy osiągają sukcesy zarówno na arenie krajowej, jak i międzynarodowej.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2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Kuchnia węgierska - odzywianie.info.pl">
            <a:extLst>
              <a:ext uri="{FF2B5EF4-FFF2-40B4-BE49-F238E27FC236}">
                <a16:creationId xmlns:a16="http://schemas.microsoft.com/office/drawing/2014/main" id="{57D53BA6-DBB8-D353-3CFB-1A06356A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 zabrać z Budapesztu: prezenty, pamiątki, kosmetyki, wszelkiego rodzaju  rzeczy">
            <a:extLst>
              <a:ext uri="{FF2B5EF4-FFF2-40B4-BE49-F238E27FC236}">
                <a16:creationId xmlns:a16="http://schemas.microsoft.com/office/drawing/2014/main" id="{FF71F7CE-C374-4A85-D858-E96B2F54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1" b="1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oje ludowe | Szkolny Klub Europejski">
            <a:extLst>
              <a:ext uri="{FF2B5EF4-FFF2-40B4-BE49-F238E27FC236}">
                <a16:creationId xmlns:a16="http://schemas.microsoft.com/office/drawing/2014/main" id="{8DC80ED8-82BE-7A69-B3DC-15E6FB5A7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19937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006AF-D36F-4677-E716-36971FD2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POŁOŻENIE GEOGRAFICZNE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EE534A-F7CD-0C20-55AC-0DCE943A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27" y="830235"/>
            <a:ext cx="4513541" cy="5526437"/>
          </a:xfrm>
        </p:spPr>
        <p:txBody>
          <a:bodyPr>
            <a:normAutofit fontScale="85000" lnSpcReduction="10000"/>
          </a:bodyPr>
          <a:lstStyle/>
          <a:p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Węgry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są nieomal w całości położone w nizinnej i równinnej Kotlinie Panońskiej. Na północy kraju znajdują się Góry Wyszehradzkie, należące do Karpat Średniogórze Północne (pasma gór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Börzsöny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Cserhát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Mátra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, Bukowych, Tokajskich), na zachodzie Przedgórze Alp (Góry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Szoprońskie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i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Kőszeg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). Względne różnice wysokości dochodzą do 900-1000 metrów. Najwyższe wzniesienie: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Kékes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(1014 m n.p.m.), najniższy punkt: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Galyarét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(78 m n.p.m.). Największe rzeki to: Dunaj /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Duna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(długość na obszarze Węgier - 417 km), Cisa /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Tisza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(596 km) oraz Drawa /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Dráva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i Raba /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Rába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. Na Węgrzech leży największe jezioro Europy Środkowej – Balaton (powierzchnia 596 km</a:t>
            </a:r>
            <a:r>
              <a:rPr lang="pl-PL" b="0" i="0" baseline="3000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). Niedaleko miejscowości </a:t>
            </a:r>
            <a:r>
              <a:rPr lang="pl-PL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Hévíz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znajduje się drugie największe na świecie jezioro termalne.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Regiony geograficzne 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(7 regionów w systemie klasyfikacji NUTS): Zachodni Kraj Zadunajski, Środkowy Kraj Zadunajski, Południowy Kraj Zadunajski, Środkowe Węgry, Północne Węgry, Wielka Nizina Południowa, Wielka Nizina Północna.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56E72A-67B8-F0B5-24DE-8A80C8A6C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513" y="2933634"/>
            <a:ext cx="3854528" cy="25844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Węgry Mapa Polityczna - Stockowe grafiki wektorowe i więcej obrazów Węgry -  Węgry, Mapa, Budapeszt - iStock">
            <a:extLst>
              <a:ext uri="{FF2B5EF4-FFF2-40B4-BE49-F238E27FC236}">
                <a16:creationId xmlns:a16="http://schemas.microsoft.com/office/drawing/2014/main" id="{BC955718-57F2-D858-AE0E-B4755977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3" y="2933634"/>
            <a:ext cx="3854528" cy="25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88549-DE59-42EF-ABF5-3452EDC3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23649"/>
            <a:ext cx="10515600" cy="1325563"/>
          </a:xfrm>
        </p:spPr>
        <p:txBody>
          <a:bodyPr/>
          <a:lstStyle/>
          <a:p>
            <a:r>
              <a:rPr lang="pl-PL" dirty="0"/>
              <a:t>       </a:t>
            </a:r>
            <a:r>
              <a:rPr lang="pl-PL" b="1" dirty="0"/>
              <a:t>PODZIAŁ ADMINISTRACYJNY WĘGIER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A57E83-9130-4EEF-A2B9-C48BB6F2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718591"/>
            <a:ext cx="8967951" cy="5532437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Megye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(Województwa)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: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</a:t>
            </a:r>
            <a:r>
              <a:rPr lang="pl-PL" i="0" dirty="0">
                <a:effectLst/>
                <a:latin typeface="Söhne"/>
              </a:rPr>
              <a:t>Węgry są podzielone na 19 województw </a:t>
            </a:r>
          </a:p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Budapest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:</a:t>
            </a:r>
            <a:r>
              <a:rPr lang="pl-PL" i="0" dirty="0">
                <a:effectLst/>
                <a:latin typeface="Söhne"/>
              </a:rPr>
              <a:t> Stolica Węgier, Budapeszt, stanowi odrębne miasto-węgierskie z własnymi dzielnicami i administracją.</a:t>
            </a:r>
          </a:p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Kistérség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(Podregiony): </a:t>
            </a:r>
            <a:r>
              <a:rPr lang="pl-PL" i="0" dirty="0">
                <a:effectLst/>
                <a:latin typeface="Söhne"/>
              </a:rPr>
              <a:t>Każde województwo dzieli się na mniejsze jednostki nazywane </a:t>
            </a:r>
            <a:r>
              <a:rPr lang="pl-PL" i="0" dirty="0" err="1">
                <a:effectLst/>
                <a:latin typeface="Söhne"/>
              </a:rPr>
              <a:t>kistérség</a:t>
            </a:r>
            <a:r>
              <a:rPr lang="pl-PL" i="0" dirty="0">
                <a:effectLst/>
                <a:latin typeface="Söhne"/>
              </a:rPr>
              <a:t>. Są to podregiony lub powiaty, które pomagają w zarządzaniu na poziomie lokalnym.</a:t>
            </a:r>
          </a:p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Nagyváros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(Wielkie Miasta): </a:t>
            </a:r>
            <a:r>
              <a:rPr lang="pl-PL" i="0" dirty="0">
                <a:effectLst/>
                <a:latin typeface="Söhne"/>
              </a:rPr>
              <a:t>Węgry mają kilka dużych miast, które posiadają specjalny status administracyjny. Są to miasta takie jak Debreczyn, </a:t>
            </a:r>
            <a:r>
              <a:rPr lang="pl-PL" i="0" dirty="0" err="1">
                <a:effectLst/>
                <a:latin typeface="Söhne"/>
              </a:rPr>
              <a:t>Miskolc</a:t>
            </a:r>
            <a:r>
              <a:rPr lang="pl-PL" i="0" dirty="0">
                <a:effectLst/>
                <a:latin typeface="Söhne"/>
              </a:rPr>
              <a:t>, Szeged i </a:t>
            </a:r>
            <a:r>
              <a:rPr lang="pl-PL" i="0" dirty="0" err="1">
                <a:effectLst/>
                <a:latin typeface="Söhne"/>
              </a:rPr>
              <a:t>Pécs</a:t>
            </a:r>
            <a:r>
              <a:rPr lang="pl-PL" i="0" dirty="0">
                <a:effectLst/>
                <a:latin typeface="Söhne"/>
              </a:rPr>
              <a:t>, które posiadają większą autonomię w sprawach lokalnych.</a:t>
            </a:r>
          </a:p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Község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(Gminy): </a:t>
            </a:r>
            <a:r>
              <a:rPr lang="pl-PL" i="0" dirty="0">
                <a:effectLst/>
                <a:latin typeface="Söhne"/>
              </a:rPr>
              <a:t>Podział administracyjny obejmuje również jednostki na poziomie gmin, które są nazywane </a:t>
            </a:r>
            <a:r>
              <a:rPr lang="pl-PL" i="0" dirty="0" err="1">
                <a:effectLst/>
                <a:latin typeface="Söhne"/>
              </a:rPr>
              <a:t>község</a:t>
            </a:r>
            <a:r>
              <a:rPr lang="pl-PL" i="0" dirty="0">
                <a:effectLst/>
                <a:latin typeface="Söhne"/>
              </a:rPr>
              <a:t>. Mogą to być miasta, wsie lub mniejsze osiedla.</a:t>
            </a:r>
          </a:p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Település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(Osady): </a:t>
            </a:r>
            <a:r>
              <a:rPr lang="pl-PL" i="0" dirty="0">
                <a:effectLst/>
                <a:latin typeface="Söhne"/>
              </a:rPr>
              <a:t>Najmniejszą jednostką administracyjną są </a:t>
            </a:r>
            <a:r>
              <a:rPr lang="pl-PL" i="0" dirty="0" err="1">
                <a:effectLst/>
                <a:latin typeface="Söhne"/>
              </a:rPr>
              <a:t>település</a:t>
            </a:r>
            <a:r>
              <a:rPr lang="pl-PL" i="0" dirty="0">
                <a:effectLst/>
                <a:latin typeface="Söhne"/>
              </a:rPr>
              <a:t>, czyli osady, które mogą być wioskami, mniejszymi miasteczkami lub innymi formami osadniczymi.</a:t>
            </a:r>
          </a:p>
          <a:p>
            <a:pPr algn="l">
              <a:buFont typeface="+mj-lt"/>
              <a:buAutoNum type="arabicPeriod"/>
            </a:pPr>
            <a:r>
              <a:rPr lang="pl-PL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Rajonok</a:t>
            </a: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 (Regiony): </a:t>
            </a:r>
            <a:r>
              <a:rPr lang="pl-PL" i="0" dirty="0">
                <a:effectLst/>
                <a:latin typeface="Söhne"/>
              </a:rPr>
              <a:t>Węgry są podzielone na 174 regiony, które są używane w celach statystycznych oraz do planowania rozwoju regionalnego. Nie mają one jednak znaczenia administracyjnego takiego jak województwa czy </a:t>
            </a:r>
            <a:r>
              <a:rPr lang="pl-PL" i="0" dirty="0" err="1">
                <a:effectLst/>
                <a:latin typeface="Söhne"/>
              </a:rPr>
              <a:t>kistérség</a:t>
            </a:r>
            <a:r>
              <a:rPr lang="pl-PL" i="0" dirty="0">
                <a:effectLst/>
                <a:latin typeface="Söhne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4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2A109-43BD-4401-A224-361EA3F3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418" y="504824"/>
            <a:ext cx="8596668" cy="1320800"/>
          </a:xfrm>
        </p:spPr>
        <p:txBody>
          <a:bodyPr/>
          <a:lstStyle/>
          <a:p>
            <a:r>
              <a:rPr lang="pl-PL" dirty="0"/>
              <a:t>                       </a:t>
            </a:r>
            <a:r>
              <a:rPr lang="pl-PL" b="1" dirty="0"/>
              <a:t>SYTUACJA POLITYCZNA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086BBD-E076-4449-A7E5-9FBAF9B1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1415721"/>
            <a:ext cx="9861331" cy="38499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Fidesz-KDNP na czele</a:t>
            </a:r>
            <a:r>
              <a:rPr lang="pl-PL" i="0" dirty="0">
                <a:effectLst/>
                <a:latin typeface="Söhne"/>
              </a:rPr>
              <a:t>: Partia Fidesz, kierowana przez Viktora </a:t>
            </a:r>
            <a:r>
              <a:rPr lang="pl-PL" i="0" dirty="0" err="1">
                <a:effectLst/>
                <a:latin typeface="Söhne"/>
              </a:rPr>
              <a:t>Orbána</a:t>
            </a:r>
            <a:r>
              <a:rPr lang="pl-PL" i="0" dirty="0">
                <a:effectLst/>
                <a:latin typeface="Söhne"/>
              </a:rPr>
              <a:t>, utrzymywała władzę na Węgrzech od 2010 roku. W wyborach w 2018 roku Fidesz uzyskał znaczące poparcie i utrzymał większość w parlamencie.</a:t>
            </a:r>
          </a:p>
          <a:p>
            <a:pPr marL="0" indent="0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Kontrowersje wokół demokracji i praworządności</a:t>
            </a:r>
            <a:r>
              <a:rPr lang="pl-PL" i="0" dirty="0">
                <a:effectLst/>
                <a:latin typeface="Söhne"/>
              </a:rPr>
              <a:t>: Rząd </a:t>
            </a:r>
            <a:r>
              <a:rPr lang="pl-PL" i="0" dirty="0" err="1">
                <a:effectLst/>
                <a:latin typeface="Söhne"/>
              </a:rPr>
              <a:t>Orbána</a:t>
            </a:r>
            <a:r>
              <a:rPr lang="pl-PL" i="0" dirty="0">
                <a:effectLst/>
                <a:latin typeface="Söhne"/>
              </a:rPr>
              <a:t> był krytykowany za ograniczanie niezależności sądownictwa, kontrole mediów oraz osłabianie instytucji demokratycznych. To spowodowało spory z Unią Europejską i innymi krajami.</a:t>
            </a:r>
          </a:p>
          <a:p>
            <a:pPr marL="0" indent="0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Polityka imigracyjna i stosunek do Unii Europejskiej</a:t>
            </a:r>
            <a:r>
              <a:rPr lang="pl-PL" i="0" dirty="0">
                <a:effectLst/>
                <a:latin typeface="Söhne"/>
              </a:rPr>
              <a:t>: Rząd </a:t>
            </a:r>
            <a:r>
              <a:rPr lang="pl-PL" i="0" dirty="0" err="1">
                <a:effectLst/>
                <a:latin typeface="Söhne"/>
              </a:rPr>
              <a:t>Orbána</a:t>
            </a:r>
            <a:r>
              <a:rPr lang="pl-PL" i="0" dirty="0">
                <a:effectLst/>
                <a:latin typeface="Söhne"/>
              </a:rPr>
              <a:t> prowadził surową politykę imigracyjną i sprzeciwiał się unijnym inicjatywom dotyczącym dystrybucji uchodźców. To wywołało spory i napięcia w relacjach z UE.</a:t>
            </a:r>
          </a:p>
          <a:p>
            <a:pPr marL="0" indent="0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Sytuacja związana z pandemią COVID-19</a:t>
            </a:r>
            <a:r>
              <a:rPr lang="pl-PL" i="0" dirty="0">
                <a:effectLst/>
                <a:latin typeface="Söhne"/>
              </a:rPr>
              <a:t>: W 2020 roku Węgry, podobnie jak inne kraje, musiały stawić czoło wyzwaniom związanym z pandemią. Rząd wprowadził różne restrykcje i programy wsparcia gospodarczego.</a:t>
            </a:r>
          </a:p>
          <a:p>
            <a:pPr marL="0" indent="0">
              <a:buNone/>
            </a:pPr>
            <a:r>
              <a:rPr lang="pl-PL" b="1" i="0" dirty="0">
                <a:solidFill>
                  <a:schemeClr val="accent2">
                    <a:lumMod val="50000"/>
                  </a:schemeClr>
                </a:solidFill>
                <a:effectLst/>
                <a:latin typeface="Söhne"/>
              </a:rPr>
              <a:t>Stosunki z opozycją</a:t>
            </a:r>
            <a:r>
              <a:rPr lang="pl-PL" i="0" dirty="0">
                <a:effectLst/>
                <a:latin typeface="Söhne"/>
              </a:rPr>
              <a:t>: W opozycji działały różne partie, w tym koalicja opozycyjna "Zjednoczeni dla Węgier", która próbowała wygrać wybory parlamentarne i przejąć władzę od Fidesz.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08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1870</Words>
  <Application>Microsoft Office PowerPoint</Application>
  <PresentationFormat>Panoramiczny</PresentationFormat>
  <Paragraphs>88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Fira Sans</vt:lpstr>
      <vt:lpstr>Open Sans</vt:lpstr>
      <vt:lpstr>Roboto</vt:lpstr>
      <vt:lpstr>Söhne</vt:lpstr>
      <vt:lpstr>Trebuchet MS</vt:lpstr>
      <vt:lpstr>Wingdings 3</vt:lpstr>
      <vt:lpstr>Faseta</vt:lpstr>
      <vt:lpstr>PREZENTACJA   </vt:lpstr>
      <vt:lpstr>         WĘGRY-INFORMAJCE OGÓLNE</vt:lpstr>
      <vt:lpstr>                     HISTORIA W PIGUŁCE</vt:lpstr>
      <vt:lpstr>Prezentacja programu PowerPoint</vt:lpstr>
      <vt:lpstr>                         KULTURA WĘGIERSKA</vt:lpstr>
      <vt:lpstr>Prezentacja programu PowerPoint</vt:lpstr>
      <vt:lpstr>POŁOŻENIE GEOGRAFICZNE</vt:lpstr>
      <vt:lpstr>       PODZIAŁ ADMINISTRACYJNY WĘGIER</vt:lpstr>
      <vt:lpstr>                       SYTUACJA POLITYCZNA</vt:lpstr>
      <vt:lpstr>                     ZNANE POSTACIE</vt:lpstr>
      <vt:lpstr>ATRAKCJE TURYSTCZNE</vt:lpstr>
      <vt:lpstr>Prezentacja programu PowerPoint</vt:lpstr>
      <vt:lpstr>Prezentacja programu PowerPoint</vt:lpstr>
      <vt:lpstr>Prezentacja programu PowerPoint</vt:lpstr>
      <vt:lpstr>CZY WIECIE,ŻE…?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  </dc:title>
  <dc:creator>bartek pil</dc:creator>
  <cp:lastModifiedBy>WIOLETTA MAŚLANIEC</cp:lastModifiedBy>
  <cp:revision>2</cp:revision>
  <dcterms:created xsi:type="dcterms:W3CDTF">2023-10-08T13:31:12Z</dcterms:created>
  <dcterms:modified xsi:type="dcterms:W3CDTF">2023-10-09T20:31:28Z</dcterms:modified>
</cp:coreProperties>
</file>