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sldIdLst>
    <p:sldId id="256" r:id="rId2"/>
    <p:sldId id="263" r:id="rId3"/>
    <p:sldId id="264" r:id="rId4"/>
    <p:sldId id="266" r:id="rId5"/>
    <p:sldId id="258" r:id="rId6"/>
    <p:sldId id="265" r:id="rId7"/>
    <p:sldId id="276" r:id="rId8"/>
    <p:sldId id="273" r:id="rId9"/>
    <p:sldId id="260" r:id="rId10"/>
    <p:sldId id="278" r:id="rId11"/>
    <p:sldId id="259" r:id="rId12"/>
    <p:sldId id="261" r:id="rId13"/>
    <p:sldId id="262" r:id="rId14"/>
    <p:sldId id="268" r:id="rId15"/>
    <p:sldId id="267" r:id="rId16"/>
    <p:sldId id="270" r:id="rId17"/>
    <p:sldId id="271" r:id="rId18"/>
    <p:sldId id="272" r:id="rId19"/>
    <p:sldId id="275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F9C70A-9B0C-257C-2F4F-7842834B6D4A}" name="7888" initials="77" userId="S::A7888@365v.me::cfb22def-3d58-4813-a491-ec25a8ad65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5B93C-810B-4025-B792-279E573FDA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457F3883-208C-467F-B23E-59936A75A4B2}">
      <dgm:prSet/>
      <dgm:spPr/>
      <dgm:t>
        <a:bodyPr/>
        <a:lstStyle/>
        <a:p>
          <a:pPr rtl="0"/>
          <a:r>
            <a:rPr lang="pl-PL" smtClean="0"/>
            <a:t>Donaudampfschifffahrtselektrizitätenhauptbetriebswerkbauunterbeamtengesellschaft.</a:t>
          </a:r>
          <a:endParaRPr lang="pl-PL"/>
        </a:p>
      </dgm:t>
    </dgm:pt>
    <dgm:pt modelId="{0DEE317C-AF1A-40B6-AA7F-C2BCB632A596}" type="parTrans" cxnId="{4F1EDCEF-7322-4F7E-8898-0A6370119857}">
      <dgm:prSet/>
      <dgm:spPr/>
      <dgm:t>
        <a:bodyPr/>
        <a:lstStyle/>
        <a:p>
          <a:endParaRPr lang="pl-PL"/>
        </a:p>
      </dgm:t>
    </dgm:pt>
    <dgm:pt modelId="{84ED76CA-CD11-4F2C-89CE-DF3F6CE327A1}" type="sibTrans" cxnId="{4F1EDCEF-7322-4F7E-8898-0A6370119857}">
      <dgm:prSet/>
      <dgm:spPr/>
      <dgm:t>
        <a:bodyPr/>
        <a:lstStyle/>
        <a:p>
          <a:endParaRPr lang="pl-PL"/>
        </a:p>
      </dgm:t>
    </dgm:pt>
    <dgm:pt modelId="{EE71B025-0B80-48A2-B7AD-A3E8B08046A9}" type="pres">
      <dgm:prSet presAssocID="{4FA5B93C-810B-4025-B792-279E573FDA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17E1A6F-62FB-46B8-ACD2-25B0FFA8F276}" type="pres">
      <dgm:prSet presAssocID="{457F3883-208C-467F-B23E-59936A75A4B2}" presName="parentText" presStyleLbl="node1" presStyleIdx="0" presStyleCnt="1" custLinFactNeighborX="-912" custLinFactNeighborY="-2795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17935E-0B84-4710-8998-33037A39A542}" type="presOf" srcId="{457F3883-208C-467F-B23E-59936A75A4B2}" destId="{817E1A6F-62FB-46B8-ACD2-25B0FFA8F276}" srcOrd="0" destOrd="0" presId="urn:microsoft.com/office/officeart/2005/8/layout/vList2"/>
    <dgm:cxn modelId="{47D29919-6399-454D-AC15-FDA51D5D4935}" type="presOf" srcId="{4FA5B93C-810B-4025-B792-279E573FDAA0}" destId="{EE71B025-0B80-48A2-B7AD-A3E8B08046A9}" srcOrd="0" destOrd="0" presId="urn:microsoft.com/office/officeart/2005/8/layout/vList2"/>
    <dgm:cxn modelId="{4F1EDCEF-7322-4F7E-8898-0A6370119857}" srcId="{4FA5B93C-810B-4025-B792-279E573FDAA0}" destId="{457F3883-208C-467F-B23E-59936A75A4B2}" srcOrd="0" destOrd="0" parTransId="{0DEE317C-AF1A-40B6-AA7F-C2BCB632A596}" sibTransId="{84ED76CA-CD11-4F2C-89CE-DF3F6CE327A1}"/>
    <dgm:cxn modelId="{DC564FFE-B5D9-4C2B-9EE1-19685034A603}" type="presParOf" srcId="{EE71B025-0B80-48A2-B7AD-A3E8B08046A9}" destId="{817E1A6F-62FB-46B8-ACD2-25B0FFA8F2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E1A6F-62FB-46B8-ACD2-25B0FFA8F276}">
      <dsp:nvSpPr>
        <dsp:cNvPr id="0" name=""/>
        <dsp:cNvSpPr/>
      </dsp:nvSpPr>
      <dsp:spPr>
        <a:xfrm>
          <a:off x="0" y="299854"/>
          <a:ext cx="11570676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smtClean="0"/>
            <a:t>Donaudampfschifffahrtselektrizitätenhauptbetriebswerkbauunterbeamtengesellschaft.</a:t>
          </a:r>
          <a:endParaRPr lang="pl-PL" sz="2100" kern="1200"/>
        </a:p>
      </dsp:txBody>
      <dsp:txXfrm>
        <a:off x="24588" y="324442"/>
        <a:ext cx="11521500" cy="45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48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9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30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832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04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391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78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15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190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179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49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31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44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128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86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70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18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3ED5416-900E-4447-8E79-07858D2A5D3F}" type="datetimeFigureOut">
              <a:rPr lang="pl-PL" smtClean="0"/>
              <a:t>10.10.2023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DAFE6-3E7B-4907-B826-635535179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492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iografia24.pl/jan-sebastian-bach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9D03E-C47C-E1CA-D9CC-628CC10BB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324" y="524163"/>
            <a:ext cx="8825658" cy="3329581"/>
          </a:xfrm>
        </p:spPr>
        <p:txBody>
          <a:bodyPr/>
          <a:lstStyle/>
          <a:p>
            <a:pPr algn="ctr"/>
            <a:r>
              <a:rPr lang="pl-PL" sz="11500" dirty="0" smtClean="0"/>
              <a:t>NIEMCY</a:t>
            </a:r>
            <a:r>
              <a:rPr lang="pl-PL" sz="11500" dirty="0"/>
              <a:t/>
            </a:r>
            <a:br>
              <a:rPr lang="pl-PL" sz="11500" dirty="0"/>
            </a:br>
            <a:r>
              <a:rPr lang="pl-PL" sz="2800" b="1" dirty="0" smtClean="0"/>
              <a:t>Republika </a:t>
            </a:r>
            <a:r>
              <a:rPr lang="pl-PL" sz="2800" b="1" dirty="0"/>
              <a:t>Federalna </a:t>
            </a:r>
            <a:r>
              <a:rPr lang="pl-PL" sz="2800" b="1" dirty="0" smtClean="0"/>
              <a:t>Niemiec</a:t>
            </a:r>
            <a:r>
              <a:rPr lang="pl-PL" sz="2800" dirty="0" smtClean="0"/>
              <a:t>,</a:t>
            </a:r>
            <a:r>
              <a:rPr lang="pl-PL" sz="2800" dirty="0"/>
              <a:t> </a:t>
            </a:r>
            <a:r>
              <a:rPr lang="pl-PL" sz="2800" b="1" dirty="0"/>
              <a:t>RFN</a:t>
            </a: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72C101-6ED7-C106-F1B9-F912A18CD1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</a:rPr>
              <a:t>Klasa 4b</a:t>
            </a:r>
            <a:endParaRPr lang="pl-PL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23151" y="4844489"/>
            <a:ext cx="3314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ALBERT EINSTEIN</a:t>
            </a:r>
          </a:p>
          <a:p>
            <a:r>
              <a:rPr lang="pl-PL" dirty="0"/>
              <a:t>Niemiecki fizyk żydowskiego pochodzenia, twórca teorii kwantowej, jeden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twórców teorii kwantów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fizyki </a:t>
            </a:r>
            <a:r>
              <a:rPr lang="pl-PL" dirty="0" smtClean="0"/>
              <a:t>statystycznej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0" y="4653612"/>
            <a:ext cx="1435572" cy="180905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897312" y="3021543"/>
            <a:ext cx="348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BENEDYKT XVI</a:t>
            </a:r>
          </a:p>
          <a:p>
            <a:r>
              <a:rPr lang="pl-PL" dirty="0"/>
              <a:t>Papież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</a:t>
            </a:r>
            <a:r>
              <a:rPr lang="pl-PL" dirty="0"/>
              <a:t>2005 do 2013 </a:t>
            </a:r>
            <a:r>
              <a:rPr lang="pl-PL" dirty="0" smtClean="0"/>
              <a:t>roku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51" y="2641134"/>
            <a:ext cx="1313535" cy="167518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539136" y="1889656"/>
            <a:ext cx="2605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BERNHARD </a:t>
            </a:r>
            <a:r>
              <a:rPr lang="pl-PL" dirty="0" smtClean="0"/>
              <a:t>RIEMANN</a:t>
            </a:r>
            <a:br>
              <a:rPr lang="pl-PL" dirty="0" smtClean="0"/>
            </a:br>
            <a:r>
              <a:rPr lang="pl-PL" dirty="0"/>
              <a:t>matematyk niemiecki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564" y="1956093"/>
            <a:ext cx="1466243" cy="16023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7093839" y="5909589"/>
            <a:ext cx="4372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FELIX MENDELSSOHN</a:t>
            </a:r>
          </a:p>
          <a:p>
            <a:r>
              <a:rPr lang="pl-PL" dirty="0"/>
              <a:t>Niemiecki kompozytor,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przedstawiciel </a:t>
            </a:r>
            <a:r>
              <a:rPr lang="pl-PL" dirty="0"/>
              <a:t>epoki </a:t>
            </a:r>
            <a:r>
              <a:rPr lang="pl-PL" dirty="0" smtClean="0"/>
              <a:t>romantyzmu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821" y="4997676"/>
            <a:ext cx="1644161" cy="1705056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8865386" y="4519786"/>
            <a:ext cx="3555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GÜNTER GRASS</a:t>
            </a:r>
          </a:p>
          <a:p>
            <a:r>
              <a:rPr lang="pl-PL" dirty="0"/>
              <a:t>Niemiecki pisarz, </a:t>
            </a:r>
            <a:r>
              <a:rPr lang="pl-PL" dirty="0" smtClean="0"/>
              <a:t>laureat </a:t>
            </a:r>
            <a:r>
              <a:rPr lang="pl-PL" dirty="0"/>
              <a:t>literackiej </a:t>
            </a:r>
            <a:r>
              <a:rPr lang="pl-PL" dirty="0" smtClean="0"/>
              <a:t>nagrody Nobla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900" y="4326721"/>
            <a:ext cx="1495670" cy="1464511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489717" y="3739989"/>
            <a:ext cx="2946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HANS ZIMMER</a:t>
            </a:r>
          </a:p>
          <a:p>
            <a:r>
              <a:rPr lang="pl-PL" dirty="0"/>
              <a:t>Niemiecki kompozytor muzyki </a:t>
            </a:r>
            <a:r>
              <a:rPr lang="pl-PL" dirty="0" smtClean="0"/>
              <a:t>filmowej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883" y="2553104"/>
            <a:ext cx="1430445" cy="137768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833726" y="7054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JAN SEBASTIAN BACH</a:t>
            </a:r>
            <a:endParaRPr lang="pl-PL" dirty="0">
              <a:hlinkClick r:id="rId8"/>
            </a:endParaRPr>
          </a:p>
          <a:p>
            <a:r>
              <a:rPr lang="pl-PL" dirty="0"/>
              <a:t>Niemiecki kompozytor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barokowy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963" y="326454"/>
            <a:ext cx="1515195" cy="154676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6263902" y="243821"/>
            <a:ext cx="2922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JOHANNES BRAHMS</a:t>
            </a:r>
          </a:p>
          <a:p>
            <a:r>
              <a:rPr lang="pl-PL" dirty="0"/>
              <a:t>Niemiecki kompozytor,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dyrygent </a:t>
            </a:r>
            <a:r>
              <a:rPr lang="pl-PL" dirty="0"/>
              <a:t>oraz </a:t>
            </a:r>
            <a:r>
              <a:rPr lang="pl-PL" dirty="0" smtClean="0"/>
              <a:t>pianista</a:t>
            </a:r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17" y="181429"/>
            <a:ext cx="1745131" cy="1691787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6863860" y="1569560"/>
            <a:ext cx="3401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LUDWIG VAN BEETHOVEN</a:t>
            </a:r>
          </a:p>
          <a:p>
            <a:r>
              <a:rPr lang="pl-PL" dirty="0"/>
              <a:t>Niemiecki kompozytor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pianista.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8952" y="824761"/>
            <a:ext cx="1639884" cy="1728343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8073976" y="2757268"/>
            <a:ext cx="1944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MARCIN LUTER</a:t>
            </a:r>
          </a:p>
          <a:p>
            <a:r>
              <a:rPr lang="pl-PL" dirty="0"/>
              <a:t>Reformator Kościoła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teolog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8952" y="2834199"/>
            <a:ext cx="1722269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A62BA6-99E1-1964-30FD-C5B4B15F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086" y="3097895"/>
            <a:ext cx="11375310" cy="1043339"/>
          </a:xfrm>
        </p:spPr>
        <p:txBody>
          <a:bodyPr/>
          <a:lstStyle/>
          <a:p>
            <a:r>
              <a:rPr lang="pl-PL" sz="2400" dirty="0" smtClean="0"/>
              <a:t>Armin-Mueller-   </a:t>
            </a:r>
            <a:r>
              <a:rPr lang="pl-PL" sz="2400" dirty="0" err="1" smtClean="0"/>
              <a:t>Christoph</a:t>
            </a:r>
            <a:r>
              <a:rPr lang="pl-PL" sz="2400" dirty="0" smtClean="0"/>
              <a:t>     </a:t>
            </a:r>
            <a:r>
              <a:rPr lang="pl-PL" sz="2400" dirty="0" err="1" smtClean="0"/>
              <a:t>Diane</a:t>
            </a:r>
            <a:r>
              <a:rPr lang="pl-PL" sz="2400" dirty="0" smtClean="0"/>
              <a:t> </a:t>
            </a:r>
            <a:r>
              <a:rPr lang="pl-PL" sz="2400" dirty="0" err="1" smtClean="0"/>
              <a:t>Kurger</a:t>
            </a:r>
            <a:r>
              <a:rPr lang="pl-PL" sz="2400" dirty="0" smtClean="0"/>
              <a:t>    Marlene Dietrich     </a:t>
            </a:r>
            <a:br>
              <a:rPr lang="pl-PL" sz="2400" dirty="0" smtClean="0"/>
            </a:br>
            <a:r>
              <a:rPr lang="pl-PL" sz="2400" dirty="0" smtClean="0"/>
              <a:t>      -</a:t>
            </a:r>
            <a:r>
              <a:rPr lang="pl-PL" sz="2400" dirty="0" err="1" smtClean="0"/>
              <a:t>Stahl</a:t>
            </a:r>
            <a:r>
              <a:rPr lang="pl-PL" sz="2400" dirty="0" smtClean="0"/>
              <a:t>                 Waltz              </a:t>
            </a:r>
            <a:endParaRPr lang="pl-PL" sz="2400" dirty="0"/>
          </a:p>
        </p:txBody>
      </p:sp>
      <p:pic>
        <p:nvPicPr>
          <p:cNvPr id="8" name="Obraz 7" descr="Obraz zawierający ubrania, stroik, osoba, Ludzka twarz&#10;&#10;Opis wygenerowany automatycznie">
            <a:extLst>
              <a:ext uri="{FF2B5EF4-FFF2-40B4-BE49-F238E27FC236}">
                <a16:creationId xmlns:a16="http://schemas.microsoft.com/office/drawing/2014/main" id="{20BD0623-500A-C3FF-51E9-9364B6A34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 b="1247"/>
          <a:stretch/>
        </p:blipFill>
        <p:spPr>
          <a:xfrm>
            <a:off x="2653464" y="3998225"/>
            <a:ext cx="1889955" cy="2392254"/>
          </a:xfrm>
          <a:prstGeom prst="rect">
            <a:avLst/>
          </a:prstGeom>
        </p:spPr>
      </p:pic>
      <p:pic>
        <p:nvPicPr>
          <p:cNvPr id="10" name="Obraz 9" descr="Obraz zawierający Muszka, osoba, Ludzka twarz, ubrania&#10;&#10;Opis wygenerowany automatycznie">
            <a:extLst>
              <a:ext uri="{FF2B5EF4-FFF2-40B4-BE49-F238E27FC236}">
                <a16:creationId xmlns:a16="http://schemas.microsoft.com/office/drawing/2014/main" id="{DE72B8F0-8C7F-56A3-560B-9B6CB56C2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317" b="17107"/>
          <a:stretch/>
        </p:blipFill>
        <p:spPr>
          <a:xfrm>
            <a:off x="4651157" y="3947000"/>
            <a:ext cx="1934282" cy="2506555"/>
          </a:xfrm>
          <a:prstGeom prst="rect">
            <a:avLst/>
          </a:prstGeom>
        </p:spPr>
      </p:pic>
      <p:pic>
        <p:nvPicPr>
          <p:cNvPr id="12" name="Obraz 11" descr="Obraz zawierający osoba, Ludzka twarz, tekst, ubrania&#10;&#10;Opis wygenerowany automatycznie">
            <a:extLst>
              <a:ext uri="{FF2B5EF4-FFF2-40B4-BE49-F238E27FC236}">
                <a16:creationId xmlns:a16="http://schemas.microsoft.com/office/drawing/2014/main" id="{3C5FBD38-56EC-81E9-0124-0018F6263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2" t="-296" r="20301" b="15543"/>
          <a:stretch/>
        </p:blipFill>
        <p:spPr>
          <a:xfrm>
            <a:off x="6885505" y="3935149"/>
            <a:ext cx="1959557" cy="2518406"/>
          </a:xfrm>
          <a:prstGeom prst="rect">
            <a:avLst/>
          </a:prstGeom>
        </p:spPr>
      </p:pic>
      <p:pic>
        <p:nvPicPr>
          <p:cNvPr id="14" name="Obraz 13" descr="Obraz zawierający osoba, Ludzka twarz, portret, kobieta&#10;&#10;Opis wygenerowany automatycznie">
            <a:extLst>
              <a:ext uri="{FF2B5EF4-FFF2-40B4-BE49-F238E27FC236}">
                <a16:creationId xmlns:a16="http://schemas.microsoft.com/office/drawing/2014/main" id="{DE11F9C1-A9BF-5B04-FCAB-63F703F8C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62" y="3876165"/>
            <a:ext cx="1907378" cy="263637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30238" y="919017"/>
            <a:ext cx="523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Niemieckojęzyczni aktorzy, którzy zrobili karierę </a:t>
            </a:r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Hollywood</a:t>
            </a:r>
          </a:p>
        </p:txBody>
      </p:sp>
      <p:sp>
        <p:nvSpPr>
          <p:cNvPr id="7" name="Prostokąt 6"/>
          <p:cNvSpPr/>
          <p:nvPr/>
        </p:nvSpPr>
        <p:spPr>
          <a:xfrm>
            <a:off x="8103576" y="357996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Sandra </a:t>
            </a:r>
            <a:r>
              <a:rPr lang="pl-PL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Bullock</a:t>
            </a:r>
            <a:endParaRPr lang="pl-PL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/>
          <a:srcRect t="2585" r="-162" b="21410"/>
          <a:stretch/>
        </p:blipFill>
        <p:spPr>
          <a:xfrm>
            <a:off x="8141604" y="839589"/>
            <a:ext cx="1917849" cy="218693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/>
          <a:srcRect l="3369" t="14606" r="10542" b="15480"/>
          <a:stretch/>
        </p:blipFill>
        <p:spPr>
          <a:xfrm>
            <a:off x="5994854" y="904365"/>
            <a:ext cx="1770980" cy="2157845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822736" y="380016"/>
            <a:ext cx="2042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August </a:t>
            </a:r>
            <a:r>
              <a:rPr lang="pl-PL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Diehl</a:t>
            </a:r>
            <a:endParaRPr lang="pl-PL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8"/>
          <a:srcRect l="54703" t="-940" r="20232" b="37951"/>
          <a:stretch/>
        </p:blipFill>
        <p:spPr>
          <a:xfrm>
            <a:off x="390427" y="3947000"/>
            <a:ext cx="1849853" cy="2463237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144106" y="30580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Arnold </a:t>
            </a:r>
            <a:b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pl-PL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Schwarzenegger</a:t>
            </a:r>
            <a: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pl-PL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88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F9394-8923-575D-C546-5D3F64C6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08" y="214817"/>
            <a:ext cx="7909220" cy="82879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	 </a:t>
            </a:r>
            <a:r>
              <a:rPr lang="pl-PL" sz="3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Potrawy</a:t>
            </a:r>
            <a:r>
              <a:rPr lang="pl-PL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dirty="0"/>
          </a:p>
        </p:txBody>
      </p:sp>
      <p:pic>
        <p:nvPicPr>
          <p:cNvPr id="8" name="Obraz 7" descr="Niemieckie „pierogi” - arbeitlandia.pl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781" r="20108" b="3326"/>
          <a:stretch/>
        </p:blipFill>
        <p:spPr bwMode="auto">
          <a:xfrm>
            <a:off x="6115942" y="4230468"/>
            <a:ext cx="2505808" cy="234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urrywurst czyli niemieckie kiełbaski z curry - przepis - PrzyslijPrzepis.pl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13540" r="9463" b="12146"/>
          <a:stretch/>
        </p:blipFill>
        <p:spPr bwMode="auto">
          <a:xfrm>
            <a:off x="8857452" y="4228299"/>
            <a:ext cx="2549768" cy="2347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1588024" y="981735"/>
            <a:ext cx="6096000" cy="280968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 smtClean="0"/>
              <a:t>Kartoffelsalat</a:t>
            </a:r>
            <a:r>
              <a:rPr lang="pl-PL" dirty="0" smtClean="0"/>
              <a:t> </a:t>
            </a:r>
            <a:r>
              <a:rPr lang="pl-PL" dirty="0"/>
              <a:t>(sałatka ziemniaczana)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/>
              <a:t>Eintopf</a:t>
            </a:r>
            <a:r>
              <a:rPr lang="pl-PL" dirty="0"/>
              <a:t> (danie jednogarnkowe w postaci gulaszu)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 smtClean="0"/>
              <a:t>Currywurst</a:t>
            </a:r>
            <a:r>
              <a:rPr lang="pl-PL" dirty="0" smtClean="0"/>
              <a:t> </a:t>
            </a:r>
            <a:r>
              <a:rPr lang="pl-PL" dirty="0"/>
              <a:t>(grillowana kiełbaska z sosem i curry)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/>
              <a:t>Weisswurst</a:t>
            </a:r>
            <a:r>
              <a:rPr lang="pl-PL" dirty="0"/>
              <a:t> (biała kiełbasa z słodką musztardą)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/>
              <a:t>Bratkartoffeln</a:t>
            </a:r>
            <a:r>
              <a:rPr lang="pl-PL" dirty="0"/>
              <a:t> (talarki ziemniaczane smażone)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/>
              <a:t>Maultaschen</a:t>
            </a:r>
            <a:r>
              <a:rPr lang="pl-PL" dirty="0"/>
              <a:t> (szwabskie pierożki)</a:t>
            </a:r>
          </a:p>
        </p:txBody>
      </p:sp>
      <p:pic>
        <p:nvPicPr>
          <p:cNvPr id="11" name="Obraz 10" descr="Kuchnia niemiecka - czego warto spróbowac będąc w Niemczech? - Beszamel.pl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8657" r="29140" b="13443"/>
          <a:stretch/>
        </p:blipFill>
        <p:spPr bwMode="auto">
          <a:xfrm>
            <a:off x="3374224" y="4270640"/>
            <a:ext cx="2506016" cy="233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Zupa Nic Przepis Na Ciepło | Dieta Moja Pasj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71" y="2184697"/>
            <a:ext cx="2556413" cy="189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Przepisy na Zupy polskie | Przepisy.pl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33"/>
          <a:stretch/>
        </p:blipFill>
        <p:spPr bwMode="auto">
          <a:xfrm>
            <a:off x="208075" y="4293708"/>
            <a:ext cx="3062664" cy="228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971" y="199417"/>
            <a:ext cx="2645952" cy="19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41A11-E446-5955-FD25-721D58B2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59" y="278470"/>
            <a:ext cx="4873403" cy="978918"/>
          </a:xfrm>
        </p:spPr>
        <p:txBody>
          <a:bodyPr/>
          <a:lstStyle/>
          <a:p>
            <a:r>
              <a:rPr lang="pl-PL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Niemieccy piłkarze </a:t>
            </a:r>
          </a:p>
        </p:txBody>
      </p:sp>
      <p:pic>
        <p:nvPicPr>
          <p:cNvPr id="10" name="Obraz 9" descr="Obraz zawierający osoba, tekst, piłka nożna, na wolnym powietrzu&#10;&#10;Opis wygenerowany automatycznie">
            <a:extLst>
              <a:ext uri="{FF2B5EF4-FFF2-40B4-BE49-F238E27FC236}">
                <a16:creationId xmlns:a16="http://schemas.microsoft.com/office/drawing/2014/main" id="{6694F2A8-E9B4-30B5-4023-A7F51A6E7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2" y="1143088"/>
            <a:ext cx="9462142" cy="53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88619" y="527539"/>
            <a:ext cx="795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10 zabytków i atrakcji w Niemczech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09414" y="595026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Zamek w Schwerinie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15" y="1571541"/>
            <a:ext cx="5383847" cy="47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4108" y="1384900"/>
            <a:ext cx="11702561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2000" dirty="0" smtClean="0"/>
              <a:t>Zamek </a:t>
            </a:r>
            <a:r>
              <a:rPr lang="pl-PL" sz="2000" dirty="0" err="1" smtClean="0"/>
              <a:t>Neuschwanstein</a:t>
            </a:r>
            <a:r>
              <a:rPr lang="pl-PL" sz="2000" dirty="0" smtClean="0"/>
              <a:t>		 Zamek </a:t>
            </a:r>
            <a:r>
              <a:rPr lang="pl-PL" sz="2000" dirty="0"/>
              <a:t>Cesarski w </a:t>
            </a:r>
            <a:r>
              <a:rPr lang="pl-PL" sz="2000" dirty="0" smtClean="0"/>
              <a:t>Norymberdze          </a:t>
            </a:r>
            <a:r>
              <a:rPr lang="pl-PL" sz="2000" dirty="0"/>
              <a:t>Zamek w Heidelbergu                  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dirty="0"/>
              <a:t>                                                                                     </a:t>
            </a:r>
            <a:endParaRPr lang="pl-PL" dirty="0" smtClean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 smtClean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 smtClean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22902" t="11575" r="23301" b="12075"/>
          <a:stretch/>
        </p:blipFill>
        <p:spPr>
          <a:xfrm>
            <a:off x="334108" y="2223818"/>
            <a:ext cx="3534697" cy="33417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r="28080"/>
          <a:stretch/>
        </p:blipFill>
        <p:spPr>
          <a:xfrm>
            <a:off x="4264675" y="2223818"/>
            <a:ext cx="3605036" cy="334171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/>
          <a:srcRect l="15827" t="16551" r="21638" b="17846"/>
          <a:stretch/>
        </p:blipFill>
        <p:spPr>
          <a:xfrm>
            <a:off x="8265581" y="2267461"/>
            <a:ext cx="3576470" cy="34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000" y="1305768"/>
            <a:ext cx="11350869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Katedra w Kolonii				</a:t>
            </a:r>
            <a:r>
              <a:rPr lang="pl-PL" dirty="0" err="1" smtClean="0"/>
              <a:t>Frauenkirche</a:t>
            </a:r>
            <a:r>
              <a:rPr lang="pl-PL" dirty="0" smtClean="0"/>
              <a:t> </a:t>
            </a:r>
            <a:r>
              <a:rPr lang="pl-PL" dirty="0"/>
              <a:t>w </a:t>
            </a:r>
            <a:r>
              <a:rPr lang="pl-PL" dirty="0" smtClean="0"/>
              <a:t>Dreźnie</a:t>
            </a:r>
            <a:r>
              <a:rPr lang="pl-PL" sz="2000" dirty="0">
                <a:solidFill>
                  <a:prstClr val="white"/>
                </a:solidFill>
                <a:latin typeface="Century Gothic" panose="020B0502020202020204"/>
              </a:rPr>
              <a:t>	</a:t>
            </a:r>
            <a:r>
              <a:rPr lang="pl-PL" sz="2000" dirty="0" smtClean="0">
                <a:solidFill>
                  <a:prstClr val="white"/>
                </a:solidFill>
                <a:latin typeface="Century Gothic" panose="020B0502020202020204"/>
              </a:rPr>
              <a:t>		   </a:t>
            </a:r>
            <a:r>
              <a:rPr lang="pl-PL" dirty="0" smtClean="0"/>
              <a:t>Wieża telewizyjna w Berlinie</a:t>
            </a:r>
            <a:endParaRPr lang="pl-PL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                                                                             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8395" t="479" r="18789" b="5827"/>
          <a:stretch/>
        </p:blipFill>
        <p:spPr>
          <a:xfrm>
            <a:off x="4201595" y="2198253"/>
            <a:ext cx="3735123" cy="35957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29551" t="-6827" r="833" b="674"/>
          <a:stretch/>
        </p:blipFill>
        <p:spPr>
          <a:xfrm>
            <a:off x="8221869" y="1943100"/>
            <a:ext cx="3605848" cy="3765356"/>
          </a:xfrm>
          <a:prstGeom prst="rect">
            <a:avLst/>
          </a:prstGeom>
        </p:spPr>
      </p:pic>
      <p:pic>
        <p:nvPicPr>
          <p:cNvPr id="5124" name="Picture 4" descr="ilustracj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4902" r="365" b="19474"/>
          <a:stretch/>
        </p:blipFill>
        <p:spPr bwMode="auto">
          <a:xfrm>
            <a:off x="437812" y="2198253"/>
            <a:ext cx="3439595" cy="35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000" y="1305768"/>
            <a:ext cx="11350869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Brama </a:t>
            </a:r>
            <a:r>
              <a:rPr lang="pl-PL" dirty="0" smtClean="0"/>
              <a:t>Brandenburska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                  </a:t>
            </a:r>
            <a:r>
              <a:rPr lang="pl-PL" dirty="0" smtClean="0"/>
              <a:t>Pałac </a:t>
            </a:r>
            <a:r>
              <a:rPr lang="pl-PL" dirty="0" err="1" smtClean="0"/>
              <a:t>Sanssouci</a:t>
            </a:r>
            <a:r>
              <a:rPr lang="pl-PL" sz="2000" dirty="0">
                <a:solidFill>
                  <a:prstClr val="white"/>
                </a:solidFill>
                <a:latin typeface="Century Gothic" panose="020B0502020202020204"/>
              </a:rPr>
              <a:t>	</a:t>
            </a:r>
            <a:r>
              <a:rPr lang="pl-PL" sz="2000" dirty="0" smtClean="0">
                <a:solidFill>
                  <a:prstClr val="white"/>
                </a:solidFill>
                <a:latin typeface="Century Gothic" panose="020B0502020202020204"/>
              </a:rPr>
              <a:t>		          </a:t>
            </a:r>
            <a:r>
              <a:rPr lang="pl-PL" dirty="0" err="1"/>
              <a:t>HafenCity</a:t>
            </a:r>
            <a:r>
              <a:rPr lang="pl-PL" dirty="0"/>
              <a:t> Hamburg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                                                                             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146" name="Picture 2" descr="https://przewodnikpokolobrzegu.pl/wp-content/uploads/2021/09/brama-brandenburska-w-berlin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922" r="24795" b="-2413"/>
          <a:stretch/>
        </p:blipFill>
        <p:spPr bwMode="auto">
          <a:xfrm>
            <a:off x="409302" y="2198253"/>
            <a:ext cx="3649718" cy="37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197" y="2214008"/>
            <a:ext cx="3846959" cy="36152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505" y="2214008"/>
            <a:ext cx="3628181" cy="36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40080" y="253348"/>
            <a:ext cx="134433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W </a:t>
            </a:r>
            <a:r>
              <a:rPr lang="pl-PL" sz="2400" dirty="0">
                <a:latin typeface="Arial, sans-serif"/>
              </a:rPr>
              <a:t>1916 roku Niemcy jako pierwsi </a:t>
            </a:r>
            <a:r>
              <a:rPr lang="pl-PL" sz="2400" dirty="0" smtClean="0">
                <a:latin typeface="Arial, sans-serif"/>
              </a:rPr>
              <a:t>wprowadzili czas letni</a:t>
            </a:r>
            <a:br>
              <a:rPr lang="pl-PL" sz="2400" dirty="0" smtClean="0">
                <a:latin typeface="Arial, sans-serif"/>
              </a:rPr>
            </a:br>
            <a:endParaRPr lang="pl-PL" sz="2400" dirty="0" smtClean="0">
              <a:latin typeface="Open Sans"/>
            </a:endParaRPr>
          </a:p>
          <a:p>
            <a:pPr marL="2171700" lvl="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Pierwsza drukowana książka została wydana właśnie </a:t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w Niemczech. Biblia Gutenberga była dużą, luksusową </a:t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pozycją, na którą mogli sobie pozwolić tylko zamożni</a:t>
            </a:r>
          </a:p>
          <a:p>
            <a:pPr marL="4000500" lvl="8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W niemieckich </a:t>
            </a:r>
            <a:r>
              <a:rPr lang="pl-PL" sz="2400" dirty="0">
                <a:latin typeface="Arial, sans-serif"/>
              </a:rPr>
              <a:t>szkoła oceny stosuje się </a:t>
            </a:r>
            <a:r>
              <a:rPr lang="pl-PL" sz="2400" dirty="0" smtClean="0">
                <a:latin typeface="Arial, sans-serif"/>
              </a:rPr>
              <a:t/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odwrotnie </a:t>
            </a:r>
            <a:r>
              <a:rPr lang="pl-PL" sz="2400" dirty="0">
                <a:latin typeface="Arial, sans-serif"/>
              </a:rPr>
              <a:t>niż w Polsce </a:t>
            </a:r>
            <a:r>
              <a:rPr lang="pl-PL" sz="2400" dirty="0" smtClean="0">
                <a:latin typeface="Arial, sans-serif"/>
              </a:rPr>
              <a:t>– </a:t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najniższa </a:t>
            </a:r>
            <a:r>
              <a:rPr lang="pl-PL" sz="2400" dirty="0">
                <a:latin typeface="Arial, sans-serif"/>
              </a:rPr>
              <a:t>ocena to 6, </a:t>
            </a:r>
            <a:r>
              <a:rPr lang="pl-PL" sz="2400" dirty="0" smtClean="0">
                <a:latin typeface="Arial, sans-serif"/>
              </a:rPr>
              <a:t>a </a:t>
            </a:r>
            <a:r>
              <a:rPr lang="pl-PL" sz="2400" dirty="0">
                <a:latin typeface="Arial, sans-serif"/>
              </a:rPr>
              <a:t>najlepsza to </a:t>
            </a:r>
            <a:r>
              <a:rPr lang="pl-PL" sz="2400" dirty="0" smtClean="0">
                <a:latin typeface="Arial, sans-serif"/>
              </a:rPr>
              <a:t>1</a:t>
            </a:r>
            <a:endParaRPr lang="pl-PL" sz="2400" dirty="0">
              <a:latin typeface="Open Sans"/>
            </a:endParaRPr>
          </a:p>
        </p:txBody>
      </p:sp>
      <p:pic>
        <p:nvPicPr>
          <p:cNvPr id="9218" name="Picture 2" descr="Biblia z czasów Gutenberga sprzedana za ponad milion euro | eKAI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7" b="-869"/>
          <a:stretch/>
        </p:blipFill>
        <p:spPr bwMode="auto">
          <a:xfrm>
            <a:off x="210312" y="2224004"/>
            <a:ext cx="2227707" cy="23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879" t="42438" r="78454" b="4749"/>
          <a:stretch/>
        </p:blipFill>
        <p:spPr>
          <a:xfrm>
            <a:off x="2641491" y="4097469"/>
            <a:ext cx="1584906" cy="25502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824" y="253348"/>
            <a:ext cx="1822704" cy="18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49808" y="1168414"/>
            <a:ext cx="8860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, sans-serif"/>
              </a:rPr>
              <a:t>Niemcy, tak jak Hiszpanie i Włosi, częściej piją kawę niż </a:t>
            </a:r>
            <a:r>
              <a:rPr lang="pl-PL" sz="2400" dirty="0" smtClean="0">
                <a:latin typeface="Arial, sans-serif"/>
              </a:rPr>
              <a:t>herbatę</a:t>
            </a:r>
            <a:endParaRPr lang="pl-PL" sz="2400" dirty="0">
              <a:latin typeface="Arial, sans-serif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, sans-serif"/>
              </a:rPr>
              <a:t>Niemcy żyją długo – średnio prawie 80 </a:t>
            </a:r>
            <a:r>
              <a:rPr lang="pl-PL" sz="2400" dirty="0" smtClean="0">
                <a:latin typeface="Arial, sans-serif"/>
              </a:rPr>
              <a:t>lat</a:t>
            </a:r>
            <a:endParaRPr lang="pl-PL" sz="2400" dirty="0">
              <a:latin typeface="Arial, sans-serif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00FF00"/>
                </a:solidFill>
                <a:latin typeface="Arial, sans-serif"/>
              </a:rPr>
              <a:t>Ren</a:t>
            </a:r>
            <a:r>
              <a:rPr lang="pl-PL" sz="2400" dirty="0">
                <a:latin typeface="Arial, sans-serif"/>
              </a:rPr>
              <a:t>, najdłuższa rzeka w Niemczech, ma 865 </a:t>
            </a:r>
            <a:r>
              <a:rPr lang="pl-PL" sz="2400" dirty="0" smtClean="0">
                <a:latin typeface="Arial, sans-serif"/>
              </a:rPr>
              <a:t>km</a:t>
            </a:r>
            <a:endParaRPr lang="pl-PL" sz="2400" dirty="0">
              <a:latin typeface="Arial, sans-serif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7331" t="-186" r="15577" b="7506"/>
          <a:stretch/>
        </p:blipFill>
        <p:spPr>
          <a:xfrm>
            <a:off x="8859481" y="1298625"/>
            <a:ext cx="2434452" cy="22420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20688" t="1374" r="15732" b="4064"/>
          <a:stretch/>
        </p:blipFill>
        <p:spPr>
          <a:xfrm>
            <a:off x="8305408" y="4215402"/>
            <a:ext cx="2434452" cy="24142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65" y="4337108"/>
            <a:ext cx="3442792" cy="22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670538" y="1380393"/>
            <a:ext cx="9750669" cy="3869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Niemcy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znajdują się w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zachodniej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Europie.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północy graniczą z Danią,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wschodzie z Polską i Republiką Czeską,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południu z Austrią oraz Szwajcarią,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południowym zachodzie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Francją i Luksemburgiem,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północnym zachodzie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Belgią i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Holandią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015" y="1380393"/>
            <a:ext cx="5556738" cy="41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94591" y="456106"/>
            <a:ext cx="109376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Znajduje </a:t>
            </a:r>
            <a:r>
              <a:rPr lang="pl-PL" sz="2400" dirty="0">
                <a:latin typeface="Arial, sans-serif"/>
              </a:rPr>
              <a:t>się tam 400 ogrodów zoologicznych. </a:t>
            </a:r>
            <a:r>
              <a:rPr lang="pl-PL" sz="2400" dirty="0" smtClean="0">
                <a:latin typeface="Arial, sans-serif"/>
              </a:rPr>
              <a:t> Zoo </a:t>
            </a:r>
            <a:r>
              <a:rPr lang="pl-PL" sz="2400" dirty="0" err="1">
                <a:latin typeface="Arial, sans-serif"/>
              </a:rPr>
              <a:t>Tierpark</a:t>
            </a:r>
            <a:r>
              <a:rPr lang="pl-PL" sz="2400" dirty="0">
                <a:latin typeface="Arial, sans-serif"/>
              </a:rPr>
              <a:t> Berlin </a:t>
            </a:r>
            <a:r>
              <a:rPr lang="pl-PL" sz="2400" dirty="0" smtClean="0">
                <a:latin typeface="Arial, sans-serif"/>
              </a:rPr>
              <a:t>zajmuje </a:t>
            </a:r>
            <a:r>
              <a:rPr lang="pl-PL" sz="2400" dirty="0">
                <a:latin typeface="Arial, sans-serif"/>
              </a:rPr>
              <a:t>on powierzchnię </a:t>
            </a:r>
            <a:r>
              <a:rPr lang="pl-PL" sz="2400" dirty="0" smtClean="0">
                <a:latin typeface="Arial, sans-serif"/>
              </a:rPr>
              <a:t>160 </a:t>
            </a:r>
            <a:r>
              <a:rPr lang="pl-PL" sz="2400" dirty="0">
                <a:latin typeface="Arial, sans-serif"/>
              </a:rPr>
              <a:t>hektarów i leży </a:t>
            </a:r>
            <a:r>
              <a:rPr lang="pl-PL" sz="2400" dirty="0" smtClean="0">
                <a:latin typeface="Arial, sans-serif"/>
              </a:rPr>
              <a:t/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w </a:t>
            </a:r>
            <a:r>
              <a:rPr lang="pl-PL" sz="2400" dirty="0">
                <a:latin typeface="Arial, sans-serif"/>
              </a:rPr>
              <a:t>sercu dawnego </a:t>
            </a:r>
            <a:r>
              <a:rPr lang="pl-PL" sz="2400" dirty="0" smtClean="0">
                <a:latin typeface="Arial, sans-serif"/>
              </a:rPr>
              <a:t>Berlina Wschodniego</a:t>
            </a:r>
          </a:p>
          <a:p>
            <a:pPr>
              <a:lnSpc>
                <a:spcPct val="150000"/>
              </a:lnSpc>
            </a:pPr>
            <a:endParaRPr lang="pl-PL" sz="2400" dirty="0" smtClean="0">
              <a:latin typeface="Arial, sans-serif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Karnawał </a:t>
            </a:r>
            <a:r>
              <a:rPr lang="pl-PL" sz="2400" dirty="0">
                <a:latin typeface="Arial, sans-serif"/>
              </a:rPr>
              <a:t>w Niemczech jest obchodzony </a:t>
            </a:r>
            <a:r>
              <a:rPr lang="pl-PL" sz="2400" dirty="0" smtClean="0">
                <a:latin typeface="Arial, sans-serif"/>
              </a:rPr>
              <a:t/>
            </a:r>
            <a:br>
              <a:rPr lang="pl-PL" sz="2400" dirty="0" smtClean="0">
                <a:latin typeface="Arial, sans-serif"/>
              </a:rPr>
            </a:br>
            <a:r>
              <a:rPr lang="pl-PL" sz="2400" dirty="0" smtClean="0">
                <a:latin typeface="Arial, sans-serif"/>
              </a:rPr>
              <a:t>od </a:t>
            </a:r>
            <a:r>
              <a:rPr lang="pl-PL" sz="2400" dirty="0">
                <a:latin typeface="Arial, sans-serif"/>
              </a:rPr>
              <a:t>11. dnia 11. miesiąca roku </a:t>
            </a:r>
            <a:r>
              <a:rPr lang="pl-PL" sz="2400" dirty="0" smtClean="0">
                <a:latin typeface="Arial, sans-serif"/>
              </a:rPr>
              <a:t>od </a:t>
            </a:r>
            <a:r>
              <a:rPr lang="pl-PL" sz="2400" dirty="0">
                <a:latin typeface="Arial, sans-serif"/>
              </a:rPr>
              <a:t>godziny </a:t>
            </a:r>
            <a:r>
              <a:rPr lang="pl-PL" sz="2400" dirty="0" smtClean="0">
                <a:latin typeface="Arial, sans-serif"/>
              </a:rPr>
              <a:t>11.11</a:t>
            </a:r>
          </a:p>
          <a:p>
            <a:pPr>
              <a:lnSpc>
                <a:spcPct val="150000"/>
              </a:lnSpc>
            </a:pPr>
            <a:endParaRPr lang="pl-PL" sz="2400" dirty="0" smtClean="0">
              <a:latin typeface="Arial, sans-serif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Arial, sans-serif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, sans-serif"/>
              </a:rPr>
              <a:t>Najdłuższy </a:t>
            </a:r>
            <a:r>
              <a:rPr lang="pl-PL" sz="2400" dirty="0">
                <a:latin typeface="Arial, sans-serif"/>
              </a:rPr>
              <a:t>niemiecki wyraz składa się z 79 liter i </a:t>
            </a:r>
            <a:r>
              <a:rPr lang="pl-PL" sz="2400" dirty="0" smtClean="0">
                <a:latin typeface="Arial, sans-serif"/>
              </a:rPr>
              <a:t>brzmi</a:t>
            </a:r>
            <a:r>
              <a:rPr lang="pl-PL" sz="2400" dirty="0">
                <a:latin typeface="Arial, sans-serif"/>
              </a:rPr>
              <a:t>: </a:t>
            </a:r>
            <a:r>
              <a:rPr lang="pl-PL" sz="2400" dirty="0" smtClean="0">
                <a:latin typeface="Arial, sans-serif"/>
              </a:rPr>
              <a:t/>
            </a:r>
            <a:br>
              <a:rPr lang="pl-PL" sz="2400" dirty="0" smtClean="0">
                <a:latin typeface="Arial, sans-serif"/>
              </a:rPr>
            </a:br>
            <a:endParaRPr lang="pl-PL" sz="2400" dirty="0">
              <a:latin typeface="Arial, sans-serif"/>
            </a:endParaRPr>
          </a:p>
        </p:txBody>
      </p:sp>
      <p:pic>
        <p:nvPicPr>
          <p:cNvPr id="4" name="Picture 2" descr="Tierpark Berlin | Zoo Eindruck - YouTub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36" y="1008866"/>
            <a:ext cx="3415460" cy="19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64215066"/>
              </p:ext>
            </p:extLst>
          </p:nvPr>
        </p:nvGraphicFramePr>
        <p:xfrm>
          <a:off x="483575" y="5284880"/>
          <a:ext cx="11570677" cy="138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8772" y="3068414"/>
            <a:ext cx="3097823" cy="20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54955" y="789432"/>
            <a:ext cx="8825658" cy="3329581"/>
          </a:xfrm>
        </p:spPr>
        <p:txBody>
          <a:bodyPr/>
          <a:lstStyle/>
          <a:p>
            <a:pPr algn="ctr"/>
            <a:r>
              <a:rPr lang="pl-PL" dirty="0" smtClean="0"/>
              <a:t>Dziękujemy </a:t>
            </a:r>
            <a:br>
              <a:rPr lang="pl-PL" dirty="0" smtClean="0"/>
            </a:br>
            <a:r>
              <a:rPr lang="pl-PL" dirty="0" smtClean="0"/>
              <a:t>za uwagę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2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810" y="2669178"/>
            <a:ext cx="5614903" cy="384081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114799" y="541886"/>
            <a:ext cx="351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Flaga Niemiec</a:t>
            </a:r>
          </a:p>
        </p:txBody>
      </p:sp>
      <p:sp>
        <p:nvSpPr>
          <p:cNvPr id="4" name="Prostokąt 3"/>
          <p:cNvSpPr/>
          <p:nvPr/>
        </p:nvSpPr>
        <p:spPr>
          <a:xfrm>
            <a:off x="905607" y="1357162"/>
            <a:ext cx="9935308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prostokątem o proporcjach 3:5, podzielonym 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trzy poziome pasy jednakowej wielkości: czarny, czerwony i złoty </a:t>
            </a:r>
          </a:p>
        </p:txBody>
      </p:sp>
    </p:spTree>
    <p:extLst>
      <p:ext uri="{BB962C8B-B14F-4D97-AF65-F5344CB8AC3E}">
        <p14:creationId xmlns:p14="http://schemas.microsoft.com/office/powerpoint/2010/main" val="23642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19" y="615608"/>
            <a:ext cx="4615962" cy="593953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492261" y="2057289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 przedstawia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czarnego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orła z głową odwróconą w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prawo,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czerwonym dziobem i szponami tego koloru,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złotej tarczy.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Skrzydła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orła uniesione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są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wysokości głowy,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jednocześnie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mając skierowane w dół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lotki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351841" y="1122911"/>
            <a:ext cx="10032023" cy="515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Autorem tekstu był niemiecki poeta, językoznawca </a:t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historyk literatury August Heinrich </a:t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Hoffmann von </a:t>
            </a:r>
            <a:r>
              <a:rPr lang="pl-PL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Fallersleben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Pieśń powstała w 1841 na wyspie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Helgoland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Składała się z trzech zwrotek, z których </a:t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pierwsza zaczynała się od słów </a:t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Deutschland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Deutschland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alles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573514" y="193005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Hymn Niemiec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2" y="429744"/>
            <a:ext cx="3748599" cy="6039094"/>
          </a:xfrm>
          <a:prstGeom prst="rect">
            <a:avLst/>
          </a:prstGeom>
        </p:spPr>
      </p:pic>
      <p:pic>
        <p:nvPicPr>
          <p:cNvPr id="3" name="Hymn Niemie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" end="4838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5181" y="516170"/>
            <a:ext cx="487363" cy="4873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583" y="1902014"/>
            <a:ext cx="1761596" cy="30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3607" r="1069"/>
          <a:stretch/>
        </p:blipFill>
        <p:spPr>
          <a:xfrm>
            <a:off x="1661745" y="835268"/>
            <a:ext cx="8950571" cy="581171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332285" y="232900"/>
            <a:ext cx="639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 – stolica Niemiec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1160" y="1028942"/>
            <a:ext cx="95836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Niemczech jest 16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landów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Powierzchniowo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największym landem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niemieckim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Bawaria,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czyli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niemiecku Bayern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Najwięcej mieszkańców ma land 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Nordrhein-Westfalen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czyli Nadrenia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Północna-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Wesfalia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Hamburg, Berlin i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Bremen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mają status tzw.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Stadtstaat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czyli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miasta-państwa </a:t>
            </a:r>
            <a:endParaRPr lang="pl-P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Każdy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niemiecki ma swój rząd krajowy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910344" y="280837"/>
            <a:ext cx="38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Landy w Niemczech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56" y="401780"/>
            <a:ext cx="40862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0038" y="1512249"/>
            <a:ext cx="37196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Garść ciekawostek </a:t>
            </a:r>
            <a:endParaRPr lang="pl-PL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 </a:t>
            </a:r>
            <a:endParaRPr lang="pl-PL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646" y="172569"/>
            <a:ext cx="6499347" cy="64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DE2B41-88B7-5D43-2B0D-F6F96C97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405" y="325757"/>
            <a:ext cx="7350370" cy="84854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pl-PL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3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Miasta</a:t>
            </a:r>
            <a:br>
              <a:rPr lang="pl-PL" sz="3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Obraz 4" descr="Obraz zawierający niebo, budynek, dom, obraz&#10;&#10;Opis wygenerowany automatycznie">
            <a:extLst>
              <a:ext uri="{FF2B5EF4-FFF2-40B4-BE49-F238E27FC236}">
                <a16:creationId xmlns:a16="http://schemas.microsoft.com/office/drawing/2014/main" id="{E728453D-3A9A-05FF-538B-952D9FFA8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6" b="56041"/>
          <a:stretch/>
        </p:blipFill>
        <p:spPr>
          <a:xfrm>
            <a:off x="2453405" y="967442"/>
            <a:ext cx="3480817" cy="270930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436166" y="172333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Berlin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Monachium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Hamburg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Kolonia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Frankfurt </a:t>
            </a:r>
            <a:r>
              <a:rPr lang="pl-PL" dirty="0"/>
              <a:t>nad </a:t>
            </a:r>
            <a:r>
              <a:rPr lang="pl-PL" dirty="0" smtClean="0"/>
              <a:t>Menem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Dortmund</a:t>
            </a:r>
          </a:p>
          <a:p>
            <a:pPr>
              <a:lnSpc>
                <a:spcPct val="150000"/>
              </a:lnSpc>
            </a:pPr>
            <a:r>
              <a:rPr lang="pl-PL" dirty="0" err="1" smtClean="0"/>
              <a:t>Düsseldorft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Essen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Stuttgart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Lipsk</a:t>
            </a:r>
          </a:p>
        </p:txBody>
      </p:sp>
      <p:sp>
        <p:nvSpPr>
          <p:cNvPr id="4" name="Prostokąt 3"/>
          <p:cNvSpPr/>
          <p:nvPr/>
        </p:nvSpPr>
        <p:spPr>
          <a:xfrm>
            <a:off x="434376" y="1723332"/>
            <a:ext cx="6096000" cy="37791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Brema</a:t>
            </a:r>
          </a:p>
          <a:p>
            <a:pPr>
              <a:lnSpc>
                <a:spcPct val="150000"/>
              </a:lnSpc>
            </a:pPr>
            <a:r>
              <a:rPr lang="pl-PL" dirty="0"/>
              <a:t>Norymberga</a:t>
            </a:r>
          </a:p>
          <a:p>
            <a:pPr>
              <a:lnSpc>
                <a:spcPct val="150000"/>
              </a:lnSpc>
            </a:pPr>
            <a:r>
              <a:rPr lang="pl-PL" dirty="0"/>
              <a:t>Hanower</a:t>
            </a:r>
          </a:p>
          <a:p>
            <a:pPr>
              <a:lnSpc>
                <a:spcPct val="150000"/>
              </a:lnSpc>
            </a:pPr>
            <a:r>
              <a:rPr lang="pl-PL" dirty="0"/>
              <a:t>Drezno</a:t>
            </a:r>
          </a:p>
          <a:p>
            <a:pPr>
              <a:lnSpc>
                <a:spcPct val="150000"/>
              </a:lnSpc>
            </a:pPr>
            <a:r>
              <a:rPr lang="pl-PL" dirty="0"/>
              <a:t>Duisburg</a:t>
            </a:r>
          </a:p>
          <a:p>
            <a:pPr>
              <a:lnSpc>
                <a:spcPct val="150000"/>
              </a:lnSpc>
            </a:pPr>
            <a:r>
              <a:rPr lang="pl-PL" dirty="0" err="1"/>
              <a:t>Münster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Bonn</a:t>
            </a:r>
          </a:p>
          <a:p>
            <a:pPr>
              <a:lnSpc>
                <a:spcPct val="150000"/>
              </a:lnSpc>
            </a:pPr>
            <a:r>
              <a:rPr lang="pl-PL" dirty="0" err="1"/>
              <a:t>Bochum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Bielefeld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-878" t="46297" r="51873" b="5"/>
          <a:stretch/>
        </p:blipFill>
        <p:spPr>
          <a:xfrm>
            <a:off x="7890569" y="3951263"/>
            <a:ext cx="3826412" cy="21616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69341" t="4" r="216" b="55967"/>
          <a:stretch/>
        </p:blipFill>
        <p:spPr>
          <a:xfrm>
            <a:off x="8037575" y="465378"/>
            <a:ext cx="3374137" cy="25159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52312" t="45252"/>
          <a:stretch/>
        </p:blipFill>
        <p:spPr>
          <a:xfrm>
            <a:off x="1971429" y="3951263"/>
            <a:ext cx="4110953" cy="24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328</TotalTime>
  <Words>627</Words>
  <Application>Microsoft Office PowerPoint</Application>
  <PresentationFormat>Panoramiczny</PresentationFormat>
  <Paragraphs>117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Arial</vt:lpstr>
      <vt:lpstr>Arial, sans-serif</vt:lpstr>
      <vt:lpstr>Calibri</vt:lpstr>
      <vt:lpstr>Century Gothic</vt:lpstr>
      <vt:lpstr>Open Sans</vt:lpstr>
      <vt:lpstr>Times New Roman</vt:lpstr>
      <vt:lpstr>Wingdings</vt:lpstr>
      <vt:lpstr>Wingdings 3</vt:lpstr>
      <vt:lpstr>Jon</vt:lpstr>
      <vt:lpstr>NIEMCY Republika Federalna Niemiec, RFN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Miasta  </vt:lpstr>
      <vt:lpstr>Prezentacja programu PowerPoint</vt:lpstr>
      <vt:lpstr>Armin-Mueller-   Christoph     Diane Kurger    Marlene Dietrich            -Stahl                 Waltz              </vt:lpstr>
      <vt:lpstr>      Potrawy  </vt:lpstr>
      <vt:lpstr>Niemieccy piłkarze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 za uwagę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 Niemczech</dc:title>
  <dc:creator>7888</dc:creator>
  <cp:lastModifiedBy>Bernadeta Walenta</cp:lastModifiedBy>
  <cp:revision>74</cp:revision>
  <dcterms:created xsi:type="dcterms:W3CDTF">2023-10-03T13:36:40Z</dcterms:created>
  <dcterms:modified xsi:type="dcterms:W3CDTF">2023-10-10T00:25:43Z</dcterms:modified>
</cp:coreProperties>
</file>