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handoutMasterIdLst>
    <p:handoutMasterId r:id="rId21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720263" cy="64801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17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841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0" y="1027079"/>
            <a:ext cx="4934160" cy="37008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1169640" y="5086800"/>
            <a:ext cx="5226480" cy="4107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788417"/>
      </p:ext>
    </p:extLst>
  </p:cSld>
  <p:clrMap bg1="lt1" tx1="dk1" bg2="lt2" tx2="dk2" accent1="accent1" accent2="accent2" accent3="accent3" accent4="accent4" accent5="accent5" accent6="accent6" hlink="hlink" folHlink="folHlink"/>
  <p:notesStyle>
    <a:lvl1pPr rtl="0" hangingPunct="0">
      <a:tabLst/>
      <a:defRPr lang="pl-PL" sz="2400" b="0" i="0" u="none" strike="noStrike">
        <a:ln>
          <a:noFill/>
        </a:ln>
        <a:solidFill>
          <a:srgbClr val="000000"/>
        </a:solidFill>
        <a:latin typeface="Thorndale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pPr marL="216000" indent="-216000"/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/>
          <a:lstStyle/>
          <a:p>
            <a:pPr marL="216000" indent="-216000"/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/>
          <a:lstStyle/>
          <a:p>
            <a:pPr marL="216000" indent="-216000"/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/>
          <a:lstStyle/>
          <a:p>
            <a:pPr marL="216000" indent="-216000"/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/>
          <a:lstStyle/>
          <a:p>
            <a:pPr marL="216000" indent="-216000"/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/>
          <a:lstStyle/>
          <a:p>
            <a:pPr marL="216000" indent="-216000"/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/>
          <a:lstStyle/>
          <a:p>
            <a:pPr marL="216000" indent="-216000"/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/>
          <a:lstStyle/>
          <a:p>
            <a:pPr marL="216000" indent="-216000"/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/>
          <a:lstStyle/>
          <a:p>
            <a:pPr marL="216000" indent="-216000"/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/>
          <a:lstStyle/>
          <a:p>
            <a:pPr marL="216000" indent="-216000"/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/>
          <a:lstStyle/>
          <a:p>
            <a:pPr marL="216000" indent="-216000"/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/>
          <a:lstStyle/>
          <a:p>
            <a:pPr marL="216000" indent="-216000"/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/>
          <a:lstStyle/>
          <a:p>
            <a:pPr marL="216000" indent="-216000"/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/>
          <a:lstStyle/>
          <a:p>
            <a:pPr marL="216000" indent="-216000"/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/>
          <a:lstStyle/>
          <a:p>
            <a:pPr marL="216000" indent="-216000"/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/>
          <a:lstStyle/>
          <a:p>
            <a:pPr marL="216000" indent="-216000"/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14438" y="1060450"/>
            <a:ext cx="7291387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38" y="3403600"/>
            <a:ext cx="7291387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532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462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40550" y="598488"/>
            <a:ext cx="2074863" cy="53165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14375" y="598488"/>
            <a:ext cx="6073775" cy="531653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12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14438" y="1060450"/>
            <a:ext cx="7291387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38" y="3403600"/>
            <a:ext cx="7291387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E71F6F-534C-46A7-8C3E-9F8CF277F11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96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69E395-E8F8-45D7-A37F-1C750DC35BA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82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3575" y="1616075"/>
            <a:ext cx="8383588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63575" y="4337050"/>
            <a:ext cx="8383588" cy="14176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556673-BE1C-4E50-A5DD-7CA60F2AC2F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095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93738" y="1670050"/>
            <a:ext cx="4192587" cy="36782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38725" y="1670050"/>
            <a:ext cx="4194175" cy="36782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4FBCEA-37B1-4EEE-A76F-D3620CD4FD4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30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9925" y="344488"/>
            <a:ext cx="8383588" cy="12525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69925" y="1589088"/>
            <a:ext cx="4111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69925" y="2366963"/>
            <a:ext cx="4111625" cy="34813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921250" y="1589088"/>
            <a:ext cx="4132263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921250" y="2366963"/>
            <a:ext cx="4132263" cy="34813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A08B84-05A2-4AA3-98A4-2B44F089D94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333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B756FE-EB10-41A9-B8E6-DADA28F874B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896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3427A0-6C6D-4B9A-B66E-4A0CC2E5B8D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787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838637-FD34-48E3-9C43-B3617F929B5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77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154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38C9FF-E141-4B90-86A6-E8F45923051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641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7DDB19-AE89-4A4B-A6BC-B40EB984D44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478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99300" y="585788"/>
            <a:ext cx="2133600" cy="47625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93738" y="585788"/>
            <a:ext cx="6253162" cy="476250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3205F8-D049-49B3-8D6D-70D5706E72C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242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14438" y="1060450"/>
            <a:ext cx="7291387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38" y="3403600"/>
            <a:ext cx="7291387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95564F-956F-4CE8-96B5-60B8B10C6E9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8673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3044C8-D9B5-46A3-97EC-C366FBF84FB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07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3575" y="1616075"/>
            <a:ext cx="8383588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63575" y="4337050"/>
            <a:ext cx="8383588" cy="14176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1A6756-AE16-4828-96D0-CFEB16B164F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93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63588" y="1697038"/>
            <a:ext cx="3916362" cy="339407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32350" y="1697038"/>
            <a:ext cx="3916363" cy="339407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6FECF5-EFD8-40DC-8A68-20F2ABC3034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941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9925" y="344488"/>
            <a:ext cx="8383588" cy="12525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69925" y="1589088"/>
            <a:ext cx="4111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69925" y="2366963"/>
            <a:ext cx="4111625" cy="34813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921250" y="1589088"/>
            <a:ext cx="4132263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921250" y="2366963"/>
            <a:ext cx="4132263" cy="34813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D2F68D-385A-4EFD-A232-D77B04FB92A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802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643E74-CF2B-41BA-A2EE-CAA5188BB57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8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AA0E04-510D-4A4D-B631-881E7EBB8FD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026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3575" y="1616075"/>
            <a:ext cx="8383588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63575" y="4337050"/>
            <a:ext cx="8383588" cy="14176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7738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307587-24F2-4BB1-8BD2-F9643F87A55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755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2D0DE3-9B90-41C7-BA41-65A294FC90E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440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83C1B2-D3E3-4882-9AB7-C9E41FE9D99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24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91338" y="473075"/>
            <a:ext cx="2133600" cy="46180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85775" y="473075"/>
            <a:ext cx="6253163" cy="46180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338936-42F9-4B17-86F6-2618A82C578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250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93750" y="1831975"/>
            <a:ext cx="3981450" cy="408305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27600" y="1831975"/>
            <a:ext cx="3983038" cy="408305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740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9925" y="344488"/>
            <a:ext cx="8383588" cy="12525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69925" y="1589088"/>
            <a:ext cx="4111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69925" y="2366963"/>
            <a:ext cx="4111625" cy="34813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921250" y="1589088"/>
            <a:ext cx="4132263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921250" y="2366963"/>
            <a:ext cx="4132263" cy="34813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495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626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30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886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8061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360"/>
            <a:ext cx="9720360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714240" y="599040"/>
            <a:ext cx="8300880" cy="108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793080" y="1831680"/>
            <a:ext cx="8118000" cy="4082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pl-PL" sz="3430" b="1" i="1" u="none" strike="noStrike">
          <a:ln>
            <a:noFill/>
          </a:ln>
          <a:solidFill>
            <a:srgbClr val="99284C"/>
          </a:solidFill>
          <a:latin typeface="Albany" pitchFamily="34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pl-PL" sz="2740" b="0" i="0" u="none" strike="noStrike">
          <a:ln>
            <a:noFill/>
          </a:ln>
          <a:solidFill>
            <a:srgbClr val="333333"/>
          </a:solidFill>
          <a:latin typeface="Albany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694080" y="585720"/>
            <a:ext cx="8157960" cy="8773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694080" y="1670040"/>
            <a:ext cx="8539200" cy="36781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20560" y="5415840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rtl="0" hangingPunct="0">
              <a:buNone/>
              <a:tabLst/>
              <a:defRPr lang="pl-PL" sz="1400"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150360" y="5439960"/>
            <a:ext cx="308088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rtl="0" hangingPunct="0">
              <a:buNone/>
              <a:tabLst/>
              <a:defRPr lang="pl-PL" sz="1400"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6587279" y="5439960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pl-PL" sz="1400"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fld id="{98EEACBD-9548-440C-81C4-E8E5AC92AE25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pl-PL" sz="3770" b="0" i="0" u="none" strike="noStrike">
          <a:ln>
            <a:noFill/>
          </a:ln>
          <a:solidFill>
            <a:srgbClr val="000000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208"/>
        </a:spcAft>
        <a:tabLst/>
        <a:defRPr lang="pl-PL" sz="2740" b="0" i="0" u="none" strike="noStrike">
          <a:ln>
            <a:noFill/>
          </a:ln>
          <a:solidFill>
            <a:srgbClr val="000000"/>
          </a:solidFill>
          <a:latin typeface="Albany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486000" y="473760"/>
            <a:ext cx="8539560" cy="108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763560" y="1697039"/>
            <a:ext cx="7984440" cy="339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20560" y="5501520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rtl="0" hangingPunct="0">
              <a:buNone/>
              <a:tabLst/>
              <a:defRPr lang="pl-PL" sz="1400"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324239" y="5501520"/>
            <a:ext cx="308088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rtl="0" hangingPunct="0">
              <a:buNone/>
              <a:tabLst/>
              <a:defRPr lang="pl-PL" sz="1400"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6830280" y="5501520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pl-PL" sz="1400"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fld id="{35114FFF-34EC-4A0D-BD7C-2C2944BA4685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pl-PL" sz="3230" b="1" i="0" u="none" strike="noStrike">
          <a:ln>
            <a:noFill/>
          </a:ln>
          <a:solidFill>
            <a:srgbClr val="000000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032"/>
        </a:spcAft>
        <a:tabLst/>
        <a:defRPr lang="pl-PL" sz="2350" b="0" i="0" u="none" strike="noStrike">
          <a:ln>
            <a:noFill/>
          </a:ln>
          <a:solidFill>
            <a:srgbClr val="000080"/>
          </a:solidFill>
          <a:latin typeface="Albany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706120" y="748439"/>
            <a:ext cx="4192559" cy="1082160"/>
          </a:xfrm>
        </p:spPr>
        <p:txBody>
          <a:bodyPr>
            <a:spAutoFit/>
          </a:bodyPr>
          <a:lstStyle/>
          <a:p>
            <a:pPr lvl="0"/>
            <a:r>
              <a:rPr lang="pl-PL" sz="5400"/>
              <a:t>Irlandia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793080" y="5384880"/>
            <a:ext cx="8118360" cy="687959"/>
          </a:xfrm>
        </p:spPr>
        <p:txBody>
          <a:bodyPr anchor="ctr">
            <a:spAutoFit/>
          </a:bodyPr>
          <a:lstStyle/>
          <a:p>
            <a:pPr lvl="0" indent="-216000" algn="ctr"/>
            <a:r>
              <a:rPr lang="pl-PL" sz="2800">
                <a:solidFill>
                  <a:srgbClr val="000000"/>
                </a:solidFill>
              </a:rPr>
              <a:t>Klasa 5B</a:t>
            </a:r>
          </a:p>
          <a:p>
            <a:pPr lvl="0" indent="-216000" algn="ctr"/>
            <a:endParaRPr lang="pl-PL" sz="2060">
              <a:solidFill>
                <a:srgbClr val="000000"/>
              </a:solidFill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76000" y="1800000"/>
            <a:ext cx="4896000" cy="3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2448000" y="1224000"/>
            <a:ext cx="6552000" cy="2109240"/>
          </a:xfrm>
        </p:spPr>
        <p:txBody>
          <a:bodyPr anchor="ctr"/>
          <a:lstStyle/>
          <a:p>
            <a:pPr lvl="0" indent="-216000" algn="just"/>
            <a:r>
              <a:rPr lang="pl-PL" sz="1600" b="1">
                <a:solidFill>
                  <a:srgbClr val="000000"/>
                </a:solidFill>
              </a:rPr>
              <a:t>Colin Farrell</a:t>
            </a:r>
            <a:r>
              <a:rPr lang="pl-PL" sz="1600">
                <a:solidFill>
                  <a:srgbClr val="000000"/>
                </a:solidFill>
              </a:rPr>
              <a:t> (ur.  31 maja  1976  w  </a:t>
            </a:r>
            <a:r>
              <a:rPr lang="pl-PL" sz="1600" b="1">
                <a:solidFill>
                  <a:srgbClr val="000000"/>
                </a:solidFill>
              </a:rPr>
              <a:t>Dublinie</a:t>
            </a:r>
            <a:r>
              <a:rPr lang="pl-PL" sz="1600">
                <a:solidFill>
                  <a:srgbClr val="000000"/>
                </a:solidFill>
              </a:rPr>
              <a:t>) jest jednym z najbardziej rozpoznawalnych Irlandczyków ze świata kina. Furtką do sławy okazały się filmy "Kraina Tygrysów" i "Telefon" Schumachera. W 2009 otrzymał główną rolę w romansie Neila Jordana "Ondine" u boku Alicji Bachledy-Curuś, za co został uhonorowany statuetką IFTA dla najlepszego aktora. W tym samym roku pojawi³ siê również w melodramacie Scotta Coopera "Szalone serce" oraz "Najpierw strzelaj, potem zwiedzaj", za co nagrodzono go Złotym Globem.   </a:t>
            </a:r>
            <a:r>
              <a:rPr lang="pl-PL" sz="1800">
                <a:solidFill>
                  <a:srgbClr val="000000"/>
                </a:solidFill>
              </a:rPr>
              <a:t>                 																	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6000" y="534240"/>
            <a:ext cx="1790280" cy="256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552000" y="3096000"/>
            <a:ext cx="2510280" cy="266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-14385600" y="-35276760"/>
          <a:ext cx="6043679" cy="44611200"/>
        </p:xfrm>
        <a:graphic>
          <a:graphicData uri="http://schemas.openxmlformats.org/drawingml/2006/table">
            <a:tbl>
              <a:tblPr firstRow="1" bandRow="1"/>
              <a:tblGrid>
                <a:gridCol w="6044039">
                  <a:extLst>
                    <a:ext uri="{9D8B030D-6E8A-4147-A177-3AD203B41FA5}">
                      <a16:colId xmlns:a16="http://schemas.microsoft.com/office/drawing/2014/main" val="3184976900"/>
                    </a:ext>
                  </a:extLst>
                </a:gridCol>
              </a:tblGrid>
              <a:tr h="44611560">
                <a:tc>
                  <a:txBody>
                    <a:bodyPr/>
                    <a:lstStyle/>
                    <a:p>
                      <a:pPr marL="0" marR="0" indent="0" algn="l" rtl="0" hangingPunct="0">
                        <a:lnSpc>
                          <a:spcPct val="100000"/>
                        </a:lnSpc>
                        <a:tabLst/>
                      </a:pPr>
                      <a:endParaRPr lang="pl-PL" sz="24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latin typeface="Albany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066064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03999" y="3083400"/>
          <a:ext cx="5903280" cy="2853360"/>
        </p:xfrm>
        <a:graphic>
          <a:graphicData uri="http://schemas.openxmlformats.org/drawingml/2006/table">
            <a:tbl>
              <a:tblPr firstRow="1" bandRow="1"/>
              <a:tblGrid>
                <a:gridCol w="5903640">
                  <a:extLst>
                    <a:ext uri="{9D8B030D-6E8A-4147-A177-3AD203B41FA5}">
                      <a16:colId xmlns:a16="http://schemas.microsoft.com/office/drawing/2014/main" val="4107701295"/>
                    </a:ext>
                  </a:extLst>
                </a:gridCol>
              </a:tblGrid>
              <a:tr h="2748600"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buNone/>
                        <a:tabLst/>
                      </a:pPr>
                      <a:r>
                        <a:rPr lang="pl-PL" sz="1500" b="1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lbany" pitchFamily="34"/>
                          <a:ea typeface="Times New Roman" pitchFamily="18"/>
                          <a:cs typeface="Arial Unicode MS" pitchFamily="2"/>
                        </a:rPr>
                        <a:t>Pierce Brosnan</a:t>
                      </a:r>
                      <a:r>
                        <a:rPr lang="pl-PL" sz="15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lbany" pitchFamily="34"/>
                          <a:ea typeface="Times New Roman" pitchFamily="18"/>
                          <a:cs typeface="Arial Unicode MS" pitchFamily="2"/>
                        </a:rPr>
                        <a:t> (</a:t>
                      </a:r>
                      <a:r>
                        <a:rPr lang="pl-PL" sz="1500" b="0" i="0" u="none" strike="noStrike">
                          <a:ln>
                            <a:noFill/>
                          </a:ln>
                          <a:solidFill>
                            <a:srgbClr val="202124"/>
                          </a:solidFill>
                          <a:latin typeface="Albany" pitchFamily="34"/>
                          <a:ea typeface="Times New Roman" pitchFamily="18"/>
                          <a:cs typeface="Arial Unicode MS" pitchFamily="2"/>
                        </a:rPr>
                        <a:t>16 maja 1953, </a:t>
                      </a:r>
                      <a:r>
                        <a:rPr lang="pl-PL" sz="1500" b="1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lbany" pitchFamily="34"/>
                          <a:ea typeface="Times New Roman" pitchFamily="18"/>
                          <a:cs typeface="Arial Unicode MS" pitchFamily="2"/>
                        </a:rPr>
                        <a:t>Drogheda</a:t>
                      </a:r>
                      <a:r>
                        <a:rPr lang="pl-PL" sz="15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lbany" pitchFamily="34"/>
                          <a:ea typeface="Times New Roman" pitchFamily="18"/>
                          <a:cs typeface="Arial Unicode MS" pitchFamily="2"/>
                        </a:rPr>
                        <a:t>), Ten urodzony w Irlandii aktor wniósł niedbały wdzięk do niezapomnianej roli wysublimowanego, często niekompetentnego oszusta, a jednocześnie prywatnego detektywa Remingtona Steele w długim serialu wyprodukowanym dla NBC. Brosnan był często porównywany do Cary'ego Granta i zyskał taką popularność postacią detektywa, że został wybrany przez czytelników magazynu o ogólnonarodowym zasięgu na następcę Rogera Moore'a w serii filmów o Jamesie Bondzie. Jednakże zobowiązania kontraktowe nie pozwoliły mu aż do roku 1994 dostał licencji na zabijanie. Dopiero wtedy został nazwany nowym agentem 007 i okazał się eleganckim, lecz jednowymiarowym Bondem w "GoldenEye".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839180"/>
                  </a:ext>
                </a:extLst>
              </a:tr>
            </a:tbl>
          </a:graphicData>
        </a:graphic>
      </p:graphicFrame>
      <p:graphicFrame>
        <p:nvGraphicFramePr>
          <p:cNvPr id="7" name="Obiekt 6"/>
          <p:cNvGraphicFramePr/>
          <p:nvPr/>
        </p:nvGraphicFramePr>
        <p:xfrm>
          <a:off x="1152720" y="0"/>
          <a:ext cx="6119279" cy="107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6" imgW="1047896" imgH="1047896" progId="">
                  <p:embed/>
                </p:oleObj>
              </mc:Choice>
              <mc:Fallback>
                <p:oleObj r:id="rId6" imgW="1047896" imgH="1047896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52720" y="0"/>
                        <a:ext cx="6119279" cy="1077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0000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2520000" y="1224000"/>
            <a:ext cx="6557760" cy="4289400"/>
          </a:xfrm>
        </p:spPr>
        <p:txBody>
          <a:bodyPr anchor="ctr"/>
          <a:lstStyle/>
          <a:p>
            <a:pPr lvl="0" indent="-216000" algn="just"/>
            <a:r>
              <a:rPr lang="pl-PL" sz="2000" b="1">
                <a:solidFill>
                  <a:srgbClr val="000000"/>
                </a:solidFill>
              </a:rPr>
              <a:t>Sarah Lee Bolger</a:t>
            </a:r>
            <a:r>
              <a:rPr lang="pl-PL" sz="2000">
                <a:solidFill>
                  <a:srgbClr val="000000"/>
                </a:solidFill>
              </a:rPr>
              <a:t> urodziła się 28 lutego 1991 roku w </a:t>
            </a:r>
            <a:r>
              <a:rPr lang="pl-PL" sz="2000" b="1">
                <a:solidFill>
                  <a:srgbClr val="000000"/>
                </a:solidFill>
              </a:rPr>
              <a:t>Dublinie</a:t>
            </a:r>
            <a:r>
              <a:rPr lang="pl-PL" sz="2000">
                <a:solidFill>
                  <a:srgbClr val="000000"/>
                </a:solidFill>
              </a:rPr>
              <a:t>. W 2003 roku rozpoczęła naukę w szkole Loreto High School w Beaufort w Rathfarnham. Trzy lata później została zaangażowana do produkcji "Alex Rider: Misja Stormbreaker", a niedługo potem zagrała jedną z głównych ról w "Kronikach Spiderwick". Na potrzeby filmu aktorka brała udział w trzytygodniowym kursie szermierki w jej rodzinnym mieście Dublinie. Za tę rolę otrzymała nominację do nagrody IFTA, w kategorii najlepsza aktorka drugoplanowa. Tego samego roku użyczyła głosu w grze "Kroniki Spiderwick". Następnie otrzymała rolę Księżnej Marii Tudor w serialu historycznym "Dynastia Tudorów". Za ten występ otrzyma³a pozytywne opinie od krytyków oraz nagrodę IFTA w kategorii najlepsza aktorka drugoplanowa.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0960" y="1452240"/>
            <a:ext cx="1895039" cy="27237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Obiekt 3"/>
          <p:cNvGraphicFramePr/>
          <p:nvPr/>
        </p:nvGraphicFramePr>
        <p:xfrm>
          <a:off x="1080720" y="2160"/>
          <a:ext cx="6119279" cy="107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5" imgW="1047896" imgH="1047896" progId="">
                  <p:embed/>
                </p:oleObj>
              </mc:Choice>
              <mc:Fallback>
                <p:oleObj r:id="rId5" imgW="1047896" imgH="1047896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0720" y="2160"/>
                        <a:ext cx="6119279" cy="1077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0000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 hangingPunct="1"/>
            <a:r>
              <a:rPr lang="pl-PL" sz="4400" b="0">
                <a:latin typeface="Calibri" pitchFamily="18"/>
              </a:rPr>
              <a:t>KUCHNIA IRLANDZKA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727560" y="1555919"/>
            <a:ext cx="7984440" cy="4276080"/>
          </a:xfrm>
        </p:spPr>
        <p:txBody>
          <a:bodyPr anchor="ctr">
            <a:spAutoFit/>
          </a:bodyPr>
          <a:lstStyle/>
          <a:p>
            <a:pPr lvl="0" indent="-216000" algn="ctr" hangingPunct="1">
              <a:spcBef>
                <a:spcPts val="638"/>
              </a:spcBef>
              <a:spcAft>
                <a:spcPts val="1417"/>
              </a:spcAft>
            </a:pPr>
            <a:r>
              <a:rPr lang="pl-PL" sz="2200">
                <a:solidFill>
                  <a:srgbClr val="000000"/>
                </a:solidFill>
                <a:latin typeface="Calibri" pitchFamily="18"/>
              </a:rPr>
              <a:t>Irlandia to kraj w przeważającej części rolniczy, stąd sztuka kulinarna tego kraju opiera się na kuchni wiejskiej, składającej się z prostych i pożywnych potraw. W kuchni tego wspaniałego państwa używa się dużo chleba, serów, nabiału, ryb, owoców morza oraz mięs tj. wołowina, baranina i wieprzowina.</a:t>
            </a:r>
          </a:p>
          <a:p>
            <a:pPr lvl="0" indent="-216000" algn="ctr" hangingPunct="1">
              <a:spcBef>
                <a:spcPts val="638"/>
              </a:spcBef>
              <a:spcAft>
                <a:spcPts val="1417"/>
              </a:spcAft>
            </a:pPr>
            <a:r>
              <a:rPr lang="pl-PL" sz="2200">
                <a:solidFill>
                  <a:srgbClr val="000000"/>
                </a:solidFill>
                <a:latin typeface="Calibri" pitchFamily="18"/>
              </a:rPr>
              <a:t>    W kuchni tej podobnie jak w Polsce jako dodatek do dań mięsnych królują ziemniaki.</a:t>
            </a:r>
          </a:p>
        </p:txBody>
      </p:sp>
    </p:spTree>
  </p:cSld>
  <p:clrMapOvr>
    <a:masterClrMapping/>
  </p:clrMapOvr>
  <p:transition advTm="10000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/>
          <p:cNvSpPr txBox="1"/>
          <p:nvPr/>
        </p:nvSpPr>
        <p:spPr>
          <a:xfrm>
            <a:off x="1152000" y="3337559"/>
            <a:ext cx="6400440" cy="17521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endParaRPr lang="pl-PL" sz="2400" b="0" i="0" u="none" strike="noStrike">
              <a:ln>
                <a:noFill/>
              </a:ln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56040" y="3528360"/>
            <a:ext cx="2742840" cy="166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52400" y="3528360"/>
            <a:ext cx="2886479" cy="1930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544040" y="1080000"/>
            <a:ext cx="3309839" cy="186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000400" y="1080000"/>
            <a:ext cx="324000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1001"/>
              </a:spcAft>
            </a:pPr>
            <a:r>
              <a:rPr lang="pl-PL" sz="2800">
                <a:latin typeface="Calibri" pitchFamily="18"/>
                <a:ea typeface="Calibri" pitchFamily="18"/>
              </a:rPr>
              <a:t>Zwierzęta Irlandii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763560" y="1697039"/>
            <a:ext cx="7984440" cy="3925080"/>
          </a:xfrm>
        </p:spPr>
        <p:txBody>
          <a:bodyPr/>
          <a:lstStyle/>
          <a:p>
            <a:pPr lvl="0" algn="ctr">
              <a:lnSpc>
                <a:spcPct val="115000"/>
              </a:lnSpc>
              <a:spcAft>
                <a:spcPts val="1001"/>
              </a:spcAft>
            </a:pPr>
            <a:r>
              <a:rPr lang="pl-PL" sz="3200">
                <a:solidFill>
                  <a:srgbClr val="000000"/>
                </a:solidFill>
                <a:latin typeface="Calibri" pitchFamily="18"/>
                <a:ea typeface="Calibri" pitchFamily="18"/>
              </a:rPr>
              <a:t>Obecnie w Irlandii wstępuje 35 gatunk</a:t>
            </a:r>
            <a:r>
              <a:rPr lang="en-US" sz="3200">
                <a:solidFill>
                  <a:srgbClr val="000000"/>
                </a:solidFill>
                <a:latin typeface="Calibri" pitchFamily="18"/>
                <a:ea typeface="Calibri" pitchFamily="18"/>
              </a:rPr>
              <a:t>ów lądowych ssaków. Najpopularniejsze z nich to: sarny, zające, króliki, lisy, wiewiórki, borsuki. Istnieją także gatunki endemiczne: zająca – Lepus timidus hibernicus i gronostaja – Mustela erminea hibernica (spotykany także na wyspie Man).</a:t>
            </a:r>
          </a:p>
        </p:txBody>
      </p:sp>
    </p:spTree>
  </p:cSld>
  <p:clrMapOvr>
    <a:masterClrMapping/>
  </p:clrMapOvr>
  <p:transition advTm="10000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1"/>
              </a:spcAft>
            </a:pPr>
            <a:r>
              <a:rPr lang="en-US" sz="2800">
                <a:latin typeface="Calibri" pitchFamily="18"/>
                <a:ea typeface="Calibri" pitchFamily="18"/>
              </a:rPr>
              <a:t>Rośliny Irlandii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472000" y="1440000"/>
            <a:ext cx="3564000" cy="4464000"/>
          </a:xfrm>
        </p:spPr>
        <p:txBody>
          <a:bodyPr>
            <a:spAutoFit/>
          </a:bodyPr>
          <a:lstStyle/>
          <a:p>
            <a:pPr lvl="0" algn="ctr">
              <a:spcAft>
                <a:spcPts val="1001"/>
              </a:spcAft>
            </a:pPr>
            <a:r>
              <a:rPr lang="en-US" sz="2200">
                <a:solidFill>
                  <a:srgbClr val="000000"/>
                </a:solidFill>
                <a:latin typeface="Calibri" pitchFamily="18"/>
                <a:ea typeface="Calibri" pitchFamily="18"/>
              </a:rPr>
              <a:t>Te duże liście są tu jeszcze w fazie wzrostu. Dorastają do 2-3 m wysokości.</a:t>
            </a:r>
          </a:p>
          <a:p>
            <a:pPr lvl="0" algn="ctr">
              <a:lnSpc>
                <a:spcPct val="115000"/>
              </a:lnSpc>
              <a:spcAft>
                <a:spcPts val="1001"/>
              </a:spcAft>
            </a:pPr>
            <a:r>
              <a:rPr lang="en-US" sz="2200">
                <a:solidFill>
                  <a:srgbClr val="000000"/>
                </a:solidFill>
                <a:latin typeface="Calibri" pitchFamily="18"/>
                <a:ea typeface="Calibri" pitchFamily="18"/>
              </a:rPr>
              <a:t>Jesienią zamierają a wiosną wybijają z kłączy.</a:t>
            </a:r>
          </a:p>
          <a:p>
            <a:pPr lvl="0" algn="ctr">
              <a:lnSpc>
                <a:spcPct val="115000"/>
              </a:lnSpc>
              <a:spcAft>
                <a:spcPts val="1001"/>
              </a:spcAft>
            </a:pPr>
            <a:r>
              <a:rPr lang="en-US" sz="2200">
                <a:solidFill>
                  <a:srgbClr val="000000"/>
                </a:solidFill>
                <a:latin typeface="Calibri" pitchFamily="18"/>
                <a:ea typeface="Calibri" pitchFamily="18"/>
              </a:rPr>
              <a:t>Ta bylinka jest z liści podobna do naszych Orlików.</a:t>
            </a:r>
            <a:r>
              <a:rPr lang="pl-PL" sz="2200">
                <a:solidFill>
                  <a:srgbClr val="000000"/>
                </a:solidFill>
                <a:latin typeface="Calibri" pitchFamily="18"/>
                <a:ea typeface="Calibri" pitchFamily="18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 pitchFamily="18"/>
                <a:ea typeface="Calibri" pitchFamily="18"/>
              </a:rPr>
              <a:t>Jednak już z kwiatu-jego nie przypomina.</a:t>
            </a:r>
          </a:p>
          <a:p>
            <a:pPr lvl="0" algn="ctr">
              <a:lnSpc>
                <a:spcPct val="115000"/>
              </a:lnSpc>
              <a:spcAft>
                <a:spcPts val="1001"/>
              </a:spcAft>
            </a:pPr>
            <a:r>
              <a:rPr lang="en-US" sz="2200">
                <a:solidFill>
                  <a:srgbClr val="000000"/>
                </a:solidFill>
                <a:latin typeface="Calibri" pitchFamily="18"/>
                <a:ea typeface="Calibri" pitchFamily="18"/>
              </a:rPr>
              <a:t>Z kwiatu przypomina Parzydło lub Wiązówkę.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8560" y="3600000"/>
            <a:ext cx="4303440" cy="2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92000" y="1296000"/>
            <a:ext cx="4320000" cy="220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/>
              <a:t>Miejsca warte uwagi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76000" y="1655999"/>
            <a:ext cx="8424000" cy="420696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Podtytuł 2"/>
          <p:cNvSpPr txBox="1"/>
          <p:nvPr/>
        </p:nvSpPr>
        <p:spPr>
          <a:xfrm>
            <a:off x="3384000" y="1865160"/>
            <a:ext cx="4311000" cy="6486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compatLnSpc="0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spc="0">
                <a:ln>
                  <a:noFill/>
                </a:ln>
                <a:solidFill>
                  <a:srgbClr val="000000"/>
                </a:solidFill>
                <a:latin typeface="Calibri Light" pitchFamily="34"/>
                <a:ea typeface="HG Mincho Light J" pitchFamily="2"/>
                <a:cs typeface="Arial Unicode MS" pitchFamily="2"/>
              </a:rPr>
              <a:t>Giant’s Causeway  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spc="0">
                <a:ln>
                  <a:noFill/>
                </a:ln>
                <a:solidFill>
                  <a:srgbClr val="000000"/>
                </a:solidFill>
                <a:latin typeface="Calibri Light" pitchFamily="34"/>
                <a:ea typeface="HG Mincho Light J" pitchFamily="2"/>
                <a:cs typeface="Arial Unicode MS" pitchFamily="2"/>
              </a:rPr>
              <a:t>– Niezwykłe formacje skalne.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spc="0">
              <a:ln>
                <a:noFill/>
              </a:ln>
              <a:solidFill>
                <a:srgbClr val="000000"/>
              </a:solidFill>
              <a:latin typeface="Calibri Light" pitchFamily="34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spc="0">
              <a:ln>
                <a:noFill/>
              </a:ln>
              <a:solidFill>
                <a:srgbClr val="000000"/>
              </a:solidFill>
              <a:latin typeface="Calibri Light" pitchFamily="34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spc="0">
              <a:ln>
                <a:noFill/>
              </a:ln>
              <a:solidFill>
                <a:srgbClr val="000000"/>
              </a:solidFill>
              <a:latin typeface="Calibri Light" pitchFamily="34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spc="0">
                <a:ln>
                  <a:noFill/>
                </a:ln>
                <a:solidFill>
                  <a:srgbClr val="000000"/>
                </a:solidFill>
                <a:latin typeface="Calibri Light" pitchFamily="34"/>
                <a:ea typeface="HG Mincho Light J" pitchFamily="2"/>
                <a:cs typeface="Arial Unicode MS" pitchFamily="2"/>
              </a:rPr>
              <a:t>Cliffs of Moher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spc="0">
                <a:ln>
                  <a:noFill/>
                </a:ln>
                <a:solidFill>
                  <a:srgbClr val="000000"/>
                </a:solidFill>
                <a:latin typeface="Calibri Light" pitchFamily="34"/>
                <a:ea typeface="HG Mincho Light J" pitchFamily="2"/>
                <a:cs typeface="Arial Unicode MS" pitchFamily="2"/>
              </a:rPr>
              <a:t>-Niesamowite klify nad oceanem Atlantyckim.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spc="0">
              <a:ln>
                <a:noFill/>
              </a:ln>
              <a:solidFill>
                <a:srgbClr val="000000"/>
              </a:solidFill>
              <a:latin typeface="Calibri Light" pitchFamily="34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spc="0">
              <a:ln>
                <a:noFill/>
              </a:ln>
              <a:solidFill>
                <a:srgbClr val="000000"/>
              </a:solidFill>
              <a:latin typeface="Calibri Light" pitchFamily="34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spc="0">
                <a:ln>
                  <a:noFill/>
                </a:ln>
                <a:solidFill>
                  <a:srgbClr val="000000"/>
                </a:solidFill>
                <a:latin typeface="Calibri Light" pitchFamily="34"/>
                <a:ea typeface="HG Mincho Light J" pitchFamily="2"/>
                <a:cs typeface="Arial Unicode MS" pitchFamily="2"/>
              </a:rPr>
              <a:t>Ring of Kerry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spc="0">
                <a:ln>
                  <a:noFill/>
                </a:ln>
                <a:solidFill>
                  <a:srgbClr val="000000"/>
                </a:solidFill>
                <a:latin typeface="Calibri Light" pitchFamily="34"/>
                <a:ea typeface="HG Mincho Light J" pitchFamily="2"/>
                <a:cs typeface="Arial Unicode MS" pitchFamily="2"/>
              </a:rPr>
              <a:t>-Malownicza trasa samochodowa.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4400" b="0" i="0" u="none" strike="noStrike" spc="0">
              <a:ln>
                <a:noFill/>
              </a:ln>
              <a:solidFill>
                <a:srgbClr val="000000"/>
              </a:solidFill>
              <a:latin typeface="Calibri Light" pitchFamily="34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4400" b="0" i="0" u="none" strike="noStrike" spc="0">
              <a:ln>
                <a:noFill/>
              </a:ln>
              <a:solidFill>
                <a:srgbClr val="000000"/>
              </a:solidFill>
              <a:latin typeface="Calibri Light" pitchFamily="34"/>
              <a:ea typeface="HG Mincho Light J" pitchFamily="2"/>
              <a:cs typeface="Arial Unicode MS" pitchFamily="2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4640" y="4176000"/>
            <a:ext cx="2493360" cy="15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52000" y="2736000"/>
            <a:ext cx="2340000" cy="151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8000" y="1728000"/>
            <a:ext cx="2736000" cy="15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el długotermi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14240" y="599040"/>
            <a:ext cx="8296560" cy="1082160"/>
          </a:xfrm>
        </p:spPr>
        <p:txBody>
          <a:bodyPr>
            <a:spAutoFit/>
          </a:bodyPr>
          <a:lstStyle/>
          <a:p>
            <a:pPr lvl="0"/>
            <a:r>
              <a:rPr lang="en-US" sz="3600" b="0">
                <a:latin typeface="Calibri" pitchFamily="34"/>
                <a:ea typeface="Microsoft YaHei" pitchFamily="2"/>
                <a:cs typeface="Arial" pitchFamily="2"/>
              </a:rPr>
              <a:t>Irlandia - położenie geograficzne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864000" y="1749240"/>
            <a:ext cx="8118360" cy="4109760"/>
          </a:xfr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1"/>
              </a:spcAft>
            </a:pPr>
            <a:r>
              <a:rPr lang="en-US" sz="2200">
                <a:solidFill>
                  <a:srgbClr val="000000"/>
                </a:solidFill>
                <a:latin typeface="Calibri" pitchFamily="18"/>
                <a:ea typeface="Calibri" pitchFamily="18"/>
              </a:rPr>
              <a:t>Irlandia jest niewielkim państwem wyspiarskim leżącym w Europie Północnej.</a:t>
            </a:r>
          </a:p>
          <a:p>
            <a:pPr lvl="0">
              <a:lnSpc>
                <a:spcPct val="115000"/>
              </a:lnSpc>
              <a:spcAft>
                <a:spcPts val="1001"/>
              </a:spcAft>
            </a:pPr>
            <a:r>
              <a:rPr lang="en-US" sz="2200">
                <a:solidFill>
                  <a:srgbClr val="000000"/>
                </a:solidFill>
                <a:latin typeface="Calibri" pitchFamily="18"/>
                <a:ea typeface="Calibri" pitchFamily="18"/>
              </a:rPr>
              <a:t>Powierzchnia państwa wynosi 70 284 km².</a:t>
            </a:r>
          </a:p>
          <a:p>
            <a:pPr lvl="0">
              <a:lnSpc>
                <a:spcPct val="115000"/>
              </a:lnSpc>
              <a:spcAft>
                <a:spcPts val="1001"/>
              </a:spcAft>
            </a:pPr>
            <a:r>
              <a:rPr lang="en-US" sz="2200">
                <a:solidFill>
                  <a:srgbClr val="000000"/>
                </a:solidFill>
                <a:latin typeface="Calibri" pitchFamily="18"/>
                <a:ea typeface="Calibri" pitchFamily="18"/>
              </a:rPr>
              <a:t>Państwo jest położone w północno-zachodniej Europie, na wyspie Irlandia, oblane od wschodu wodami Morza Irlandzkiego, od południa – Morza Celtyckiego i od zachodu – otwartego Oceanu Atlantycki. Centralną nizinę i średniej wysokości góry na południu i północy.Skrajne punkty: północny 55°37'N, południowy 51°27'N, zachodni 10°24'W wschodni 6°00'W. Rozciągłość południkowa wynosi 400 km, a równoleżnikowa 340 km.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799" y="720000"/>
            <a:ext cx="3922200" cy="51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4608000" y="566640"/>
            <a:ext cx="4392000" cy="4905360"/>
          </a:xfrm>
        </p:spPr>
        <p:txBody>
          <a:bodyPr anchor="ctr"/>
          <a:lstStyle/>
          <a:p>
            <a:pPr lvl="0" indent="-216000" algn="ctr">
              <a:lnSpc>
                <a:spcPct val="115000"/>
              </a:lnSpc>
              <a:spcAft>
                <a:spcPts val="1001"/>
              </a:spcAft>
            </a:pPr>
            <a:r>
              <a:rPr lang="en-US" sz="2200">
                <a:solidFill>
                  <a:srgbClr val="000000"/>
                </a:solidFill>
                <a:latin typeface="Calibri" pitchFamily="18"/>
                <a:ea typeface="Calibri" pitchFamily="18"/>
              </a:rPr>
              <a:t>Ukształtowanie powierzchni Irlandii jest głównie wynikiem budowy geologicznej oraz działania procesów peryglacjalnych podczas dwóch zlodowaceń. Krajobraz wyspy jest unikalną mozaiką terenów górskich, bagien (torfowisk), wrzosowisk, zbiorników wodnych, a przede wszystkim łąk i pastwisk pokrywających nizinne partie.</a:t>
            </a:r>
          </a:p>
        </p:txBody>
      </p:sp>
    </p:spTree>
  </p:cSld>
  <p:clrMapOvr>
    <a:masterClrMapping/>
  </p:clrMapOvr>
  <p:transition advTm="10000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naliza koszt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486000" y="648000"/>
            <a:ext cx="8539560" cy="5256000"/>
          </a:xfrm>
        </p:spPr>
        <p:txBody>
          <a:bodyPr anchor="ctr"/>
          <a:lstStyle/>
          <a:p>
            <a:pPr lvl="0" indent="-216000" algn="ctr">
              <a:lnSpc>
                <a:spcPct val="115000"/>
              </a:lnSpc>
              <a:spcAft>
                <a:spcPts val="1001"/>
              </a:spcAft>
            </a:pPr>
            <a:r>
              <a:rPr lang="en-US" sz="2200">
                <a:solidFill>
                  <a:srgbClr val="000000"/>
                </a:solidFill>
                <a:latin typeface="Calibri" pitchFamily="18"/>
                <a:ea typeface="Calibri" pitchFamily="18"/>
              </a:rPr>
              <a:t>Wyspy.</a:t>
            </a:r>
          </a:p>
          <a:p>
            <a:pPr lvl="0" indent="-216000" algn="ctr">
              <a:lnSpc>
                <a:spcPct val="115000"/>
              </a:lnSpc>
              <a:spcAft>
                <a:spcPts val="1001"/>
              </a:spcAft>
            </a:pPr>
            <a:r>
              <a:rPr lang="en-US" sz="2200">
                <a:solidFill>
                  <a:srgbClr val="000000"/>
                </a:solidFill>
                <a:latin typeface="Calibri" pitchFamily="18"/>
                <a:ea typeface="Calibri" pitchFamily="18"/>
              </a:rPr>
              <a:t>Położona w centrum wyspy Nizina Środkowoirlandzka zajmuje prawie połowę powierzchni Irlandii. Podłoże niziny tworzą wapienie karbońskie, na których zalega dochodząca do 60 m pokrywa utworów polodowcowych. Większość tego obszaru leży na wysokości 60-120 m n.p.m. Obszar niziny obfituje w bagna i jeziora, charakterystycznym elementem północy i zachodu wyspy są rozległe torfowiska. Na północ i południe od Niziny Środkowoirlandzkiej rozpościerają się niezbyt wysokie stare góry i wyżyny. Regiony te uległy wypiętrzeniu w czasie fałdowań kaledońskich i hercyńskich.</a:t>
            </a:r>
          </a:p>
        </p:txBody>
      </p:sp>
    </p:spTree>
  </p:cSld>
  <p:clrMapOvr>
    <a:masterClrMapping/>
  </p:clrMapOvr>
  <p:transition advTm="10000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alory i zale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14240" y="599040"/>
            <a:ext cx="8296560" cy="1082160"/>
          </a:xfrm>
        </p:spPr>
        <p:txBody>
          <a:bodyPr>
            <a:spAutoFit/>
          </a:bodyPr>
          <a:lstStyle/>
          <a:p>
            <a:pPr marL="216000" lvl="0" indent="-360000"/>
            <a:r>
              <a:rPr lang="pl-PL"/>
              <a:t>Historia Irlandi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775119" y="1512000"/>
            <a:ext cx="3152879" cy="4449240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001"/>
              </a:spcAft>
            </a:pPr>
            <a:r>
              <a:rPr lang="zxx-none" sz="1800">
                <a:solidFill>
                  <a:srgbClr val="000000"/>
                </a:solidFill>
                <a:latin typeface="Calibri" pitchFamily="18"/>
                <a:ea typeface="Calibri" pitchFamily="18"/>
              </a:rPr>
              <a:t>Historyczną, łacińską nazwą Irlandii, nadaną przez Rzymian, była Hibernia, pochodząca od greckiego określenia </a:t>
            </a:r>
            <a:r>
              <a:rPr lang="el-GR" sz="1800">
                <a:solidFill>
                  <a:srgbClr val="000000"/>
                </a:solidFill>
                <a:latin typeface="Calibri" pitchFamily="18"/>
                <a:ea typeface="Calibri" pitchFamily="18"/>
              </a:rPr>
              <a:t>Ἰουερνία (Iuernia). Spotykana jest tak</a:t>
            </a:r>
            <a:r>
              <a:rPr lang="pl-PL" sz="1800">
                <a:solidFill>
                  <a:srgbClr val="000000"/>
                </a:solidFill>
                <a:latin typeface="Calibri" pitchFamily="18"/>
                <a:ea typeface="Calibri" pitchFamily="18"/>
              </a:rPr>
              <a:t>że nazwa </a:t>
            </a:r>
            <a:r>
              <a:rPr lang="el-GR" sz="1800">
                <a:solidFill>
                  <a:srgbClr val="000000"/>
                </a:solidFill>
                <a:latin typeface="Calibri" pitchFamily="18"/>
                <a:ea typeface="Calibri" pitchFamily="18"/>
              </a:rPr>
              <a:t>Ἰέρνη (Iern</a:t>
            </a:r>
            <a:r>
              <a:rPr lang="pl-PL" sz="1800">
                <a:solidFill>
                  <a:srgbClr val="000000"/>
                </a:solidFill>
                <a:latin typeface="Calibri" pitchFamily="18"/>
                <a:ea typeface="Calibri" pitchFamily="18"/>
              </a:rPr>
              <a:t>ē). Nazwa rzymska została </a:t>
            </a:r>
            <a:r>
              <a:rPr lang="el-GR" sz="1800">
                <a:solidFill>
                  <a:srgbClr val="000000"/>
                </a:solidFill>
                <a:latin typeface="Calibri" pitchFamily="18"/>
                <a:ea typeface="Calibri" pitchFamily="18"/>
              </a:rPr>
              <a:t>„przerobiona” na Hibernia ze wzgl</a:t>
            </a:r>
            <a:r>
              <a:rPr lang="pl-PL" sz="1800">
                <a:solidFill>
                  <a:srgbClr val="000000"/>
                </a:solidFill>
                <a:latin typeface="Calibri" pitchFamily="18"/>
                <a:ea typeface="Calibri" pitchFamily="18"/>
              </a:rPr>
              <a:t>ędu na swoje podobieństwo do wyrazu (łac.) hibernus </a:t>
            </a:r>
            <a:r>
              <a:rPr lang="el-GR" sz="1800">
                <a:solidFill>
                  <a:srgbClr val="000000"/>
                </a:solidFill>
                <a:latin typeface="Calibri" pitchFamily="18"/>
                <a:ea typeface="Calibri" pitchFamily="18"/>
              </a:rPr>
              <a:t>– „zimowy”. Staroirlandzkie zapo</a:t>
            </a:r>
            <a:r>
              <a:rPr lang="pl-PL" sz="1800">
                <a:solidFill>
                  <a:srgbClr val="000000"/>
                </a:solidFill>
                <a:latin typeface="Calibri" pitchFamily="18"/>
                <a:ea typeface="Calibri" pitchFamily="18"/>
              </a:rPr>
              <a:t>życzenie nazwy jako īweriū / īwerion, po pewnym czasie przeistoczyło się we wsp</a:t>
            </a:r>
            <a:r>
              <a:rPr lang="en-US" sz="1800">
                <a:solidFill>
                  <a:srgbClr val="000000"/>
                </a:solidFill>
                <a:latin typeface="Calibri" pitchFamily="18"/>
                <a:ea typeface="Calibri" pitchFamily="18"/>
              </a:rPr>
              <a:t>ółczesną nazwę Éire.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4240" y="1440000"/>
            <a:ext cx="4896720" cy="430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460439" y="503999"/>
            <a:ext cx="8539560" cy="5472000"/>
          </a:xfrm>
        </p:spPr>
        <p:txBody>
          <a:bodyPr anchor="ctr">
            <a:spAutoFit/>
          </a:bodyPr>
          <a:lstStyle/>
          <a:p>
            <a:pPr marL="457200" lvl="0" algn="ctr">
              <a:lnSpc>
                <a:spcPct val="115000"/>
              </a:lnSpc>
              <a:spcAft>
                <a:spcPts val="1001"/>
              </a:spcAft>
            </a:pPr>
            <a:r>
              <a:rPr lang="zxx-none" sz="2200">
                <a:solidFill>
                  <a:srgbClr val="000000"/>
                </a:solidFill>
                <a:latin typeface="Calibri" pitchFamily="18"/>
                <a:ea typeface="Calibri" pitchFamily="18"/>
              </a:rPr>
              <a:t>Koncepcja istnienia wielkiej (wielkich) inwazji Celtów na Irlandię nie znalazła potwierdzenia archeologicznego. Wskazuje się raczej na możliwość najazd</a:t>
            </a:r>
            <a:r>
              <a:rPr lang="en-US" sz="2200">
                <a:solidFill>
                  <a:srgbClr val="000000"/>
                </a:solidFill>
                <a:latin typeface="Calibri" pitchFamily="18"/>
                <a:ea typeface="Calibri" pitchFamily="18"/>
              </a:rPr>
              <a:t>ów niewielkich grup lub długotrwałego, pokojowego napływu i oddziaływania kulturowego, które doprowadziły do asymilacji miejscowej przedindoeuropejskiej ludności i wytworzenia się społeczeństwa sceltyzowanego w sensie dzielenia wspólnej kultury i języka celtyckiego. Jak się przypuszcza, spisana w średniowieczu epika irlandzka, opiewająca walki bohaterów i królów irlandzkich (tzw. epoki heroicznej), mogła stanowić odbicie rzeczywistych wydarzeń z końca I tysiąclecia p.n.e. i pierwszych wieków n.e. W IV w. n.e. Celtowie z Irlandii (Irowie) rozpoczęli łupieżcze ataki na rzymską Brytanię (byli znani przez Rzymian i w porzymskiej zachodniej Europie jako Szkoci, łac. Scotti). U schyłku starożytności i w początkach średniowiecza migrowali też na zachodnie wybrzeże obecnej Walii i Szkocji (Dalriada).</a:t>
            </a:r>
          </a:p>
        </p:txBody>
      </p:sp>
    </p:spTree>
  </p:cSld>
  <p:clrMapOvr>
    <a:masterClrMapping/>
  </p:clrMapOvr>
  <p:transition advTm="10000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Następne kr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486000" y="473760"/>
            <a:ext cx="8658000" cy="5502240"/>
          </a:xfrm>
        </p:spPr>
        <p:txBody>
          <a:bodyPr anchor="ctr">
            <a:spAutoFit/>
          </a:bodyPr>
          <a:lstStyle/>
          <a:p>
            <a:pPr marL="457200" lvl="0" algn="ctr">
              <a:lnSpc>
                <a:spcPct val="115000"/>
              </a:lnSpc>
              <a:spcAft>
                <a:spcPts val="1001"/>
              </a:spcAft>
            </a:pPr>
            <a:r>
              <a:rPr lang="en-US" sz="2000">
                <a:solidFill>
                  <a:srgbClr val="000000"/>
                </a:solidFill>
                <a:latin typeface="Calibri" pitchFamily="18"/>
                <a:ea typeface="Calibri" pitchFamily="18"/>
              </a:rPr>
              <a:t>Irlandzka wojna domowa (irl. Cogadh Cathartha na hÉireann) – konflikt zbrojny w Irlandii w latach 1922–1923 między zwolennikami i przeciwnikami traktatu angielsko–irlandzkiego z 6 grudnia 1921, który powoływał do życia Wolne Państwo Irlandzkie, prekursora dzisiejszej Irlandii. Przeciwnicy traktatu krytykowali go za to, że zachowywał konstytucyjny związek między Irlandią a Wielką Brytanią oraz że zgodnie z nim sześć hrabstw północnoirlandzkich nie wchodziło w skład Wolnego Państwa.Irlandzka wojna domowa kosztowała więcej ofiar niż poprzedzająca ją irlandzka wojna o niepodległość. Liczba ofiar po stronie protraktatowej wynosiła 540–800, nie istnieją dokładniejsze dane dotyczące liczby ofiar Irlandzkiej Armii Republikańskiej (IRA), lecz przyjmuje się zakres 1000–3000, choć i te liczby mogą być znacznie wyższe. Nie ma również danych dotyczących ofiar wśród ludności cywilnej. Wynikiem wojny był również głęboki podział społeczeństwa irlandzkiego.</a:t>
            </a:r>
          </a:p>
        </p:txBody>
      </p:sp>
    </p:spTree>
  </p:cSld>
  <p:clrMapOvr>
    <a:masterClrMapping/>
  </p:clrMapOvr>
  <p:transition advTm="10000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460439" y="503999"/>
            <a:ext cx="8611560" cy="5472000"/>
          </a:xfrm>
        </p:spPr>
        <p:txBody>
          <a:bodyPr anchor="ctr"/>
          <a:lstStyle/>
          <a:p>
            <a:pPr marL="457200" lvl="0" algn="ctr">
              <a:lnSpc>
                <a:spcPct val="115000"/>
              </a:lnSpc>
              <a:spcAft>
                <a:spcPts val="1001"/>
              </a:spcAft>
            </a:pPr>
            <a:r>
              <a:rPr lang="en-US" sz="2200">
                <a:solidFill>
                  <a:srgbClr val="000000"/>
                </a:solidFill>
                <a:latin typeface="Calibri" pitchFamily="18"/>
                <a:ea typeface="Calibri" pitchFamily="18"/>
              </a:rPr>
              <a:t>Mimo braku społecznego poparcia przeciwnicy traktatu z Éamonem de Valerą na czele pozostali nieugięci. W kwietniu 1922 opanowali zbrojnie Four Courts (siedziba sądów) w centrum Dublina, ale rząd irlandzki nie interweniował. Tymczasem w Ulsterze zaczęły się antykatolickie rozruchy. Antytraktatowa część IRA ruszyła z pomocą ulsterskim katolikom. Rząd irlandzki, naciskany przez władze brytyjskie, zaatakował w czerwcu Four Courts. Po czterech dniach walk antytraktatowcy wycofali się, paląc budynek razem z jego bezcennymi archiwami. Po wycofaniu się z Dublina IRA rozpoczęła wojnę partyzancką przeciwko oddziałom rządowym, które powoli zdobywały przewagę, między innymi dzięki dostawom broni zWielkiej Brytanii. W egzekucjach, które miały miejsce w trakcie działań wojennych, zginęło wielu irlandzkich patriotów – zasłużonych członków IRA.</a:t>
            </a:r>
          </a:p>
        </p:txBody>
      </p:sp>
    </p:spTree>
  </p:cSld>
  <p:clrMapOvr>
    <a:masterClrMapping/>
  </p:clrMapOvr>
  <p:transition advTm="10000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864000" y="520560"/>
            <a:ext cx="3895920" cy="5671440"/>
          </a:xfrm>
        </p:spPr>
        <p:txBody>
          <a:bodyPr/>
          <a:lstStyle/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pl-PL">
                <a:latin typeface="Calibri" pitchFamily="18"/>
                <a:ea typeface="Calibri" pitchFamily="18"/>
              </a:rPr>
              <a:t> </a:t>
            </a:r>
            <a:r>
              <a:rPr lang="pl-PL" sz="2200">
                <a:solidFill>
                  <a:srgbClr val="000000"/>
                </a:solidFill>
                <a:latin typeface="Calibri" pitchFamily="18"/>
                <a:ea typeface="Calibri" pitchFamily="18"/>
              </a:rPr>
              <a:t>Irlandzka wojna domowa</a:t>
            </a:r>
          </a:p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pl-PL" sz="1100">
                <a:solidFill>
                  <a:srgbClr val="000000"/>
                </a:solidFill>
                <a:latin typeface="Calibri" pitchFamily="18"/>
                <a:ea typeface="Calibri" pitchFamily="18"/>
              </a:rPr>
              <a:t>Czas: 28 czerwca 1922 – 24 maja 1923</a:t>
            </a:r>
          </a:p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pl-PL" sz="1100">
                <a:solidFill>
                  <a:srgbClr val="000000"/>
                </a:solidFill>
                <a:latin typeface="Calibri" pitchFamily="18"/>
                <a:ea typeface="Calibri" pitchFamily="18"/>
              </a:rPr>
              <a:t>Miejsce: Irlandia</a:t>
            </a:r>
          </a:p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pl-PL" sz="1100">
                <a:solidFill>
                  <a:srgbClr val="000000"/>
                </a:solidFill>
                <a:latin typeface="Calibri" pitchFamily="18"/>
                <a:ea typeface="Calibri" pitchFamily="18"/>
              </a:rPr>
              <a:t>Terytorium: Wolne Państwo Irlandzkie</a:t>
            </a:r>
          </a:p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pl-PL" sz="1100">
                <a:solidFill>
                  <a:srgbClr val="000000"/>
                </a:solidFill>
                <a:latin typeface="Calibri" pitchFamily="18"/>
                <a:ea typeface="Calibri" pitchFamily="18"/>
              </a:rPr>
              <a:t>Przyczyna: niezgoda z powodu traktatu angielsko-irlandzkiego</a:t>
            </a:r>
          </a:p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pl-PL" sz="1100">
                <a:solidFill>
                  <a:srgbClr val="000000"/>
                </a:solidFill>
                <a:latin typeface="Calibri" pitchFamily="18"/>
                <a:ea typeface="Calibri" pitchFamily="18"/>
              </a:rPr>
              <a:t>Wynik: zwycięstwo zwolennik</a:t>
            </a:r>
            <a:r>
              <a:rPr lang="en-US" sz="1100">
                <a:solidFill>
                  <a:srgbClr val="000000"/>
                </a:solidFill>
                <a:latin typeface="Calibri" pitchFamily="18"/>
                <a:ea typeface="Calibri" pitchFamily="18"/>
              </a:rPr>
              <a:t>ów traktatu angielsko-irlandzkiego</a:t>
            </a:r>
          </a:p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en-US" sz="1100">
                <a:solidFill>
                  <a:srgbClr val="000000"/>
                </a:solidFill>
                <a:latin typeface="Calibri" pitchFamily="18"/>
                <a:ea typeface="Calibri" pitchFamily="18"/>
              </a:rPr>
              <a:t>Strony konfliktu</a:t>
            </a:r>
            <a:r>
              <a:rPr lang="pl-PL" sz="1100">
                <a:solidFill>
                  <a:srgbClr val="000000"/>
                </a:solidFill>
                <a:latin typeface="Calibri" pitchFamily="18"/>
                <a:ea typeface="Calibri" pitchFamily="18"/>
              </a:rPr>
              <a:t>: </a:t>
            </a:r>
            <a:r>
              <a:rPr lang="en-US" sz="1100">
                <a:solidFill>
                  <a:srgbClr val="000000"/>
                </a:solidFill>
                <a:latin typeface="Calibri" pitchFamily="18"/>
                <a:ea typeface="Calibri" pitchFamily="18"/>
              </a:rPr>
              <a:t>Irlandia Wolne Państwo Irlandzkie</a:t>
            </a:r>
          </a:p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en-US" sz="1100">
                <a:solidFill>
                  <a:srgbClr val="000000"/>
                </a:solidFill>
                <a:latin typeface="Calibri" pitchFamily="18"/>
                <a:ea typeface="Calibri" pitchFamily="18"/>
              </a:rPr>
              <a:t>Wsparcie wojskowe:</a:t>
            </a:r>
          </a:p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en-US" sz="1600">
                <a:solidFill>
                  <a:srgbClr val="000000"/>
                </a:solidFill>
                <a:latin typeface="Calibri" pitchFamily="18"/>
                <a:ea typeface="Calibri" pitchFamily="18"/>
              </a:rPr>
              <a:t> </a:t>
            </a:r>
            <a:r>
              <a:rPr lang="en-US" sz="1100">
                <a:solidFill>
                  <a:srgbClr val="000000"/>
                </a:solidFill>
                <a:latin typeface="Calibri" pitchFamily="18"/>
                <a:ea typeface="Calibri" pitchFamily="18"/>
              </a:rPr>
              <a:t>Wielka Brytania	Irlandia przeciwnicy traktatu</a:t>
            </a:r>
          </a:p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en-US" sz="1100">
                <a:solidFill>
                  <a:srgbClr val="000000"/>
                </a:solidFill>
                <a:latin typeface="Calibri" pitchFamily="18"/>
                <a:ea typeface="Calibri" pitchFamily="18"/>
              </a:rPr>
              <a:t>Dowódcy</a:t>
            </a:r>
            <a:r>
              <a:rPr lang="pl-PL" sz="1100">
                <a:solidFill>
                  <a:srgbClr val="000000"/>
                </a:solidFill>
                <a:latin typeface="Calibri" pitchFamily="18"/>
                <a:ea typeface="Calibri" pitchFamily="18"/>
              </a:rPr>
              <a:t>:</a:t>
            </a:r>
          </a:p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en-US" sz="1100">
                <a:solidFill>
                  <a:srgbClr val="000000"/>
                </a:solidFill>
                <a:latin typeface="Calibri" pitchFamily="18"/>
                <a:ea typeface="Calibri" pitchFamily="18"/>
              </a:rPr>
              <a:t>Michael Collins†</a:t>
            </a:r>
          </a:p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en-US" sz="1100">
                <a:solidFill>
                  <a:srgbClr val="000000"/>
                </a:solidFill>
                <a:latin typeface="Calibri" pitchFamily="18"/>
                <a:ea typeface="Calibri" pitchFamily="18"/>
              </a:rPr>
              <a:t>Richard Mulcahy</a:t>
            </a:r>
          </a:p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en-US" sz="1100">
                <a:solidFill>
                  <a:srgbClr val="000000"/>
                </a:solidFill>
                <a:latin typeface="Calibri" pitchFamily="18"/>
                <a:ea typeface="Calibri" pitchFamily="18"/>
              </a:rPr>
              <a:t>William Thomas Cosgrave</a:t>
            </a:r>
          </a:p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en-US" sz="1100">
                <a:solidFill>
                  <a:srgbClr val="000000"/>
                </a:solidFill>
                <a:latin typeface="Calibri" pitchFamily="18"/>
                <a:ea typeface="Calibri" pitchFamily="18"/>
              </a:rPr>
              <a:t>Kevin O’Higgins</a:t>
            </a:r>
          </a:p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en-US" sz="1100">
                <a:solidFill>
                  <a:srgbClr val="000000"/>
                </a:solidFill>
                <a:latin typeface="Calibri" pitchFamily="18"/>
                <a:ea typeface="Calibri" pitchFamily="18"/>
              </a:rPr>
              <a:t>Arthur Griffith	</a:t>
            </a:r>
          </a:p>
          <a:p>
            <a:pPr marL="457200" lvl="0">
              <a:lnSpc>
                <a:spcPct val="115000"/>
              </a:lnSpc>
              <a:spcAft>
                <a:spcPts val="1001"/>
              </a:spcAft>
            </a:pPr>
            <a:endParaRPr lang="en-US" sz="800">
              <a:latin typeface="Calibri" pitchFamily="18"/>
              <a:ea typeface="Calibri" pitchFamily="18"/>
            </a:endParaRP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4744080" y="473760"/>
            <a:ext cx="3895920" cy="4950000"/>
          </a:xfrm>
        </p:spPr>
        <p:txBody>
          <a:bodyPr/>
          <a:lstStyle/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en-US" sz="2200">
                <a:solidFill>
                  <a:srgbClr val="000000"/>
                </a:solidFill>
                <a:latin typeface="Calibri" pitchFamily="18"/>
                <a:ea typeface="Calibri" pitchFamily="18"/>
              </a:rPr>
              <a:t>Siły:</a:t>
            </a:r>
          </a:p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en-US" sz="1400">
                <a:solidFill>
                  <a:srgbClr val="000000"/>
                </a:solidFill>
                <a:latin typeface="Calibri" pitchFamily="18"/>
                <a:ea typeface="Calibri" pitchFamily="18"/>
              </a:rPr>
              <a:t>Armia Narodowa</a:t>
            </a:r>
          </a:p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en-US" sz="2000">
                <a:solidFill>
                  <a:srgbClr val="000000"/>
                </a:solidFill>
                <a:latin typeface="Calibri" pitchFamily="18"/>
                <a:ea typeface="Calibri" pitchFamily="18"/>
              </a:rPr>
              <a:t>Garda Síochána</a:t>
            </a:r>
          </a:p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en-US" sz="2000">
                <a:solidFill>
                  <a:srgbClr val="000000"/>
                </a:solidFill>
                <a:latin typeface="Calibri" pitchFamily="18"/>
                <a:ea typeface="Calibri" pitchFamily="18"/>
              </a:rPr>
              <a:t>Obywatelskie Siły Obronne	</a:t>
            </a:r>
          </a:p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en-US" sz="2000">
                <a:solidFill>
                  <a:srgbClr val="000000"/>
                </a:solidFill>
                <a:latin typeface="Calibri" pitchFamily="18"/>
                <a:ea typeface="Calibri" pitchFamily="18"/>
              </a:rPr>
              <a:t>Irlandzka Armia Republikańska</a:t>
            </a:r>
          </a:p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en-US" sz="2000">
                <a:solidFill>
                  <a:srgbClr val="000000"/>
                </a:solidFill>
                <a:latin typeface="Calibri" pitchFamily="18"/>
                <a:ea typeface="Calibri" pitchFamily="18"/>
              </a:rPr>
              <a:t>Cumann na mBan</a:t>
            </a:r>
          </a:p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en-US" sz="2000">
                <a:solidFill>
                  <a:srgbClr val="000000"/>
                </a:solidFill>
                <a:latin typeface="Calibri" pitchFamily="18"/>
                <a:ea typeface="Calibri" pitchFamily="18"/>
              </a:rPr>
              <a:t>Fianna Éireann</a:t>
            </a:r>
          </a:p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en-US" sz="2000">
                <a:solidFill>
                  <a:srgbClr val="000000"/>
                </a:solidFill>
                <a:latin typeface="Calibri" pitchFamily="18"/>
                <a:ea typeface="Calibri" pitchFamily="18"/>
              </a:rPr>
              <a:t>Irlandzka Armia Obywatelska</a:t>
            </a:r>
          </a:p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en-US" sz="2000">
                <a:solidFill>
                  <a:srgbClr val="000000"/>
                </a:solidFill>
                <a:latin typeface="Calibri" pitchFamily="18"/>
                <a:ea typeface="Calibri" pitchFamily="18"/>
              </a:rPr>
              <a:t>Irlandzka Policja Republikańska</a:t>
            </a:r>
          </a:p>
          <a:p>
            <a:pPr marL="457200" lvl="0">
              <a:lnSpc>
                <a:spcPct val="115000"/>
              </a:lnSpc>
              <a:spcAft>
                <a:spcPts val="1001"/>
              </a:spcAft>
            </a:pPr>
            <a:r>
              <a:rPr lang="en-US" sz="2000">
                <a:solidFill>
                  <a:srgbClr val="000000"/>
                </a:solidFill>
                <a:latin typeface="Calibri" pitchFamily="18"/>
                <a:ea typeface="Calibri" pitchFamily="18"/>
              </a:rPr>
              <a:t>Straty:~540-800 żołnierzy nieznane, ~12 000 jeńców</a:t>
            </a:r>
          </a:p>
        </p:txBody>
      </p:sp>
    </p:spTree>
  </p:cSld>
  <p:clrMapOvr>
    <a:masterClrMapping/>
  </p:clrMapOvr>
  <p:transition advTm="10000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s-novelt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yt-blackandwhit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yt-movwaves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file:///C:/Program%20Files%20(x86)/OpenOffice%204/share/template/pl/presnt/prs-novelty.otp</Template>
  <TotalTime>164</TotalTime>
  <Words>1366</Words>
  <Application>Microsoft Office PowerPoint</Application>
  <PresentationFormat>Panoramiczny</PresentationFormat>
  <Paragraphs>64</Paragraphs>
  <Slides>16</Slides>
  <Notes>16</Notes>
  <HiddenSlides>1</HiddenSlides>
  <MMClips>0</MMClips>
  <ScaleCrop>false</ScaleCrop>
  <HeadingPairs>
    <vt:vector size="8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3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16</vt:i4>
      </vt:variant>
    </vt:vector>
  </HeadingPairs>
  <TitlesOfParts>
    <vt:vector size="29" baseType="lpstr">
      <vt:lpstr>Microsoft YaHei</vt:lpstr>
      <vt:lpstr>Albany</vt:lpstr>
      <vt:lpstr>Arial</vt:lpstr>
      <vt:lpstr>Arial Unicode MS</vt:lpstr>
      <vt:lpstr>Calibri</vt:lpstr>
      <vt:lpstr>Calibri Light</vt:lpstr>
      <vt:lpstr>HG Mincho Light J</vt:lpstr>
      <vt:lpstr>Tahoma</vt:lpstr>
      <vt:lpstr>Thorndale</vt:lpstr>
      <vt:lpstr>Times New Roman</vt:lpstr>
      <vt:lpstr>prs-novelty</vt:lpstr>
      <vt:lpstr>lyt-blackandwhite</vt:lpstr>
      <vt:lpstr>lyt-movwaves</vt:lpstr>
      <vt:lpstr>Irlandia</vt:lpstr>
      <vt:lpstr>Irlandia - położenie geograficzne</vt:lpstr>
      <vt:lpstr>Prezentacja programu PowerPoint</vt:lpstr>
      <vt:lpstr>Prezentacja programu PowerPoint</vt:lpstr>
      <vt:lpstr>Historia Irlandi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KUCHNIA IRLANDZKA</vt:lpstr>
      <vt:lpstr>Prezentacja programu PowerPoint</vt:lpstr>
      <vt:lpstr>Zwierzęta Irlandii</vt:lpstr>
      <vt:lpstr>Rośliny Irlandii</vt:lpstr>
      <vt:lpstr>Miejsca warte uwagi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nowego produktu</dc:title>
  <dc:creator>Antek Musik</dc:creator>
  <dc:description>Ogólna prezentacja nowego produktu z uwzględnieniem życzeń klienta</dc:description>
  <cp:lastModifiedBy>Bernadeta Walenta</cp:lastModifiedBy>
  <cp:revision>4</cp:revision>
  <dcterms:created xsi:type="dcterms:W3CDTF">2023-10-07T09:38:55Z</dcterms:created>
  <dcterms:modified xsi:type="dcterms:W3CDTF">2024-05-22T10:37:50Z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