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a0cbe833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8a0cbe833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a0cbe833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a0cbe833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a0cbe8334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a0cbe833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a0cbe833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a0cbe833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a0cbe8334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a0cbe833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a0cbe8334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a0cbe833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a0cbe8334_4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8a0cbe8334_4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8600">
                <a:solidFill>
                  <a:srgbClr val="000000"/>
                </a:solidFill>
                <a:latin typeface="Sacramento"/>
                <a:ea typeface="Sacramento"/>
                <a:cs typeface="Sacramento"/>
                <a:sym typeface="Sacramento"/>
              </a:rPr>
              <a:t>Grecja</a:t>
            </a:r>
            <a:endParaRPr sz="8600">
              <a:solidFill>
                <a:srgbClr val="000000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>
                <a:solidFill>
                  <a:srgbClr val="000000"/>
                </a:solidFill>
                <a:latin typeface="Sacramento"/>
                <a:ea typeface="Sacramento"/>
                <a:cs typeface="Sacramento"/>
                <a:sym typeface="Sacramento"/>
              </a:rPr>
              <a:t>Klasa 7a</a:t>
            </a:r>
            <a:endParaRPr sz="2800">
              <a:solidFill>
                <a:srgbClr val="000000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  <a:latin typeface="Sacramento"/>
                <a:ea typeface="Sacramento"/>
                <a:cs typeface="Sacramento"/>
                <a:sym typeface="Sacramento"/>
              </a:rPr>
              <a:t>Symbole Narodowe</a:t>
            </a:r>
            <a:endParaRPr>
              <a:solidFill>
                <a:srgbClr val="000000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5"/>
            <a:ext cx="4184100" cy="3231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272">
                <a:latin typeface="Abel"/>
                <a:ea typeface="Abel"/>
                <a:cs typeface="Abel"/>
                <a:sym typeface="Abel"/>
              </a:rPr>
              <a:t>    Pierwsza flaga Grecji powstała 15 marca 1822 roku. Jednak w 1828 wprowadzono flagę przedstawiającą biały krzyż na niebieskim tle, nawiązywała ona do chorągwi bizantyjskich. W 1969 roku przywrócono flagę z 1822. Niebieski kolor na aktualnej fladze symbolizuje niebo i morzę, natomiast krzyż oznacza kościół prawosławny. </a:t>
            </a:r>
            <a:endParaRPr sz="2272"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2272">
                <a:latin typeface="Abel"/>
                <a:ea typeface="Abel"/>
                <a:cs typeface="Abel"/>
                <a:sym typeface="Abel"/>
              </a:rPr>
              <a:t>    Aktualny herb został przyjęty w 1975 roku, przedstawia on biały krzyż na niebieskim tle opleciony gałązkami oliwnymi. Gałązki symbolizują pokój.</a:t>
            </a:r>
            <a:br>
              <a:rPr lang="pl">
                <a:latin typeface="Abel"/>
                <a:ea typeface="Abel"/>
                <a:cs typeface="Abel"/>
                <a:sym typeface="Abel"/>
              </a:rPr>
            </a:br>
            <a:endParaRPr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489825"/>
            <a:ext cx="4267201" cy="2658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  <a:latin typeface="Sacramento"/>
                <a:ea typeface="Sacramento"/>
                <a:cs typeface="Sacramento"/>
                <a:sym typeface="Sacramento"/>
              </a:rPr>
              <a:t>Sytuacja polityczna</a:t>
            </a:r>
            <a:endParaRPr>
              <a:solidFill>
                <a:srgbClr val="000000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87900" y="1489825"/>
            <a:ext cx="41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Abel"/>
                <a:ea typeface="Abel"/>
                <a:cs typeface="Abel"/>
                <a:sym typeface="Abel"/>
              </a:rPr>
              <a:t>   Grecja jest republiką parlamentarną. Parlament jest wybierany co 4 lata a premierem zostaje przewodniczący partii. Głowa państwa (prezydent) jest wybierana przez parlament co 5 lat, a</a:t>
            </a:r>
            <a:r>
              <a:rPr lang="pl">
                <a:latin typeface="Abel"/>
                <a:ea typeface="Abel"/>
                <a:cs typeface="Abel"/>
                <a:sym typeface="Abel"/>
              </a:rPr>
              <a:t>ktulną prezydentką jest Ekaterini Sakieralopulu.</a:t>
            </a:r>
            <a:r>
              <a:rPr lang="pl">
                <a:latin typeface="Abel"/>
                <a:ea typeface="Abel"/>
                <a:cs typeface="Abel"/>
                <a:sym typeface="Abel"/>
              </a:rPr>
              <a:t> </a:t>
            </a:r>
            <a:endParaRPr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>
                <a:latin typeface="Abel"/>
                <a:ea typeface="Abel"/>
                <a:cs typeface="Abel"/>
                <a:sym typeface="Abel"/>
              </a:rPr>
              <a:t>   Kryzys finansowy w grecji (2010-2018) był spowodowany przede wszystkim złą kondycją gospodarki oraz utratą zaufania do greckiego rządu. Jednak Grecja pomimo trudu powoli pozbyłała się problemów.</a:t>
            </a:r>
            <a:endParaRPr sz="2100"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0000" y="1253825"/>
            <a:ext cx="3010132" cy="331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  <a:latin typeface="Sacramento"/>
                <a:ea typeface="Sacramento"/>
                <a:cs typeface="Sacramento"/>
                <a:sym typeface="Sacramento"/>
              </a:rPr>
              <a:t>Położenie geograficzne</a:t>
            </a:r>
            <a:endParaRPr>
              <a:solidFill>
                <a:srgbClr val="000000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87900" y="1489825"/>
            <a:ext cx="41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>
                <a:latin typeface="Abel"/>
                <a:ea typeface="Abel"/>
                <a:cs typeface="Abel"/>
                <a:sym typeface="Abel"/>
              </a:rPr>
              <a:t>Grecja leży w południowo-wschodniej części Europy. Należy do niej 114 dużych wysp i około 2.000 małych. Powierzchnia kraju stanowi 132.000 km². Grecja graniczy z Albanią, Macedonią Północną, Bułgarią i Turcją. Kraj ten ma dostęp do Morza Jońskiego, Śródziemnego, Egejskiego i Kreteńskiego. 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2925" y="1489825"/>
            <a:ext cx="4373175" cy="301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202124"/>
                </a:solidFill>
                <a:latin typeface="Sacramento"/>
                <a:ea typeface="Sacramento"/>
                <a:cs typeface="Sacramento"/>
                <a:sym typeface="Sacramento"/>
              </a:rPr>
              <a:t>Ciekawe miejsca</a:t>
            </a:r>
            <a:endParaRPr>
              <a:solidFill>
                <a:srgbClr val="202124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87900" y="1489825"/>
            <a:ext cx="36906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bel"/>
              <a:buAutoNum type="arabicPeriod"/>
            </a:pPr>
            <a:r>
              <a:rPr lang="pl">
                <a:latin typeface="Abel"/>
                <a:ea typeface="Abel"/>
                <a:cs typeface="Abel"/>
                <a:sym typeface="Abel"/>
              </a:rPr>
              <a:t>Meteory - klasztor na górze.</a:t>
            </a:r>
            <a:endParaRPr>
              <a:latin typeface="Abel"/>
              <a:ea typeface="Abel"/>
              <a:cs typeface="Abel"/>
              <a:sym typeface="Abe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bel"/>
              <a:buAutoNum type="arabicPeriod"/>
            </a:pPr>
            <a:r>
              <a:rPr lang="pl">
                <a:latin typeface="Abel"/>
                <a:ea typeface="Abel"/>
                <a:cs typeface="Abel"/>
                <a:sym typeface="Abel"/>
              </a:rPr>
              <a:t>Santorini - wyspa zakochanych.</a:t>
            </a:r>
            <a:endParaRPr>
              <a:latin typeface="Abel"/>
              <a:ea typeface="Abel"/>
              <a:cs typeface="Abel"/>
              <a:sym typeface="Abe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bel"/>
              <a:buAutoNum type="arabicPeriod"/>
            </a:pPr>
            <a:r>
              <a:rPr lang="pl">
                <a:latin typeface="Abel"/>
                <a:ea typeface="Abel"/>
                <a:cs typeface="Abel"/>
                <a:sym typeface="Abel"/>
              </a:rPr>
              <a:t>Rodos - wyspa boga Heliosa.</a:t>
            </a:r>
            <a:endParaRPr>
              <a:latin typeface="Abel"/>
              <a:ea typeface="Abel"/>
              <a:cs typeface="Abel"/>
              <a:sym typeface="Abe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bel"/>
              <a:buAutoNum type="arabicPeriod"/>
            </a:pPr>
            <a:r>
              <a:rPr lang="pl">
                <a:latin typeface="Abel"/>
                <a:ea typeface="Abel"/>
                <a:cs typeface="Abel"/>
                <a:sym typeface="Abel"/>
              </a:rPr>
              <a:t>Kreta - największa grecka wyspa.</a:t>
            </a:r>
            <a:endParaRPr>
              <a:latin typeface="Abel"/>
              <a:ea typeface="Abel"/>
              <a:cs typeface="Abel"/>
              <a:sym typeface="Abe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bel"/>
              <a:buAutoNum type="arabicPeriod"/>
            </a:pPr>
            <a:r>
              <a:rPr lang="pl">
                <a:latin typeface="Abel"/>
                <a:ea typeface="Abel"/>
                <a:cs typeface="Abel"/>
                <a:sym typeface="Abel"/>
              </a:rPr>
              <a:t>Olimpia - miasto ku czci Zeusa.</a:t>
            </a:r>
            <a:endParaRPr>
              <a:latin typeface="Abel"/>
              <a:ea typeface="Abel"/>
              <a:cs typeface="Abel"/>
              <a:sym typeface="Abe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bel"/>
              <a:buAutoNum type="arabicPeriod"/>
            </a:pPr>
            <a:r>
              <a:rPr lang="pl">
                <a:latin typeface="Abel"/>
                <a:ea typeface="Abel"/>
                <a:cs typeface="Abel"/>
                <a:sym typeface="Abel"/>
              </a:rPr>
              <a:t>Partenon - świątynia.</a:t>
            </a:r>
            <a:endParaRPr>
              <a:latin typeface="Abel"/>
              <a:ea typeface="Abel"/>
              <a:cs typeface="Abel"/>
              <a:sym typeface="Abe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bel"/>
              <a:buAutoNum type="arabicPeriod"/>
            </a:pPr>
            <a:r>
              <a:rPr lang="pl">
                <a:latin typeface="Abel"/>
                <a:ea typeface="Abel"/>
                <a:cs typeface="Abel"/>
                <a:sym typeface="Abel"/>
              </a:rPr>
              <a:t>I wiele więcej.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8950" y="1489825"/>
            <a:ext cx="3918276" cy="261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  <a:latin typeface="Sacramento"/>
                <a:ea typeface="Sacramento"/>
                <a:cs typeface="Sacramento"/>
                <a:sym typeface="Sacramento"/>
              </a:rPr>
              <a:t>Ciekawostki</a:t>
            </a:r>
            <a:endParaRPr>
              <a:solidFill>
                <a:srgbClr val="000000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87900" y="1489825"/>
            <a:ext cx="41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bel"/>
              <a:buAutoNum type="arabicPeriod"/>
            </a:pPr>
            <a:r>
              <a:rPr lang="pl">
                <a:latin typeface="Abel"/>
                <a:ea typeface="Abel"/>
                <a:cs typeface="Abel"/>
                <a:sym typeface="Abel"/>
              </a:rPr>
              <a:t>Na terenie Grecji jest aż 18 obiektów wpisanych na listę światowego dziedzictwa kulturowego UNESCO.</a:t>
            </a:r>
            <a:endParaRPr>
              <a:latin typeface="Abel"/>
              <a:ea typeface="Abel"/>
              <a:cs typeface="Abel"/>
              <a:sym typeface="Abe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bel"/>
              <a:buAutoNum type="arabicPeriod"/>
            </a:pPr>
            <a:r>
              <a:rPr lang="pl">
                <a:latin typeface="Abel"/>
                <a:ea typeface="Abel"/>
                <a:cs typeface="Abel"/>
                <a:sym typeface="Abel"/>
              </a:rPr>
              <a:t>Aż 80% terenu Grecji stanowią góry.</a:t>
            </a:r>
            <a:endParaRPr>
              <a:latin typeface="Abel"/>
              <a:ea typeface="Abel"/>
              <a:cs typeface="Abel"/>
              <a:sym typeface="Abe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bel"/>
              <a:buAutoNum type="arabicPeriod"/>
            </a:pPr>
            <a:r>
              <a:rPr lang="pl">
                <a:latin typeface="Abel"/>
                <a:ea typeface="Abel"/>
                <a:cs typeface="Abel"/>
                <a:sym typeface="Abel"/>
              </a:rPr>
              <a:t>Od 1981 roku należy do Unii Europejskiej.</a:t>
            </a:r>
            <a:endParaRPr>
              <a:latin typeface="Abel"/>
              <a:ea typeface="Abel"/>
              <a:cs typeface="Abel"/>
              <a:sym typeface="Abe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bel"/>
              <a:buAutoNum type="arabicPeriod"/>
            </a:pPr>
            <a:r>
              <a:rPr lang="pl">
                <a:latin typeface="Abel"/>
                <a:ea typeface="Abel"/>
                <a:cs typeface="Abel"/>
                <a:sym typeface="Abel"/>
              </a:rPr>
              <a:t>Ponad 90% obywateli Grecji to wyznawcy prawosławia.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489825"/>
            <a:ext cx="4031698" cy="264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gallery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  <a:latin typeface="Sacramento"/>
                <a:ea typeface="Sacramento"/>
                <a:cs typeface="Sacramento"/>
                <a:sym typeface="Sacramento"/>
              </a:rPr>
              <a:t>Inne informacje</a:t>
            </a:r>
            <a:endParaRPr>
              <a:solidFill>
                <a:srgbClr val="000000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609000" y="2266575"/>
            <a:ext cx="15792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35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rPr>
              <a:t>Grecja</a:t>
            </a:r>
            <a:endParaRPr sz="3500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106" name="Google Shape;106;p19"/>
          <p:cNvCxnSpPr>
            <a:stCxn id="105" idx="0"/>
          </p:cNvCxnSpPr>
          <p:nvPr/>
        </p:nvCxnSpPr>
        <p:spPr>
          <a:xfrm rot="10800000">
            <a:off x="4388100" y="1786275"/>
            <a:ext cx="10500" cy="48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" name="Google Shape;107;p19"/>
          <p:cNvCxnSpPr/>
          <p:nvPr/>
        </p:nvCxnSpPr>
        <p:spPr>
          <a:xfrm flipH="1" rot="10800000">
            <a:off x="4974900" y="2682600"/>
            <a:ext cx="992400" cy="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9"/>
          <p:cNvCxnSpPr/>
          <p:nvPr/>
        </p:nvCxnSpPr>
        <p:spPr>
          <a:xfrm flipH="1">
            <a:off x="2648600" y="2672050"/>
            <a:ext cx="992400" cy="2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9"/>
          <p:cNvCxnSpPr>
            <a:stCxn id="105" idx="2"/>
          </p:cNvCxnSpPr>
          <p:nvPr/>
        </p:nvCxnSpPr>
        <p:spPr>
          <a:xfrm flipH="1">
            <a:off x="4388100" y="3088275"/>
            <a:ext cx="10500" cy="81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" name="Google Shape;110;p19"/>
          <p:cNvCxnSpPr/>
          <p:nvPr/>
        </p:nvCxnSpPr>
        <p:spPr>
          <a:xfrm flipH="1" rot="10800000">
            <a:off x="4889525" y="1807600"/>
            <a:ext cx="693600" cy="62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" name="Google Shape;111;p19"/>
          <p:cNvCxnSpPr/>
          <p:nvPr/>
        </p:nvCxnSpPr>
        <p:spPr>
          <a:xfrm>
            <a:off x="4793475" y="2917500"/>
            <a:ext cx="747000" cy="68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19"/>
          <p:cNvCxnSpPr/>
          <p:nvPr/>
        </p:nvCxnSpPr>
        <p:spPr>
          <a:xfrm flipH="1">
            <a:off x="3267450" y="2906825"/>
            <a:ext cx="651000" cy="67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" name="Google Shape;113;p19"/>
          <p:cNvCxnSpPr/>
          <p:nvPr/>
        </p:nvCxnSpPr>
        <p:spPr>
          <a:xfrm rot="10800000">
            <a:off x="3363675" y="1914275"/>
            <a:ext cx="437400" cy="53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4" name="Google Shape;114;p19"/>
          <p:cNvSpPr txBox="1"/>
          <p:nvPr/>
        </p:nvSpPr>
        <p:spPr>
          <a:xfrm>
            <a:off x="2509850" y="1540950"/>
            <a:ext cx="12915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Waluta: Euro</a:t>
            </a:r>
            <a:endParaRPr sz="16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3064750" y="3856550"/>
            <a:ext cx="31158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Języki urzędowe: Grecki i Nowogrecki</a:t>
            </a:r>
            <a:endParaRPr sz="16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5540475" y="3505125"/>
            <a:ext cx="2123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Ludność: 10,64 miliony</a:t>
            </a:r>
            <a:endParaRPr sz="16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2595225" y="3483075"/>
            <a:ext cx="13233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Stolica: Ateny</a:t>
            </a:r>
            <a:endParaRPr sz="16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5871250" y="2447975"/>
            <a:ext cx="32727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Gęstość zaludnienia: 76,06 osób na km²</a:t>
            </a:r>
            <a:endParaRPr sz="16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5625825" y="1668975"/>
            <a:ext cx="27744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Kod samochodowy: GR</a:t>
            </a:r>
            <a:endParaRPr sz="16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589050" y="2447975"/>
            <a:ext cx="233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Najwyższy szczyt: Mitikas</a:t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3544950" y="1401375"/>
            <a:ext cx="20169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Kod telefoniczny: +30</a:t>
            </a:r>
            <a:endParaRPr sz="16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4700">
                <a:solidFill>
                  <a:srgbClr val="000000"/>
                </a:solidFill>
                <a:latin typeface="Sacramento"/>
                <a:ea typeface="Sacramento"/>
                <a:cs typeface="Sacramento"/>
                <a:sym typeface="Sacramento"/>
              </a:rPr>
              <a:t>Koniec</a:t>
            </a:r>
            <a:endParaRPr sz="4700">
              <a:solidFill>
                <a:srgbClr val="000000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1410725" y="2277225"/>
            <a:ext cx="6178800" cy="22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9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Dziękujemy za obejrzenie i pozdrawiamy </a:t>
            </a:r>
            <a:endParaRPr sz="29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r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29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~Klasa 7a</a:t>
            </a:r>
            <a:br>
              <a:rPr lang="pl" sz="29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</a:br>
            <a:r>
              <a:rPr lang="pl" sz="9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Prezentację wykonywała Karolina Ślimok</a:t>
            </a:r>
            <a:endParaRPr sz="9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