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5424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4199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43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11719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2366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43192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0980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2876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8552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4852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1242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5268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755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3036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348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025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2A582-2985-4A05-8A0E-8A87F5972B43}" type="datetimeFigureOut">
              <a:rPr lang="pl-PL" smtClean="0"/>
              <a:pPr/>
              <a:t>2023-10-10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A78A43-B584-4573-B099-4A21668AD6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0927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84882" y="2055444"/>
            <a:ext cx="4875497" cy="1285632"/>
          </a:xfrm>
        </p:spPr>
        <p:txBody>
          <a:bodyPr/>
          <a:lstStyle/>
          <a:p>
            <a:r>
              <a:rPr lang="pl-PL" sz="11500" dirty="0" smtClean="0"/>
              <a:t>Austria</a:t>
            </a:r>
            <a:endParaRPr lang="pl-PL" sz="115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34362" y="5761101"/>
            <a:ext cx="7766936" cy="1096899"/>
          </a:xfrm>
        </p:spPr>
        <p:txBody>
          <a:bodyPr>
            <a:normAutofit/>
          </a:bodyPr>
          <a:lstStyle/>
          <a:p>
            <a:r>
              <a:rPr lang="pl-PL" sz="2400" dirty="0" smtClean="0"/>
              <a:t>Kl. 4a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885" y="3341076"/>
            <a:ext cx="2831490" cy="31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1976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0580" y="375198"/>
            <a:ext cx="3854528" cy="1278466"/>
          </a:xfrm>
        </p:spPr>
        <p:txBody>
          <a:bodyPr>
            <a:normAutofit fontScale="90000"/>
          </a:bodyPr>
          <a:lstStyle/>
          <a:p>
            <a:r>
              <a:rPr lang="pl-PL" sz="4400" dirty="0" smtClean="0"/>
              <a:t>Dania kuchni   </a:t>
            </a:r>
            <a:r>
              <a:rPr lang="pl-PL" sz="4400" dirty="0" err="1" smtClean="0"/>
              <a:t>austrackiej</a:t>
            </a:r>
            <a:r>
              <a:rPr lang="pl-PL" sz="4400" dirty="0" smtClean="0"/>
              <a:t>  </a:t>
            </a:r>
            <a:endParaRPr lang="pl-PL" sz="4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37699" y="1685108"/>
            <a:ext cx="5005009" cy="2801199"/>
          </a:xfrm>
        </p:spPr>
        <p:txBody>
          <a:bodyPr>
            <a:normAutofit fontScale="25000" lnSpcReduction="20000"/>
          </a:bodyPr>
          <a:lstStyle/>
          <a:p>
            <a:r>
              <a:rPr lang="pl-PL" sz="11200" b="1" dirty="0" smtClean="0"/>
              <a:t>Sznycel wiedeński </a:t>
            </a:r>
            <a:r>
              <a:rPr lang="pl-PL" sz="8000" dirty="0" smtClean="0"/>
              <a:t>– </a:t>
            </a:r>
            <a:r>
              <a:rPr lang="pl-PL" sz="9600" dirty="0" smtClean="0"/>
              <a:t>danie typowe dla kuchni </a:t>
            </a:r>
            <a:r>
              <a:rPr lang="pl-PL" sz="9600" dirty="0" err="1" smtClean="0"/>
              <a:t>austriackiej,jest</a:t>
            </a:r>
            <a:r>
              <a:rPr lang="pl-PL" sz="9600" dirty="0" smtClean="0"/>
              <a:t> to płat cielęciny panierowanej w bułce tartej, usmażony na maśle. Tradycyjnym uzupełnieniem jest sałatka ziemniaczana albo ziemniaczane </a:t>
            </a:r>
            <a:r>
              <a:rPr lang="pl-PL" sz="9600" dirty="0" err="1" smtClean="0"/>
              <a:t>purée</a:t>
            </a:r>
            <a:r>
              <a:rPr lang="pl-PL" sz="9600" dirty="0" smtClean="0"/>
              <a:t> z dodatkami</a:t>
            </a:r>
          </a:p>
          <a:p>
            <a:endParaRPr lang="pl-PL" sz="11200" b="1" dirty="0" smtClean="0"/>
          </a:p>
          <a:p>
            <a:r>
              <a:rPr lang="pl-PL" sz="11200" b="1" dirty="0" err="1" smtClean="0"/>
              <a:t>Tafelspitz</a:t>
            </a:r>
            <a:r>
              <a:rPr lang="pl-PL" sz="11200" b="1" dirty="0" smtClean="0"/>
              <a:t>-</a:t>
            </a:r>
            <a:r>
              <a:rPr lang="pl-PL" sz="10100" dirty="0" smtClean="0"/>
              <a:t> </a:t>
            </a:r>
            <a:r>
              <a:rPr lang="pl-PL" sz="9600" dirty="0" smtClean="0"/>
              <a:t>mięsne danie w którym główną rolę odgrywa duszona w warzywnym wywarze wołowina. Podawane z pieczonymi ziemniakami, sosem chrzanowym lub szczypiorkowym.</a:t>
            </a:r>
          </a:p>
          <a:p>
            <a:endParaRPr lang="pl-PL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004922">
            <a:off x="5556533" y="585679"/>
            <a:ext cx="3944026" cy="237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1134">
            <a:off x="6647188" y="3753926"/>
            <a:ext cx="3298464" cy="250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383" y="2011681"/>
            <a:ext cx="10345783" cy="1528354"/>
          </a:xfrm>
        </p:spPr>
        <p:txBody>
          <a:bodyPr>
            <a:noAutofit/>
          </a:bodyPr>
          <a:lstStyle/>
          <a:p>
            <a:r>
              <a:rPr lang="pl-PL" sz="8000" dirty="0" smtClean="0"/>
              <a:t>Dziękujemy za uwagę</a:t>
            </a:r>
            <a:endParaRPr lang="pl-PL" sz="80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964" y="771773"/>
            <a:ext cx="3854528" cy="1278466"/>
          </a:xfrm>
        </p:spPr>
        <p:txBody>
          <a:bodyPr>
            <a:noAutofit/>
          </a:bodyPr>
          <a:lstStyle/>
          <a:p>
            <a:r>
              <a:rPr lang="pl-PL" sz="4400" dirty="0"/>
              <a:t> </a:t>
            </a:r>
            <a:r>
              <a:rPr lang="pl-PL" sz="4400" dirty="0" smtClean="0"/>
              <a:t>Stolica Austrii</a:t>
            </a:r>
            <a:endParaRPr lang="pl-PL" sz="4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Wiedeń to stolica Austrii</a:t>
            </a:r>
            <a:r>
              <a:rPr lang="pl-PL" sz="2800" dirty="0"/>
              <a:t>. </a:t>
            </a:r>
            <a:r>
              <a:rPr lang="pl-PL" sz="2800" dirty="0" smtClean="0"/>
              <a:t>W stolicy </a:t>
            </a:r>
            <a:r>
              <a:rPr lang="pl-PL" sz="2800" dirty="0"/>
              <a:t>Austrii, jest tak zielono, jak w mało którym innym mieście.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715262">
            <a:off x="5119871" y="842111"/>
            <a:ext cx="3843846" cy="26964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2540">
            <a:off x="5001193" y="3906463"/>
            <a:ext cx="4550533" cy="177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41867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46911"/>
            <a:ext cx="3854528" cy="1278466"/>
          </a:xfrm>
        </p:spPr>
        <p:txBody>
          <a:bodyPr>
            <a:noAutofit/>
          </a:bodyPr>
          <a:lstStyle/>
          <a:p>
            <a:pPr algn="r"/>
            <a:r>
              <a:rPr lang="pl-PL" sz="4400" dirty="0" smtClean="0"/>
              <a:t>Kilka ciekawostek o Austrii</a:t>
            </a:r>
            <a:endParaRPr lang="pl-PL" sz="44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478326">
            <a:off x="5079206" y="498376"/>
            <a:ext cx="3220732" cy="2077892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81353" y="2836984"/>
            <a:ext cx="4220308" cy="343486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Liczba mieszkańców </a:t>
            </a:r>
          </a:p>
          <a:p>
            <a:pPr marL="457200" indent="-457200">
              <a:buFontTx/>
              <a:buChar char="-"/>
            </a:pPr>
            <a:r>
              <a:rPr lang="pl-PL" sz="2800" dirty="0" smtClean="0"/>
              <a:t>8,956 miliona</a:t>
            </a:r>
          </a:p>
          <a:p>
            <a:r>
              <a:rPr lang="pl-PL" sz="2800" dirty="0" smtClean="0"/>
              <a:t>Obszar </a:t>
            </a:r>
          </a:p>
          <a:p>
            <a:pPr marL="457200" indent="-457200">
              <a:buFontTx/>
              <a:buChar char="-"/>
            </a:pPr>
            <a:r>
              <a:rPr lang="pl-PL" sz="2800" dirty="0" smtClean="0"/>
              <a:t>83 871 km</a:t>
            </a:r>
          </a:p>
          <a:p>
            <a:r>
              <a:rPr lang="pl-PL" sz="2800" dirty="0" smtClean="0"/>
              <a:t>Waluta</a:t>
            </a:r>
          </a:p>
          <a:p>
            <a:pPr marL="457200" indent="-457200">
              <a:buFontTx/>
              <a:buChar char="-"/>
            </a:pPr>
            <a:r>
              <a:rPr lang="pl-PL" sz="2800" dirty="0" smtClean="0"/>
              <a:t>Euro</a:t>
            </a:r>
          </a:p>
          <a:p>
            <a:pPr marL="457200" indent="-457200">
              <a:buFontTx/>
              <a:buChar char="-"/>
            </a:pPr>
            <a:endParaRPr lang="pl-PL" sz="2800" dirty="0" smtClean="0"/>
          </a:p>
          <a:p>
            <a:endParaRPr lang="pl-PL" sz="2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3076">
            <a:off x="3792072" y="2947591"/>
            <a:ext cx="2805066" cy="153171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90223">
            <a:off x="6195105" y="4357872"/>
            <a:ext cx="2727829" cy="18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56405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79573"/>
            <a:ext cx="3854528" cy="1278466"/>
          </a:xfrm>
        </p:spPr>
        <p:txBody>
          <a:bodyPr>
            <a:normAutofit/>
          </a:bodyPr>
          <a:lstStyle/>
          <a:p>
            <a:r>
              <a:rPr lang="pl-PL" sz="4000" dirty="0" smtClean="0"/>
              <a:t>Symbole Austrii</a:t>
            </a:r>
            <a:endParaRPr lang="pl-PL" sz="4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203068">
            <a:off x="7242133" y="1762698"/>
            <a:ext cx="2347733" cy="2487735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1856" y="2519160"/>
            <a:ext cx="4668389" cy="3729240"/>
          </a:xfrm>
        </p:spPr>
        <p:txBody>
          <a:bodyPr>
            <a:normAutofit fontScale="92500"/>
          </a:bodyPr>
          <a:lstStyle/>
          <a:p>
            <a:r>
              <a:rPr lang="pl-PL" sz="2800" dirty="0" smtClean="0"/>
              <a:t>Flaga Austrii jest czerwona z białym paskiem po środku.</a:t>
            </a:r>
          </a:p>
          <a:p>
            <a:r>
              <a:rPr lang="pl-PL" sz="2800" dirty="0" smtClean="0"/>
              <a:t>W godle Austrii znajduje się czarny orzeł. On ma złotą koronę oraz złote szpony, które są skute łańcuchami.</a:t>
            </a:r>
          </a:p>
          <a:p>
            <a:r>
              <a:rPr lang="pl-PL" sz="2800" dirty="0" smtClean="0"/>
              <a:t>Hymn Austrii nosi nazwę Land der </a:t>
            </a:r>
            <a:r>
              <a:rPr lang="pl-PL" sz="2800" dirty="0" err="1" smtClean="0"/>
              <a:t>Berge</a:t>
            </a:r>
            <a:r>
              <a:rPr lang="pl-PL" sz="2800" dirty="0" smtClean="0"/>
              <a:t>, Land </a:t>
            </a:r>
            <a:r>
              <a:rPr lang="pl-PL" sz="2800" dirty="0" err="1" smtClean="0"/>
              <a:t>am</a:t>
            </a:r>
            <a:r>
              <a:rPr lang="pl-PL" sz="2800" dirty="0" smtClean="0"/>
              <a:t> Strome.</a:t>
            </a:r>
          </a:p>
          <a:p>
            <a:endParaRPr lang="pl-PL" sz="2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9994">
            <a:off x="4380031" y="447269"/>
            <a:ext cx="2619375" cy="17430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36">
            <a:off x="5303091" y="3585064"/>
            <a:ext cx="1852248" cy="29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71664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918" y="1076573"/>
            <a:ext cx="3854528" cy="1278466"/>
          </a:xfrm>
        </p:spPr>
        <p:txBody>
          <a:bodyPr>
            <a:noAutofit/>
          </a:bodyPr>
          <a:lstStyle/>
          <a:p>
            <a:r>
              <a:rPr lang="pl-PL" sz="6000" dirty="0" smtClean="0"/>
              <a:t>Miejsce w Europie</a:t>
            </a:r>
            <a:endParaRPr lang="pl-PL" sz="6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153674">
            <a:off x="5036878" y="1843639"/>
            <a:ext cx="4821459" cy="361144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18038" y="2530885"/>
            <a:ext cx="3854528" cy="2584449"/>
          </a:xfrm>
        </p:spPr>
        <p:txBody>
          <a:bodyPr>
            <a:noAutofit/>
          </a:bodyPr>
          <a:lstStyle/>
          <a:p>
            <a:r>
              <a:rPr lang="pl-PL" sz="2400" dirty="0" smtClean="0"/>
              <a:t>Austria leży </a:t>
            </a:r>
            <a:r>
              <a:rPr lang="pl-PL" sz="2400" dirty="0"/>
              <a:t>w południowej części środkowej Europy, bez dostępu do morza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Sąsiadują z nią </a:t>
            </a:r>
            <a:r>
              <a:rPr lang="pl-PL" sz="2400" dirty="0"/>
              <a:t>Niemcy, Czechy, Słowacja, Węgry, Słowenia i Włochy oraz nienależące do UE Szwajcaria i Liechtenstein. </a:t>
            </a:r>
          </a:p>
        </p:txBody>
      </p:sp>
    </p:spTree>
    <p:extLst>
      <p:ext uri="{BB962C8B-B14F-4D97-AF65-F5344CB8AC3E}">
        <p14:creationId xmlns:p14="http://schemas.microsoft.com/office/powerpoint/2010/main" xmlns="" val="23250537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6834" y="911581"/>
            <a:ext cx="3854528" cy="1278466"/>
          </a:xfrm>
        </p:spPr>
        <p:txBody>
          <a:bodyPr>
            <a:noAutofit/>
          </a:bodyPr>
          <a:lstStyle/>
          <a:p>
            <a:r>
              <a:rPr lang="pl-PL" sz="6000" dirty="0" smtClean="0"/>
              <a:t>Zabytki</a:t>
            </a:r>
            <a:endParaRPr lang="pl-PL" sz="6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404198">
            <a:off x="6091934" y="2190047"/>
            <a:ext cx="2948586" cy="196215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06401" y="2652891"/>
            <a:ext cx="3854528" cy="2584449"/>
          </a:xfrm>
        </p:spPr>
        <p:txBody>
          <a:bodyPr>
            <a:noAutofit/>
          </a:bodyPr>
          <a:lstStyle/>
          <a:p>
            <a:r>
              <a:rPr lang="pl-PL" sz="2800" dirty="0" smtClean="0"/>
              <a:t>W Austrii jest dużo zabytków np. Belweder, Katedra św. Szczepana i Graz (Stare Miasto) oraz dużo innych ciekawych zabytków.</a:t>
            </a:r>
            <a:endParaRPr lang="pl-PL" sz="2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6305">
            <a:off x="4395656" y="323620"/>
            <a:ext cx="3642681" cy="145707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8009">
            <a:off x="5102682" y="5029905"/>
            <a:ext cx="3637500" cy="13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667376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323" y="610330"/>
            <a:ext cx="3854528" cy="1278466"/>
          </a:xfrm>
        </p:spPr>
        <p:txBody>
          <a:bodyPr>
            <a:noAutofit/>
          </a:bodyPr>
          <a:lstStyle/>
          <a:p>
            <a:r>
              <a:rPr lang="pl-PL" sz="6000" dirty="0" smtClean="0"/>
              <a:t>Znani sportowcy</a:t>
            </a:r>
            <a:endParaRPr lang="pl-PL" sz="6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6455" y="229812"/>
            <a:ext cx="4469431" cy="2604828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Gregor </a:t>
            </a:r>
            <a:r>
              <a:rPr lang="pl-PL" sz="2400" b="1" dirty="0" err="1" smtClean="0"/>
              <a:t>Schlierenzauer</a:t>
            </a:r>
            <a:endParaRPr lang="pl-PL" sz="2400" b="1" dirty="0" smtClean="0"/>
          </a:p>
          <a:p>
            <a:r>
              <a:rPr lang="pl-PL" sz="2400" b="1" dirty="0" smtClean="0"/>
              <a:t> ur. 7 Stycznia 1990 w Rumie – austriacki skoczek narciarski, reprezentant SV Innsbruck </a:t>
            </a:r>
            <a:r>
              <a:rPr lang="pl-PL" sz="2400" b="1" dirty="0" err="1" smtClean="0"/>
              <a:t>Bergisel</a:t>
            </a:r>
            <a:r>
              <a:rPr lang="pl-PL" sz="2000" b="1" dirty="0" smtClean="0"/>
              <a:t>.</a:t>
            </a:r>
          </a:p>
          <a:p>
            <a:r>
              <a:rPr lang="pl-PL" sz="2400" dirty="0" smtClean="0"/>
              <a:t>                 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747002">
            <a:off x="7663679" y="2480939"/>
            <a:ext cx="3423711" cy="268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261258" y="2428696"/>
            <a:ext cx="35269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 smtClean="0"/>
              <a:t>Ivona</a:t>
            </a:r>
            <a:r>
              <a:rPr lang="pl-PL" sz="2400" dirty="0" smtClean="0"/>
              <a:t> </a:t>
            </a:r>
            <a:r>
              <a:rPr lang="pl-PL" sz="2400" dirty="0" err="1" smtClean="0"/>
              <a:t>Dadic</a:t>
            </a:r>
            <a:r>
              <a:rPr lang="pl-PL" sz="2400" dirty="0" smtClean="0"/>
              <a:t> – austriacka lekkoatletka, wieloboistka. Dziesiąta wieloboistka mistrzostw świata juniorów młodszych w </a:t>
            </a:r>
            <a:r>
              <a:rPr lang="pl-PL" sz="2400" dirty="0" err="1" smtClean="0"/>
              <a:t>Bressanone</a:t>
            </a:r>
            <a:r>
              <a:rPr lang="pl-PL" sz="2400" dirty="0" smtClean="0"/>
              <a:t>. Rok później, startując w skoku w dal, była szósta na igrzyskach olimpijskich młodzieży.</a:t>
            </a:r>
            <a:endParaRPr lang="pl-PL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3233">
            <a:off x="4042818" y="3802632"/>
            <a:ext cx="2919684" cy="254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845461"/>
            <a:ext cx="3854528" cy="1278466"/>
          </a:xfrm>
        </p:spPr>
        <p:txBody>
          <a:bodyPr>
            <a:noAutofit/>
          </a:bodyPr>
          <a:lstStyle/>
          <a:p>
            <a:r>
              <a:rPr lang="pl-PL" sz="4400" dirty="0" smtClean="0"/>
              <a:t>Postacie historyczne</a:t>
            </a:r>
            <a:endParaRPr lang="pl-PL" sz="4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381345" y="0"/>
            <a:ext cx="4717626" cy="4250748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Wolfgang Amadeusz Mozart </a:t>
            </a:r>
            <a:r>
              <a:rPr lang="pl-PL" sz="2400" dirty="0" smtClean="0"/>
              <a:t>– austriacki kompozytor i wirtuoz gry na instrumentach klawiszowych, którego twórczość związana była głównie z Wiedniem. Razem z Haydnem oraz Beethovenem zaliczany jest do trójki tzw. „klasyków wiedeńskich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05894" y="466880"/>
            <a:ext cx="2440780" cy="348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561702" y="3696789"/>
            <a:ext cx="4454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Gustav Klimt – austriacki malarz i grafik, symbolista. Jeden z najwybitniejszych przedstawicieli secesji, przedstawiciel wiedeńskiego modernizmu.</a:t>
            </a: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3467">
            <a:off x="5870391" y="4185270"/>
            <a:ext cx="2842534" cy="22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0580" y="714833"/>
            <a:ext cx="3854528" cy="1278466"/>
          </a:xfrm>
        </p:spPr>
        <p:txBody>
          <a:bodyPr>
            <a:normAutofit/>
          </a:bodyPr>
          <a:lstStyle/>
          <a:p>
            <a:r>
              <a:rPr lang="pl-PL" sz="4400" dirty="0" smtClean="0"/>
              <a:t>Znany aktor</a:t>
            </a:r>
            <a:endParaRPr lang="pl-PL" sz="4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9769" y="2163114"/>
            <a:ext cx="3854528" cy="2584449"/>
          </a:xfrm>
        </p:spPr>
        <p:txBody>
          <a:bodyPr>
            <a:noAutofit/>
          </a:bodyPr>
          <a:lstStyle/>
          <a:p>
            <a:r>
              <a:rPr lang="pl-PL" sz="2800" dirty="0" smtClean="0"/>
              <a:t>  Karl Kraus (ur. 28 </a:t>
            </a:r>
            <a:r>
              <a:rPr lang="pl-PL" sz="2800" dirty="0" smtClean="0"/>
              <a:t>kwietnia </a:t>
            </a:r>
            <a:r>
              <a:rPr lang="pl-PL" sz="2800" dirty="0" smtClean="0"/>
              <a:t>1874 w </a:t>
            </a:r>
            <a:r>
              <a:rPr lang="pl-PL" sz="2800" dirty="0" err="1" smtClean="0"/>
              <a:t>Jiczynie</a:t>
            </a:r>
            <a:r>
              <a:rPr lang="pl-PL" sz="2800" dirty="0" smtClean="0"/>
              <a:t>, zm. 12 </a:t>
            </a:r>
            <a:r>
              <a:rPr lang="pl-PL" sz="2800" dirty="0" smtClean="0"/>
              <a:t>czerwca </a:t>
            </a:r>
            <a:r>
              <a:rPr lang="pl-PL" sz="2800" dirty="0" smtClean="0"/>
              <a:t>1936 w Wiedniu)-austriacki dramaturg, poeta i publicysta. Uznawany za najwybitniejszego satyryka.</a:t>
            </a:r>
            <a:endParaRPr lang="pl-PL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171690">
            <a:off x="4637315" y="245897"/>
            <a:ext cx="3427980" cy="355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9162">
            <a:off x="5286918" y="3582635"/>
            <a:ext cx="3125561" cy="249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Czerwony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802</TotalTime>
  <Words>357</Words>
  <Application>Microsoft Office PowerPoint</Application>
  <PresentationFormat>Niestandardowy</PresentationFormat>
  <Paragraphs>35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Faseta</vt:lpstr>
      <vt:lpstr>Austria</vt:lpstr>
      <vt:lpstr> Stolica Austrii</vt:lpstr>
      <vt:lpstr>Kilka ciekawostek o Austrii</vt:lpstr>
      <vt:lpstr>Symbole Austrii</vt:lpstr>
      <vt:lpstr>Miejsce w Europie</vt:lpstr>
      <vt:lpstr>Zabytki</vt:lpstr>
      <vt:lpstr>Znani sportowcy</vt:lpstr>
      <vt:lpstr>Postacie historyczne</vt:lpstr>
      <vt:lpstr>Znany aktor</vt:lpstr>
      <vt:lpstr>Dania kuchni   austrackiej  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Austria</dc:title>
  <dc:creator>PC</dc:creator>
  <cp:lastModifiedBy>Dom Kot</cp:lastModifiedBy>
  <cp:revision>72</cp:revision>
  <dcterms:created xsi:type="dcterms:W3CDTF">2023-10-04T13:46:07Z</dcterms:created>
  <dcterms:modified xsi:type="dcterms:W3CDTF">2023-10-10T19:39:31Z</dcterms:modified>
</cp:coreProperties>
</file>