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28B3AD-D549-47A3-98EF-640E65C37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B8DE50-2BED-48C2-B834-509D90268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50E2E8-6290-413A-834B-C9DF1D5F1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4759FF-BD1D-400A-86EE-75206071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BF89E-D03E-4098-A767-0CEBD60E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50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483B2-FDED-4E43-AF49-7F7B6A75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898DCDA-1BF2-4656-8A0F-509B92D59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AD4C22-EF9E-4011-ADC7-C6F50B12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1F72AB-B980-4DBF-8BD7-EE239A049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C4EB5B-28FC-4085-B0E0-9F341D32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39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ECE3690-8259-428A-B587-7541BBD2A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A26ACE5-8880-4334-AE1C-629B06A8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4DCE2C-BDFD-4C8F-AD39-11F0EFE6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646575-1D19-41D2-A688-742246457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B54AA2-A77B-4B21-BF23-023C90F7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81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57EA7E-2B64-4928-AEB9-F1B186EB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B50DE9-1999-4BBA-9827-EB7D2A8C9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8476CF-8407-4C97-956B-A56E6BDA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211CA1-8C3C-47A2-AAD8-AF245548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9D49C3-48FD-41C5-BA83-E237E434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116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151511-0638-4114-8F23-3B27E1F7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E5A1F8-54A2-467E-97EA-6B8628E3D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B3B71C-4BB6-4EFF-A1E9-BCFB4FF9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4FFB30-21CF-403A-B2CD-141F7756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89D25A-05AD-4430-AE78-CBB9C788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39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4C61EA-2A5C-4F1E-ACD0-CF5DAE46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8FF5AC-F9D5-467C-A00D-43B679427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C8B141B-871C-43E5-955C-F14A028EE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CFBBD58-152D-40DE-8A93-BF26C2ED5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3E1CCBF-65AD-4239-84DA-F8258330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A128FD4-B536-442C-A10B-05BBE5A1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17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6A7E6B-866E-42EF-BED9-070A0FB3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D4C2BB-BFA9-49A9-95E6-4F580B4BD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5E62457-047E-435A-9525-B34098519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A3DD70-9722-474E-9A3B-8ECA51C1C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789D7B1-579B-459D-A898-1A9C09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DC7DE06-A33D-473B-BC2F-E2FA6340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784AA04-C5F9-413F-A4F0-5B80B93F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D9E583C-80D6-4A08-96DA-3757D2778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70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10CA7-5D09-4901-93AB-A3977A47D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1F935E8-C3C2-4E8B-B2F8-41E33F36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5224BAE-645E-4120-BA56-457A7D80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A5AB852-6F88-4450-B6AA-D6C4A509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454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BE1F61-C274-4278-AF8D-91D277B9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421CF30-E9E2-4AF9-A47F-0E91A072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C4AD1C6-32EA-414C-B58B-9C2F3517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460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566D5A-1566-44CC-83E8-0FB4B07F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AAD545-C3F3-49E1-B688-35AE8DAB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F28977-2036-418D-AD1C-B4A73AAE4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1D663F2-6F3C-49DC-90AD-679C3DF05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5E4255-F861-4C71-AA19-6BCFCFE7E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58D2AD-D55B-4261-90CE-D20D9A15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280F1-4917-4910-8551-354E8CCD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78C289A-E269-4404-B06E-80F1A2331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3FA3B4-E6EF-4FA2-9D53-549FD669B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4F5C9AF-C390-448D-AAE9-DA8E0BDA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B677AC-95E1-41D8-A370-0DA7D380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9CC43B3-213A-4306-9306-E60F4326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85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D74690D-E10A-4A77-B588-9A534FF1D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DE9BAF5-0D3B-4471-AA76-77404FBAF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4CE56F-58DF-41A7-9E33-69E0C1D10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D7EC-9B50-4359-A300-24588C9A976B}" type="datetimeFigureOut">
              <a:rPr lang="pl-PL" smtClean="0"/>
              <a:t>06.11.2020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03F1A7-DB80-4CA1-A527-8B7117570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E76D5F-200C-4E4A-A397-D66D6B528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4C91B-A0BB-4688-9EBA-A38A210322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71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43BC08D-222D-4F63-9E3B-5DBBAD9E4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pl-PL" sz="3600" dirty="0">
                <a:solidFill>
                  <a:srgbClr val="080808"/>
                </a:solidFill>
              </a:rPr>
              <a:t>CZYNNOŚCI POMOCNICZE PRZY LEKARZU WETERYNARII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91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055310-7855-4C62-A6F0-19A6BF28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POBIERANIE MATERIAŁU DO BADANIA BAKTERIOLOGICZNEGO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AB7B3-BDD4-4444-85D1-2146BE510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Materiał do badań bakteriologicznych należy pobierać we wczesnym okresie choroby, przed podaniem choremu antybiotyków lub co najmniej  4 dni po ich odstawieniu (kontrola skuteczności antybiotykoterapii). Pobieranie materiału zawierającego antybiotyk lub inny środek antyseptyczny może zafałszować wynik badania mikrobiologicznego, dając wynik fałszywie ujemny! Wymazy należy pobierać z miejsc zmienionych zapalnie lub pokrytych wydzieliną, unikając zanieczyszczenia próbki przez przypadkowe dotknięcie otoczenia, co mogłoby dać wynik fałszywie dodatni.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Materiał powinien być natychmiast przekazany do laboratorium. Wyjątkami od tej zasady są: materiały pobrane na podłoża transportowe (AMIES, STUART), które mogą być przechowywane w temp. pokojowej przez 2-3 dni (jednak szybkie posianie materiału gwarantuje lepszą możliwość wyhodowania szczepów szczególnie wymagających) oraz materiały pobrane na podłoża hodowlane (mogą być do czasu transportu inkubowane w temp. 36oC  lub  w temperaturze pokojowej).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659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5A0E7FFE-F1F1-433B-97E7-7584CAEA42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53105" y="372008"/>
            <a:ext cx="9119616" cy="221599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1600" b="1" i="0" u="sng" strike="noStrike" cap="none" normalizeH="0" baseline="0" dirty="0">
                <a:ln>
                  <a:noFill/>
                </a:ln>
                <a:effectLst/>
              </a:rPr>
              <a:t>Kał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  <a:t>: Ze świeżo oddanego kału, łopatką przytwierdzoną do pokrywki pojemnika na kał pobrać próbkę kału wielkości orzecha włoskiego lub 2-3 ml płynnego kału.  Próbkę przenieść do czystego, suchego,  plastikowego pojemnika na kał,  który jest szczelnie zamykany.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  <a:t> -materiał pobierać z różnych miejsc, ze szczególnym uwzględnieniem miejsc o zmienionym wyglądzie ( ropa, krew lub śluz),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  <a:t>- jeśli pobieramy kał na podłoże transportowe należy zanurzyć  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effectLst/>
              </a:rPr>
              <a:t>wymazówkę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  <a:t> z wacikiem w kale, a następnie przenieść ją do probówki z podłożem transportowym,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effectLst/>
              </a:rPr>
              <a:t>- kał należy dostarczyć do laboratorium w ciągu 2 godzin, jeżeli jest to niemożliwe próbki należy transportować na podłożu transportowym. </a:t>
            </a:r>
          </a:p>
        </p:txBody>
      </p:sp>
      <p:pic>
        <p:nvPicPr>
          <p:cNvPr id="6149" name="Picture 5" descr="badanie kału | Przychodnia Nasza">
            <a:extLst>
              <a:ext uri="{FF2B5EF4-FFF2-40B4-BE49-F238E27FC236}">
                <a16:creationId xmlns:a16="http://schemas.microsoft.com/office/drawing/2014/main" id="{7F9640FD-737D-48D1-9A8F-9336ED247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510" y="3089429"/>
            <a:ext cx="3964805" cy="297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727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1B61FB-6B37-431C-8091-927041E42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35" y="107990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pl-PL" sz="2600" b="1" i="0" u="sng" dirty="0">
                <a:solidFill>
                  <a:srgbClr val="595959"/>
                </a:solidFill>
                <a:effectLst/>
              </a:rPr>
              <a:t>Wymazy z powierzchni suchych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 (np. skóra, błony śluzowe): pobieramy </a:t>
            </a:r>
            <a:r>
              <a:rPr lang="pl-PL" sz="2600" b="0" i="0" dirty="0" err="1">
                <a:solidFill>
                  <a:srgbClr val="595959"/>
                </a:solidFill>
                <a:effectLst/>
              </a:rPr>
              <a:t>wymazówką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, którą wcześniej nawilżamy w jałowym roztworze soli fizjologicznej.</a:t>
            </a:r>
          </a:p>
          <a:p>
            <a:pPr marL="0" indent="0" algn="l">
              <a:buNone/>
            </a:pPr>
            <a:r>
              <a:rPr lang="pl-PL" sz="2600" b="1" i="0" u="sng" dirty="0">
                <a:solidFill>
                  <a:srgbClr val="595959"/>
                </a:solidFill>
                <a:effectLst/>
              </a:rPr>
              <a:t>Wymaz z gardła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: pobieramy w miarę możliwości na czczo, starając się nie dotknąć </a:t>
            </a:r>
            <a:r>
              <a:rPr lang="pl-PL" sz="2600" b="0" i="0" dirty="0" err="1">
                <a:solidFill>
                  <a:srgbClr val="595959"/>
                </a:solidFill>
                <a:effectLst/>
              </a:rPr>
              <a:t>wymazówką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 języka i błony śluzowej policzka.</a:t>
            </a:r>
          </a:p>
          <a:p>
            <a:pPr marL="0" indent="0" algn="l">
              <a:buNone/>
            </a:pPr>
            <a:r>
              <a:rPr lang="pl-PL" sz="2600" b="1" i="0" u="sng" dirty="0">
                <a:solidFill>
                  <a:srgbClr val="595959"/>
                </a:solidFill>
                <a:effectLst/>
              </a:rPr>
              <a:t>Zmiany ropne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: przed pobraniem ropy z umiejscowionych głębiej zmian należy odkazić skórę 70% etanolem, a następnie materiał pobrać  za pomocą igły i strzykawki i umieścić w sterylnym pojemniku lub pozostawić w strzykawce z zatkaną igłą. W przypadku  gdy ropy jest mało można pobrać materiał </a:t>
            </a:r>
            <a:r>
              <a:rPr lang="pl-PL" sz="2600" b="0" i="0" dirty="0" err="1">
                <a:solidFill>
                  <a:srgbClr val="595959"/>
                </a:solidFill>
                <a:effectLst/>
              </a:rPr>
              <a:t>wymazówką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 po wcześniejszym nacięciu zmiany skalpelem</a:t>
            </a:r>
          </a:p>
          <a:p>
            <a:pPr marL="0" indent="0" algn="l">
              <a:buNone/>
            </a:pPr>
            <a:r>
              <a:rPr lang="pl-PL" sz="2600" b="0" i="1" dirty="0">
                <a:solidFill>
                  <a:srgbClr val="595959"/>
                </a:solidFill>
                <a:effectLst/>
              </a:rPr>
              <a:t>! Pobranie na </a:t>
            </a:r>
            <a:r>
              <a:rPr lang="pl-PL" sz="2600" b="0" i="1" dirty="0" err="1">
                <a:solidFill>
                  <a:srgbClr val="595959"/>
                </a:solidFill>
                <a:effectLst/>
              </a:rPr>
              <a:t>wymazówkę</a:t>
            </a:r>
            <a:r>
              <a:rPr lang="pl-PL" sz="2600" b="0" i="1" dirty="0">
                <a:solidFill>
                  <a:srgbClr val="595959"/>
                </a:solidFill>
                <a:effectLst/>
              </a:rPr>
              <a:t> samej ropy spod strupa może nie zawierać patogenu np. bakterii ropnych, dlatego zaleca się pobranie wymazu z granicy tkanki martwej i niezmienionej.</a:t>
            </a:r>
            <a:endParaRPr lang="pl-PL" sz="2600" b="0" i="0" dirty="0">
              <a:solidFill>
                <a:srgbClr val="595959"/>
              </a:solidFill>
              <a:effectLst/>
            </a:endParaRPr>
          </a:p>
          <a:p>
            <a:pPr marL="0" indent="0" algn="l">
              <a:buNone/>
            </a:pPr>
            <a:r>
              <a:rPr lang="pl-PL" sz="2600" b="1" i="0" u="sng" dirty="0">
                <a:solidFill>
                  <a:srgbClr val="595959"/>
                </a:solidFill>
                <a:effectLst/>
              </a:rPr>
              <a:t>Wymazy z ran, owrzodzeń</a:t>
            </a:r>
            <a:r>
              <a:rPr lang="pl-PL" sz="2600" b="0" i="0" dirty="0">
                <a:solidFill>
                  <a:srgbClr val="595959"/>
                </a:solidFill>
                <a:effectLst/>
              </a:rPr>
              <a:t>: pobrać po usunięciu zeschniętej wydzieliny i oczyszczeniu powierzchni jałową solą fizjologiczną. Wymaz pobrać z najgłębszego miejsca.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0375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8B939D-D41B-4AE1-B265-BD38997B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3190"/>
            <a:ext cx="10515600" cy="368740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1900" b="1" i="0" u="sng" dirty="0">
                <a:solidFill>
                  <a:srgbClr val="595959"/>
                </a:solidFill>
                <a:effectLst/>
              </a:rPr>
              <a:t>Oko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:  pobieramy wymazy z worków spojówkowych obydwu oczu ( wymaz z oka zdrowego jest tu kontrolą). W przypadku suchych, złuszczających się zmian, materiał pobieramy jałową szpatułką lub skalpelem do jałowego pojemnika.</a:t>
            </a:r>
          </a:p>
          <a:p>
            <a:pPr marL="0" indent="0" algn="l">
              <a:buNone/>
            </a:pPr>
            <a:r>
              <a:rPr lang="pl-PL" sz="1900" b="1" i="0" u="sng" dirty="0">
                <a:solidFill>
                  <a:srgbClr val="595959"/>
                </a:solidFill>
                <a:effectLst/>
              </a:rPr>
              <a:t>Mocz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: pobieramy do jałowego pojemnika . Jeśli nie jest możliwe szybkie dostarczenie moczu do laboratorium (do 4 godzin w temp. 4oC), mocz można posiać na podłoże transportowo–wzrostowe (np. </a:t>
            </a:r>
            <a:r>
              <a:rPr lang="pl-PL" sz="1900" b="0" i="0" dirty="0" err="1">
                <a:solidFill>
                  <a:srgbClr val="595959"/>
                </a:solidFill>
                <a:effectLst/>
              </a:rPr>
              <a:t>Uromedium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, </a:t>
            </a:r>
            <a:r>
              <a:rPr lang="pl-PL" sz="1900" b="0" i="0" dirty="0" err="1">
                <a:solidFill>
                  <a:srgbClr val="595959"/>
                </a:solidFill>
                <a:effectLst/>
              </a:rPr>
              <a:t>Uriline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, </a:t>
            </a:r>
            <a:r>
              <a:rPr lang="pl-PL" sz="1900" b="0" i="0" dirty="0" err="1">
                <a:solidFill>
                  <a:srgbClr val="595959"/>
                </a:solidFill>
                <a:effectLst/>
              </a:rPr>
              <a:t>Uricult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) zgodnie z instrukcją producenta i dostarczyć do laboratorium w ciągu 24 godzin.</a:t>
            </a:r>
          </a:p>
          <a:p>
            <a:pPr marL="0" indent="0" algn="l">
              <a:buNone/>
            </a:pPr>
            <a:r>
              <a:rPr lang="pl-PL" sz="1900" b="1" i="0" u="sng" dirty="0">
                <a:solidFill>
                  <a:srgbClr val="595959"/>
                </a:solidFill>
                <a:effectLst/>
              </a:rPr>
              <a:t>Uszy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: przed rozpoczęciem pobierania materiału skórę ucha należy oczyścić tamponem nasączonym 70% alkoholem etylowym. Następnie z miejsc zmienionych chorobowo pobieramy materiał jałową </a:t>
            </a:r>
            <a:r>
              <a:rPr lang="pl-PL" sz="1900" b="0" i="0" dirty="0" err="1">
                <a:solidFill>
                  <a:srgbClr val="595959"/>
                </a:solidFill>
                <a:effectLst/>
              </a:rPr>
              <a:t>wymazówką</a:t>
            </a:r>
            <a:r>
              <a:rPr lang="pl-PL" sz="1900" b="0" i="0" dirty="0">
                <a:solidFill>
                  <a:srgbClr val="595959"/>
                </a:solidFill>
                <a:effectLst/>
              </a:rPr>
              <a:t> (osobno dla każdego ucha-zdrowe ucho stanowi kontrolę). Należy pamiętać że materiał pobrany z ucha zewnętrznego zawiera florę fizjologiczną, dlatego przy braku objawów uszkodzenia skóry, zalecane jest pobranie materiału po nakłuciu błony bębenkowej.</a:t>
            </a:r>
          </a:p>
          <a:p>
            <a:endParaRPr lang="pl-PL" dirty="0"/>
          </a:p>
        </p:txBody>
      </p:sp>
      <p:pic>
        <p:nvPicPr>
          <p:cNvPr id="7170" name="Picture 2" descr="Laboratorium LabWet S.C. - Instytut badawczy - Bielsko-Biała">
            <a:extLst>
              <a:ext uri="{FF2B5EF4-FFF2-40B4-BE49-F238E27FC236}">
                <a16:creationId xmlns:a16="http://schemas.microsoft.com/office/drawing/2014/main" id="{B421EA20-65AE-421A-A36E-FF4237F85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668" y="297402"/>
            <a:ext cx="3540664" cy="233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783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F958AC-C83E-41AD-9A65-EA9B5ACA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POBIERANIE KAŁU DO BADANIA PARAZYTOLOGICZNEGO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AE69EC-FB67-447F-8A49-7C7DE7162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229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1800" b="0" i="0" dirty="0">
                <a:effectLst/>
              </a:rPr>
              <a:t>Próbkę do badania należy pobrać z kilku miejsc oddanego kału i umieścić w czystym,  szczelnie zamykanym pojemniku.</a:t>
            </a:r>
          </a:p>
          <a:p>
            <a:pPr marL="0" indent="0" algn="l">
              <a:buNone/>
            </a:pPr>
            <a:r>
              <a:rPr lang="pl-PL" sz="1800" b="0" i="0" dirty="0">
                <a:effectLst/>
              </a:rPr>
              <a:t>Próbki powinny być dostarczone do laboratorium jak najszybciej po pobraniu,  do tego czasu zaleca się przechowywanie materiału w lodówce.</a:t>
            </a:r>
          </a:p>
          <a:p>
            <a:pPr marL="0" indent="0" algn="l">
              <a:buNone/>
            </a:pPr>
            <a:r>
              <a:rPr lang="pl-PL" sz="1800" b="0" i="0" dirty="0">
                <a:effectLst/>
              </a:rPr>
              <a:t>Przy podejrzeniu lambliozy kał musi być badany ,,na ciepło” (jak najszybciej po oddaniu stolca).</a:t>
            </a:r>
          </a:p>
          <a:p>
            <a:pPr marL="0" indent="0" algn="l">
              <a:buNone/>
            </a:pPr>
            <a:r>
              <a:rPr lang="pl-PL" sz="1800" b="0" i="1" dirty="0">
                <a:effectLst/>
              </a:rPr>
              <a:t>!Ponieważ poszczególne stadia rozwoje pasożytów nie są wydalane w sposób ciągły to wynik ujemny nie wyklucza inwazji pasożytniczej.  Dla zwiększenia prawdopodobieństwa wykrycia pasożytów zaleca się kilkukrotne badanie próbki kału (co 1-3 dni).</a:t>
            </a:r>
            <a:endParaRPr lang="pl-PL" sz="1800" b="0" i="0" dirty="0">
              <a:effectLst/>
            </a:endParaRPr>
          </a:p>
          <a:p>
            <a:endParaRPr lang="pl-PL" dirty="0"/>
          </a:p>
        </p:txBody>
      </p:sp>
      <p:pic>
        <p:nvPicPr>
          <p:cNvPr id="8194" name="Picture 2" descr="Badanie kału (ogólne) – wskazania, jak pobrać, cena, wyniki - wylecz.to">
            <a:extLst>
              <a:ext uri="{FF2B5EF4-FFF2-40B4-BE49-F238E27FC236}">
                <a16:creationId xmlns:a16="http://schemas.microsoft.com/office/drawing/2014/main" id="{60ECDC16-8C95-48B9-9119-6B2BF3A15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30" y="4161375"/>
            <a:ext cx="3844724" cy="244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823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7BC8D8-A132-45F9-9747-8994BEDEF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49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zeskrobinę pobiera się za pomocą szpatułki  laboratoryjnej  lub stępionego skalpela,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najlepiej jest pobierać materiał z różnych miejsc oraz z różnych warstw skóry zarówno z miejsc  zmienionych chorobowo  jak i na granicy ze zdrowymi fragmentami skóry,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aby ułatwić pobieranie próbek skórę i/lub narzędzia do pobierania zeskrobin można zwilżyć olejem mineralnym.  U ras zwierząt  o długiej sierści, obszar z którego pobiera się zeskrobinę  powinien zostać delikatnie wygolony,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w przypadku podejrzenia nużeńców (</a:t>
            </a:r>
            <a:r>
              <a:rPr lang="pl-PL" b="0" i="0" dirty="0" err="1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Demodex</a:t>
            </a:r>
            <a:r>
              <a:rPr lang="pl-PL" b="0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 sp.) zalecane jest  ściśnięcie skóry przed lub w trakcie pobierania zeskrobin, aby spowodować wychodzenie nużeńców z mieszków włosowych. Zeskrobina powinna być na tyle głęboka, aby pojawiło się krwawienie z naczyń włosowatych.</a:t>
            </a:r>
          </a:p>
          <a:p>
            <a:pPr algn="l"/>
            <a:r>
              <a:rPr lang="pl-PL" b="1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Skuteczność diagnostyki  świerzbu znacząco wzrasta, gdy zeskrobina jest pobrana z </a:t>
            </a:r>
            <a:r>
              <a:rPr lang="pl-PL" b="1" i="0" u="sng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dużego obszaru</a:t>
            </a:r>
            <a:r>
              <a:rPr lang="pl-PL" b="1" i="0" dirty="0">
                <a:solidFill>
                  <a:srgbClr val="595959"/>
                </a:solidFill>
                <a:effectLst/>
                <a:latin typeface="Helvetica" panose="020B0604020202020204" pitchFamily="34" charset="0"/>
              </a:rPr>
              <a:t> zmienionej chorobowo skóry  pokrytej wcześniej warstwą oleju mineralnego!</a:t>
            </a:r>
            <a:endParaRPr lang="pl-PL" b="0" i="0" dirty="0">
              <a:solidFill>
                <a:srgbClr val="595959"/>
              </a:solidFill>
              <a:effectLst/>
              <a:latin typeface="Helvetica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FB4766F-2971-410D-AEF8-7C8A1A67DEDC}"/>
              </a:ext>
            </a:extLst>
          </p:cNvPr>
          <p:cNvSpPr txBox="1"/>
          <p:nvPr/>
        </p:nvSpPr>
        <p:spPr>
          <a:xfrm>
            <a:off x="1207363" y="443883"/>
            <a:ext cx="10031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/>
              <a:t>POBIERANIE ZESKROBIN</a:t>
            </a:r>
          </a:p>
        </p:txBody>
      </p:sp>
    </p:spTree>
    <p:extLst>
      <p:ext uri="{BB962C8B-B14F-4D97-AF65-F5344CB8AC3E}">
        <p14:creationId xmlns:p14="http://schemas.microsoft.com/office/powerpoint/2010/main" val="2819588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WETERYNARIA - DERMATOLOGIA - Oficjalna witryna firmy GlobalWet w Lublińcu.">
            <a:extLst>
              <a:ext uri="{FF2B5EF4-FFF2-40B4-BE49-F238E27FC236}">
                <a16:creationId xmlns:a16="http://schemas.microsoft.com/office/drawing/2014/main" id="{F20FBB4C-B1FE-4C91-90D2-A0E5E8F8A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46" y="350029"/>
            <a:ext cx="3296020" cy="297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ZABIEGI DIAGNOSTYCZNE I LECZNICZE U PSÓW I KOTÓW - PDF Darmowe pobieranie">
            <a:extLst>
              <a:ext uri="{FF2B5EF4-FFF2-40B4-BE49-F238E27FC236}">
                <a16:creationId xmlns:a16="http://schemas.microsoft.com/office/drawing/2014/main" id="{096B51AE-3D50-44EF-9309-70921E183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848" y="546993"/>
            <a:ext cx="6896764" cy="528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305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B62697-B290-4DF8-AC5E-56CBDAC0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POBIERANIE MOCZU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A28667-87C3-4471-B7E2-38EFEC62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199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effectLst/>
              </a:rPr>
              <a:t>Mocz powinien być pobrany przed leczeniem, lub po ewentualnym odstawieniu leków mogących wpływać na poziom mierzonego składnika (o ile nie zaburza to procesu terapeutycznego).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effectLst/>
              </a:rPr>
              <a:t>Mocz powinien być pobrany do sterylnego, czystego pojemnika, w ilości minimum 10 ml (zalecana ilość to 50 ml).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effectLst/>
              </a:rPr>
              <a:t>Preferuje się mocz uzyskany poprzez </a:t>
            </a:r>
            <a:r>
              <a:rPr lang="pl-PL" dirty="0" err="1">
                <a:effectLst/>
              </a:rPr>
              <a:t>cystocentezę</a:t>
            </a:r>
            <a:r>
              <a:rPr lang="pl-PL" dirty="0">
                <a:effectLst/>
              </a:rPr>
              <a:t>, można też cewnikować pęcherz moczowy bądź pobrać ze środkowego strumienia moczu podczas mikcji.</a:t>
            </a:r>
          </a:p>
          <a:p>
            <a:r>
              <a:rPr lang="pl-PL" i="1" dirty="0">
                <a:effectLst/>
              </a:rPr>
              <a:t>!Należy pamiętać, że składniki morfologiczne moczu są nietrwałe i badanie osadu moczu powinno być wykonane do 2-4 godzin od chwili oddania moczu przez pacjenta. Do czasu wysłania próbki mocz powinien być przechowywany w lodówce.</a:t>
            </a:r>
            <a:endParaRPr lang="pl-PL" dirty="0">
              <a:effectLst/>
            </a:endParaRPr>
          </a:p>
          <a:p>
            <a:pPr marL="0" indent="0">
              <a:buNone/>
            </a:pP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031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ocz do badania – ile, jaki pojemnik, jak pobrać i jak przechowywać próbkę  moczu? - wylecz.to">
            <a:extLst>
              <a:ext uri="{FF2B5EF4-FFF2-40B4-BE49-F238E27FC236}">
                <a16:creationId xmlns:a16="http://schemas.microsoft.com/office/drawing/2014/main" id="{87DD59BF-B75B-4340-AB04-852FFE532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92" y="1065159"/>
            <a:ext cx="4185036" cy="26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Bakterie w moczu – stan zagrożenia? - Choroby - Polki.pl">
            <a:extLst>
              <a:ext uri="{FF2B5EF4-FFF2-40B4-BE49-F238E27FC236}">
                <a16:creationId xmlns:a16="http://schemas.microsoft.com/office/drawing/2014/main" id="{48AFFBEC-31DB-4E37-A9EA-67B51E8A7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03" y="622361"/>
            <a:ext cx="6006113" cy="594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29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CBB45E-9426-40D5-B277-26A8B5C31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POBIERANIE PRÓBEK KRWI DO DIAGNOSTYKI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FD70E1-E789-469B-82F9-F3C2555E7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404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0" i="0" u="sng" dirty="0">
                <a:solidFill>
                  <a:srgbClr val="595959"/>
                </a:solidFill>
                <a:effectLst/>
              </a:rPr>
              <a:t>Przygotowanie pacjenta: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zwierzę przez kilka dni poprzedzających badanie powinno zachowywać  dotychczasową dietę,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krew powinna być pobrana przed leczeniem lub po ewentualnym odstawieniu leków mogących wpływać na poziom mierzonego składnika (o ile nie zaburza to procesu terapeutycznego).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miarę możliwości  zwierzę powinno być na czczo  (8-12 godzin od ostatniego karmienia).</a:t>
            </a:r>
          </a:p>
          <a:p>
            <a:pPr algn="just"/>
            <a:r>
              <a:rPr lang="pl-PL" b="0" i="1" dirty="0">
                <a:solidFill>
                  <a:srgbClr val="595959"/>
                </a:solidFill>
                <a:effectLst/>
              </a:rPr>
              <a:t>! Brak głodówki powoduje zafałszowanie wyników m.in. dla glukozy, cholesterolu, trójglicerydów, ALT, AST, alfa-amylazy, bilirubiny, białka całkowitego, leukocytów i Ca.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przed pobieraniem krwi pacjent nie powinien być silnie przestraszony oraz nie powinien wykonywać żadnego wysiłku fizycznego, wskazany jest co najmniej kilkuminutowy odpoczynek.</a:t>
            </a:r>
          </a:p>
          <a:p>
            <a:pPr algn="just"/>
            <a:r>
              <a:rPr lang="pl-PL" b="0" i="1" dirty="0">
                <a:solidFill>
                  <a:srgbClr val="595959"/>
                </a:solidFill>
                <a:effectLst/>
              </a:rPr>
              <a:t>! Umiarkowany wysiłek fizyczny powoduje spadek wartości: glukozy, cholesterolu i trójglicerydów. Znaczny wysiłek fizyczny powoduje wzrost wartości białka całkowitego, kreatyniny, fosforu, AST i glukozy.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024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C85CBB-C5D4-4983-B6B2-17A7F9C0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3" y="609385"/>
            <a:ext cx="10515600" cy="366965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i="0" u="sng" dirty="0">
                <a:solidFill>
                  <a:srgbClr val="595959"/>
                </a:solidFill>
                <a:effectLst/>
              </a:rPr>
              <a:t>Krew do badania morfologicznego: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starać się ucisnąć żyłę na krótko przed pobraniem (hemoliza),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unikać stosowania zbyt dużego podciśnienia w strzykawce, aby zapobiec pękaniu erytrocytów,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krew należy pobrać do próbówki z antykoagulantem (EDTA-K2; fioletowy korek),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krew powinna być pobrana do wysokości kreski  zaznaczonej przez producenta na probówce,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przy pobieraniu krwi nie brać pierwszych kropli, gdyż zawierają one duże stężenie  czynników krzepnięcia, krew musi spływać po ściance, nie powinna kapać, ani  płynąć zbyt silnym strumieniem – powstawanie piany i hemoliza,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po zamknięciu probówki korkiem,  zawartość należy starannie  wymieszać  poprzez delikatne kołysanie. Przy mieszaniu należy unikać pienienia się krwi powodującego hemolizę oraz nieprawidłowe wymieszanie z antykoagulantem i w efekcie powstanie skrzepu,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krew pełna powinna być dostarczona do laboratorium w czasie nie dłuższym niż 4 godziny od pobrania. Do momentu wysłania krew powinna być przechowywana w lodówce w temperaturze 4oC.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Pobieranie krwi nie takie straszne! 5 sposobów na mniejszy psi stres">
            <a:extLst>
              <a:ext uri="{FF2B5EF4-FFF2-40B4-BE49-F238E27FC236}">
                <a16:creationId xmlns:a16="http://schemas.microsoft.com/office/drawing/2014/main" id="{6DC3C435-C107-47C1-8CD4-F3F02F6BD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985" y="4130121"/>
            <a:ext cx="3676835" cy="244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ak pies z kotem. A teraz pobierzemy krew...">
            <a:extLst>
              <a:ext uri="{FF2B5EF4-FFF2-40B4-BE49-F238E27FC236}">
                <a16:creationId xmlns:a16="http://schemas.microsoft.com/office/drawing/2014/main" id="{874CEFEB-3389-4BF8-83DD-7ABCFE11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31" y="4125865"/>
            <a:ext cx="3676836" cy="24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10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9CFBD-7012-4815-BC4F-9A73CEB2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69" y="78693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i="0" u="sng" dirty="0">
                <a:solidFill>
                  <a:srgbClr val="595959"/>
                </a:solidFill>
                <a:effectLst/>
              </a:rPr>
              <a:t>Krew na „rozmaz” (</a:t>
            </a:r>
            <a:r>
              <a:rPr lang="pl-PL" b="1" i="0" u="sng" dirty="0" err="1">
                <a:solidFill>
                  <a:srgbClr val="595959"/>
                </a:solidFill>
                <a:effectLst/>
              </a:rPr>
              <a:t>leukogram</a:t>
            </a:r>
            <a:r>
              <a:rPr lang="pl-PL" b="1" i="0" u="sng" dirty="0">
                <a:solidFill>
                  <a:srgbClr val="595959"/>
                </a:solidFill>
                <a:effectLst/>
              </a:rPr>
              <a:t>, pasożyty krwi):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pobieramy do probówki z EDTA (postępujemy tak jak w przypadku pobierania krwi do badania morfologicznego); jeśli nie jest możliwe szybkie dostarczenie krwi do laboratorium (do 4 godzin) należy samodzielnie wykonać rozmaz krwi nakrapiając kroplę krwi na szkiełko podstawowe i rozmazując ją przy pomocy drugiego szkiełka, ciągnąc kroplę krwi za szkiełkiem,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rozmaz powinien być równomierny i bez przerw, a na końcu stawać się coraz cieńszy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rozmaz należy pozostawić do wyschnięcia na powietrzu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910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zmaz krwi obwodowej – wskazania, przebieg, normy, interpretacja wyników">
            <a:extLst>
              <a:ext uri="{FF2B5EF4-FFF2-40B4-BE49-F238E27FC236}">
                <a16:creationId xmlns:a16="http://schemas.microsoft.com/office/drawing/2014/main" id="{84E86848-FA5C-4907-954D-E5994574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7528"/>
            <a:ext cx="4762500" cy="248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aypeeDigital | eBook Reader">
            <a:extLst>
              <a:ext uri="{FF2B5EF4-FFF2-40B4-BE49-F238E27FC236}">
                <a16:creationId xmlns:a16="http://schemas.microsoft.com/office/drawing/2014/main" id="{6DC85264-66AA-450E-9BB7-73FB3D121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509" y="1285413"/>
            <a:ext cx="5515600" cy="467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81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7821B8-8662-49C9-B4A7-736FE2BF5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0" y="29866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i="0" u="sng" dirty="0">
                <a:solidFill>
                  <a:srgbClr val="595959"/>
                </a:solidFill>
                <a:effectLst/>
              </a:rPr>
              <a:t>Krew do oznaczeń biochemicznych („na skrzep”):</a:t>
            </a:r>
            <a:endParaRPr lang="pl-PL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celu uzyskania surowicy krew powinna być pobrana do probówki bez dodatku  antykoagulantów (czerwony korek) lub do </a:t>
            </a:r>
            <a:r>
              <a:rPr lang="pl-PL" b="0" i="0" dirty="0" err="1">
                <a:solidFill>
                  <a:srgbClr val="595959"/>
                </a:solidFill>
                <a:effectLst/>
              </a:rPr>
              <a:t>ependorfów</a:t>
            </a:r>
            <a:r>
              <a:rPr lang="pl-PL" b="0" i="0" dirty="0">
                <a:solidFill>
                  <a:srgbClr val="595959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po pobraniu krwi probówka powinna zostać ustawiona w pionie, w temp. pokojowej do czasu uzyskania skrzepu (ok. 20-30 min),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jeżeli krew po pobraniu nie może być w ciągu 2 godzin dostarczona do laboratorium, wtedy próbkę należy odwirować na miejscu,  a do badań przesłać surowicę (uzyskaną poprzez odwirowanie krwi przez 5-10 min przy 3500 </a:t>
            </a:r>
            <a:r>
              <a:rPr lang="pl-PL" b="0" i="0" dirty="0" err="1">
                <a:solidFill>
                  <a:srgbClr val="595959"/>
                </a:solidFill>
                <a:effectLst/>
              </a:rPr>
              <a:t>obr</a:t>
            </a:r>
            <a:r>
              <a:rPr lang="pl-PL" b="0" i="0" dirty="0">
                <a:solidFill>
                  <a:srgbClr val="595959"/>
                </a:solidFill>
                <a:effectLst/>
              </a:rPr>
              <a:t>/min). Surowica w większości wypadków może być następnie przechowywana w lodówce nawet przez 24 godziny.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przypadku oznaczania składników lipidowych oznaczenie powinno nastąpić maksymalnie do 2 godzin od pobrania krwi,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przypadku oznaczania bilirubina należy krew chronić przed światłem,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przypadku oznaczeń fosforu i glukozy należy jak najszybciej oddzielić surowicę.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95959"/>
                </a:solidFill>
                <a:effectLst/>
              </a:rPr>
              <a:t>w przypadku oznaczenia mocznika- surowica może być przechowywana do 48 godz. w temperaturze pokojowej.</a:t>
            </a:r>
          </a:p>
          <a:p>
            <a:endParaRPr lang="pl-PL" dirty="0"/>
          </a:p>
        </p:txBody>
      </p:sp>
      <p:pic>
        <p:nvPicPr>
          <p:cNvPr id="3074" name="Picture 2" descr="Czym jest i jaką rolę pełni surowica krwi? - Szelazo+SR - Preparaty z  żelazem, żelazo w kapsułkach na niedobór żelaza">
            <a:extLst>
              <a:ext uri="{FF2B5EF4-FFF2-40B4-BE49-F238E27FC236}">
                <a16:creationId xmlns:a16="http://schemas.microsoft.com/office/drawing/2014/main" id="{5E97CF6F-7E7E-4121-B62C-156C157F5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893" y="4290991"/>
            <a:ext cx="2786664" cy="226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25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95A451-0A55-40AA-8CDE-A032D36A9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69" y="431831"/>
            <a:ext cx="10515600" cy="1929629"/>
          </a:xfrm>
        </p:spPr>
        <p:txBody>
          <a:bodyPr/>
          <a:lstStyle/>
          <a:p>
            <a:pPr marL="0" indent="0" algn="just">
              <a:buNone/>
            </a:pPr>
            <a:r>
              <a:rPr lang="pl-PL" sz="1800" b="1" i="0" u="sng" dirty="0">
                <a:solidFill>
                  <a:srgbClr val="595959"/>
                </a:solidFill>
                <a:effectLst/>
              </a:rPr>
              <a:t>Badanie krwi w kierunku </a:t>
            </a:r>
            <a:r>
              <a:rPr lang="pl-PL" sz="1800" b="1" i="0" u="sng" dirty="0" err="1">
                <a:solidFill>
                  <a:srgbClr val="595959"/>
                </a:solidFill>
                <a:effectLst/>
              </a:rPr>
              <a:t>FeLV</a:t>
            </a:r>
            <a:r>
              <a:rPr lang="pl-PL" sz="1800" b="1" i="0" u="sng" dirty="0">
                <a:solidFill>
                  <a:srgbClr val="595959"/>
                </a:solidFill>
                <a:effectLst/>
              </a:rPr>
              <a:t>/FIV:</a:t>
            </a:r>
            <a:endParaRPr lang="pl-PL" sz="1800" b="0" i="0" dirty="0">
              <a:solidFill>
                <a:srgbClr val="595959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595959"/>
                </a:solidFill>
                <a:effectLst/>
              </a:rPr>
              <a:t>surowica i osocze mogą być świeże bądź przetrzymywane w lodówce do 7 dni  lub w zamrażarce powyżej 7 dni 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595959"/>
                </a:solidFill>
                <a:effectLst/>
              </a:rPr>
              <a:t>krew pełną należy pobrać na EDTA lub heparynę i użyć świeżą bądź schłodzoną (2-7 ºC max 7 dni),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sz="1800" b="0" i="0" dirty="0">
                <a:solidFill>
                  <a:srgbClr val="595959"/>
                </a:solidFill>
                <a:effectLst/>
              </a:rPr>
              <a:t>hemoliza, lipemia, EDTA  i heparyna nie wpływają na wynik.</a:t>
            </a:r>
          </a:p>
          <a:p>
            <a:endParaRPr lang="pl-PL" dirty="0"/>
          </a:p>
        </p:txBody>
      </p:sp>
      <p:pic>
        <p:nvPicPr>
          <p:cNvPr id="4098" name="Picture 2" descr="FIV Ab/FeLV Ag - VetExpert">
            <a:extLst>
              <a:ext uri="{FF2B5EF4-FFF2-40B4-BE49-F238E27FC236}">
                <a16:creationId xmlns:a16="http://schemas.microsoft.com/office/drawing/2014/main" id="{51680B9F-D8D5-4764-A609-F126C1DDB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317" y="2361460"/>
            <a:ext cx="3692371" cy="3692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12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A78D361C-E652-49D7-8CCD-4BFF6535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/>
              <a:t>POBIERANIE WŁOSÓW I ZESKROBIN DO BADANIA W KIERUNKU OBECNOŚCI GRZYBÓW </a:t>
            </a:r>
            <a:br>
              <a:rPr lang="pl-PL" sz="3200" dirty="0"/>
            </a:br>
            <a:r>
              <a:rPr lang="pl-PL" sz="3200" dirty="0"/>
              <a:t>(BADANIE MYKOLOGICZNE)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2A0706-3A0F-4A8C-8220-116CF5ACD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materiał powinien być pobrany przed rozpoczęciem terapii przeciwgrzybiczej lub co najmniej 4 tygodni od momentu zakończenia  leczenia,</a:t>
            </a:r>
          </a:p>
          <a:p>
            <a:r>
              <a:rPr lang="pl-PL" dirty="0"/>
              <a:t>w celu izolacji dermatofitów zalecana jest wcześniejsza dezynfekcja  badanego miejsca za pomocą 70% alkoholu,</a:t>
            </a:r>
          </a:p>
          <a:p>
            <a:r>
              <a:rPr lang="pl-PL" dirty="0"/>
              <a:t>należy  wyrwać kilkanaście włosów wraz z cebulkami z obrzeża zmian i/lub zeskrobać, np. skalpelem naskórek bez naruszania ciągłości skóry. Włosy obcięte nożyczkami nie nadają się do badania,</a:t>
            </a:r>
          </a:p>
          <a:p>
            <a:r>
              <a:rPr lang="pl-PL" dirty="0"/>
              <a:t>materiał (wraz ze skalpelem) umieścić w jałowym, zamykanym pojemniku, </a:t>
            </a:r>
          </a:p>
          <a:p>
            <a:r>
              <a:rPr lang="pl-PL" dirty="0"/>
              <a:t>zeskrobiny możemy przechowywać do 72 godzin w temperaturze pokojowej,</a:t>
            </a:r>
          </a:p>
          <a:p>
            <a:r>
              <a:rPr lang="pl-PL" dirty="0"/>
              <a:t>przy pobieraniu materiału do hodowli grzybów drożdżopodobnych i pleśniowych należy postępować taj jak przy pobieraniu materiału do badania bakteriologicznego.</a:t>
            </a:r>
            <a:br>
              <a:rPr lang="pl-PL" dirty="0"/>
            </a:br>
            <a:endParaRPr lang="pl-PL" dirty="0"/>
          </a:p>
          <a:p>
            <a:r>
              <a:rPr lang="pl-PL" dirty="0"/>
              <a:t>! Jeśli próba ma być poddana zarówno badaniu bakteriologicznemu jak i mikologicznemu zaleca się najpierw pobrać wymaz do badania bakteriologicznego, a  następnie, po zdezynfekowaniu  pobrać materiał do badania mikologicznego.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2220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echniki diagnostyczne">
            <a:extLst>
              <a:ext uri="{FF2B5EF4-FFF2-40B4-BE49-F238E27FC236}">
                <a16:creationId xmlns:a16="http://schemas.microsoft.com/office/drawing/2014/main" id="{9DAA3D13-70D7-4B31-86E0-E89E5F5FD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576" y="352387"/>
            <a:ext cx="3546861" cy="236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Świat Czarnego Teriera">
            <a:extLst>
              <a:ext uri="{FF2B5EF4-FFF2-40B4-BE49-F238E27FC236}">
                <a16:creationId xmlns:a16="http://schemas.microsoft.com/office/drawing/2014/main" id="{2E101BF3-B6B5-4EDB-B5B5-0556D28AE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532" y="352387"/>
            <a:ext cx="4785731" cy="358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Techniki diagnostyczne">
            <a:extLst>
              <a:ext uri="{FF2B5EF4-FFF2-40B4-BE49-F238E27FC236}">
                <a16:creationId xmlns:a16="http://schemas.microsoft.com/office/drawing/2014/main" id="{7478C2CC-0291-47C9-AE24-845748940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66" y="3852907"/>
            <a:ext cx="4207971" cy="28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720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1695</Words>
  <Application>Microsoft Office PowerPoint</Application>
  <PresentationFormat>Panoramiczny</PresentationFormat>
  <Paragraphs>71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Helvetica</vt:lpstr>
      <vt:lpstr>Motyw pakietu Office</vt:lpstr>
      <vt:lpstr>CZYNNOŚCI POMOCNICZE PRZY LEKARZU WETERYNARII</vt:lpstr>
      <vt:lpstr>POBIERANIE PRÓBEK KRWI DO DIAGNOSTYKI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POBIERANIE WŁOSÓW I ZESKROBIN DO BADANIA W KIERUNKU OBECNOŚCI GRZYBÓW  (BADANIE MYKOLOGICZNE)</vt:lpstr>
      <vt:lpstr>Prezentacja programu PowerPoint</vt:lpstr>
      <vt:lpstr>POBIERANIE MATERIAŁU DO BADANIA BAKTERIOLOGICZNEGO</vt:lpstr>
      <vt:lpstr>Prezentacja programu PowerPoint</vt:lpstr>
      <vt:lpstr>Prezentacja programu PowerPoint</vt:lpstr>
      <vt:lpstr>Prezentacja programu PowerPoint</vt:lpstr>
      <vt:lpstr>POBIERANIE KAŁU DO BADANIA PARAZYTOLOGICZNEGO</vt:lpstr>
      <vt:lpstr>Prezentacja programu PowerPoint</vt:lpstr>
      <vt:lpstr>Prezentacja programu PowerPoint</vt:lpstr>
      <vt:lpstr>POBIERANIE MOCZU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POMOCNICZE PRZY LEKARZU WETERYNARII</dc:title>
  <dc:creator>SMART FIX</dc:creator>
  <cp:lastModifiedBy>SMART FIX</cp:lastModifiedBy>
  <cp:revision>4</cp:revision>
  <dcterms:created xsi:type="dcterms:W3CDTF">2020-11-06T21:13:16Z</dcterms:created>
  <dcterms:modified xsi:type="dcterms:W3CDTF">2020-11-06T21:47:31Z</dcterms:modified>
</cp:coreProperties>
</file>