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39669-F7F0-4094-950C-79185A8B7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ANATOMIA I FIZJOLOGIA ZWIERZĄT – układ pokarmowy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B0EA1C-37BD-4547-AAB2-7CE39FDC5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Lek. Wet. Marcin Świtalski</a:t>
            </a:r>
          </a:p>
        </p:txBody>
      </p:sp>
    </p:spTree>
    <p:extLst>
      <p:ext uri="{BB962C8B-B14F-4D97-AF65-F5344CB8AC3E}">
        <p14:creationId xmlns:p14="http://schemas.microsoft.com/office/powerpoint/2010/main" val="379467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607D9C-15A5-4353-AB67-D06B232C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PRZEŁYK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8E10D0-AB49-481C-8439-36A87BF3A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pl-PL" dirty="0"/>
              <a:t>Rozciągliwa, błoniasto-mięśniowa rura o zwiotczałych ścianach w fazie spoczynkowej.</a:t>
            </a:r>
          </a:p>
          <a:p>
            <a:pPr marL="502920" indent="-457200">
              <a:buAutoNum type="arabicPeriod"/>
            </a:pPr>
            <a:r>
              <a:rPr lang="pl-PL" dirty="0"/>
              <a:t>Składa się z części szyjnej, piersiowej oraz brzusznej. </a:t>
            </a:r>
          </a:p>
          <a:p>
            <a:pPr marL="502920" indent="-457200">
              <a:buAutoNum type="arabicPeriod"/>
            </a:pPr>
            <a:r>
              <a:rPr lang="pl-PL" dirty="0"/>
              <a:t>W ścianie zlokalizowane gruczoły przełykowe. </a:t>
            </a:r>
          </a:p>
        </p:txBody>
      </p:sp>
    </p:spTree>
    <p:extLst>
      <p:ext uri="{BB962C8B-B14F-4D97-AF65-F5344CB8AC3E}">
        <p14:creationId xmlns:p14="http://schemas.microsoft.com/office/powerpoint/2010/main" val="29801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7EE236-E855-409F-BDA2-5F607E6F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ŻOŁĄDEK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F1E3F4-D956-48C5-A434-18029D4B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20048"/>
            <a:ext cx="9872871" cy="4038600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pl-PL" dirty="0"/>
              <a:t>Workowate rozszerzenie przewodu pokarmowego między przełykiem, a dwunastnicą. Jego błona śluzowa jest wyposażona w gruczoły trawienne, których wydzieliny w postaci soku żołądkowego trawią treść pokarmową.</a:t>
            </a:r>
          </a:p>
          <a:p>
            <a:pPr marL="502920" indent="-457200">
              <a:buAutoNum type="arabicPeriod"/>
            </a:pPr>
            <a:r>
              <a:rPr lang="pl-PL" dirty="0"/>
              <a:t>Błona mięśniowa bierze aktywny udział w mieszaniu pokarmu z enzymami tu wydzielanymi oraz przesuwa go dalej w stronę jelit. </a:t>
            </a:r>
          </a:p>
          <a:p>
            <a:pPr marL="502920" indent="-457200">
              <a:buAutoNum type="arabicPeriod"/>
            </a:pPr>
            <a:r>
              <a:rPr lang="pl-PL" dirty="0"/>
              <a:t>Początek żołądka wyznacza ujście przełyku (ujście wpustowe). </a:t>
            </a:r>
          </a:p>
          <a:p>
            <a:pPr marL="502920" indent="-457200">
              <a:buAutoNum type="arabicPeriod"/>
            </a:pPr>
            <a:r>
              <a:rPr lang="pl-PL" dirty="0"/>
              <a:t>Jego koniec wyznacza ujście odźwiernikowe. </a:t>
            </a:r>
          </a:p>
          <a:p>
            <a:pPr marL="502920" indent="-457200">
              <a:buAutoNum type="arabicPeriod"/>
            </a:pPr>
            <a:r>
              <a:rPr lang="pl-PL" dirty="0"/>
              <a:t>U mięsożernych, świni i konia występują żołądki jednokomorowe. </a:t>
            </a:r>
          </a:p>
          <a:p>
            <a:pPr marL="502920" indent="-457200">
              <a:buAutoNum type="arabicPeriod"/>
            </a:pPr>
            <a:r>
              <a:rPr lang="pl-PL" dirty="0"/>
              <a:t>U przeżuwaczy charakterystyczny żołądek wielokomorowy. </a:t>
            </a:r>
          </a:p>
        </p:txBody>
      </p:sp>
    </p:spTree>
    <p:extLst>
      <p:ext uri="{BB962C8B-B14F-4D97-AF65-F5344CB8AC3E}">
        <p14:creationId xmlns:p14="http://schemas.microsoft.com/office/powerpoint/2010/main" val="160644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18D0ACA-DD1F-452D-877C-613B8924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46" y="435007"/>
            <a:ext cx="7670307" cy="57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9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81BCB24-75B1-4451-B2BA-7DA093D8F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36" y="1049414"/>
            <a:ext cx="9518344" cy="47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6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E066724-0370-43E6-9239-768800D08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" r="-1" b="7730"/>
          <a:stretch/>
        </p:blipFill>
        <p:spPr>
          <a:xfrm>
            <a:off x="1346446" y="431282"/>
            <a:ext cx="9499107" cy="59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5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0670E38-5179-4C2A-879A-FB225B36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33" y="540774"/>
            <a:ext cx="7701934" cy="5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6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F106B29-895F-419A-9EA2-F927EE78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58" y="472203"/>
            <a:ext cx="10502284" cy="59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9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26F8A4-8D60-44EB-91EC-1C92E90AF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BYDŁO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115301-D086-4AC3-8A92-A7B083415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pl-PL" dirty="0"/>
              <a:t>ŻWACZ – największy przedżołądek u dorosłych przeżuwaczy, u bydła pojemność około 100 l. Zajmuję prawie całą stronę lewą jamy brzusznej. Błona śluzowa tworzy charakterystyczna brodawki żwacza. </a:t>
            </a:r>
          </a:p>
          <a:p>
            <a:pPr marL="502920" indent="-457200">
              <a:buAutoNum type="arabicPeriod"/>
            </a:pPr>
            <a:r>
              <a:rPr lang="pl-PL" dirty="0"/>
              <a:t>CZEPIEC – to niewielki przedżołądek o kształcie kuli, układający się tuż przed żwaczem po stronie lewej jamy brzusznej. Jego błona śluzowa tworzy liczne grzebienie czepca tworzące komórki czepca. </a:t>
            </a:r>
          </a:p>
          <a:p>
            <a:pPr marL="502920" indent="-457200">
              <a:buAutoNum type="arabicPeriod"/>
            </a:pPr>
            <a:r>
              <a:rPr lang="pl-PL" dirty="0"/>
              <a:t>KSIĘGI – również zachowują kształt kuli, leżą po prawo od czepca. Ich błona śluzowa tworzy charakterystyczne fałdy zwane blaszkami ksiąg.</a:t>
            </a:r>
          </a:p>
          <a:p>
            <a:pPr marL="502920" indent="-457200">
              <a:buAutoNum type="arabicPeriod"/>
            </a:pPr>
            <a:r>
              <a:rPr lang="pl-PL" dirty="0"/>
              <a:t>TRAWIENIEC – kształtu gruszkowatego, tzw. żołądek właściwy. Błona śluzowa tworzy fałdy spiralne trawieńca. </a:t>
            </a:r>
          </a:p>
        </p:txBody>
      </p:sp>
    </p:spTree>
    <p:extLst>
      <p:ext uri="{BB962C8B-B14F-4D97-AF65-F5344CB8AC3E}">
        <p14:creationId xmlns:p14="http://schemas.microsoft.com/office/powerpoint/2010/main" val="118021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C2B501-9502-45AF-9690-F9852AD7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JELITO CIENKIE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99BC5E-EC10-4F28-AB6D-2C64955A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3416"/>
            <a:ext cx="9872871" cy="1253971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1. Jest odcinkiem przewodu pokarmowego w którym odbywa się wchłanianie składników pokarmowych. Funkcje trawienne spełnia sok jelitowy będący wydzieliną gruczołów </a:t>
            </a:r>
            <a:r>
              <a:rPr lang="pl-PL" dirty="0" err="1"/>
              <a:t>śródściennych</a:t>
            </a:r>
            <a:r>
              <a:rPr lang="pl-PL" dirty="0"/>
              <a:t>, jak i </a:t>
            </a:r>
            <a:r>
              <a:rPr lang="pl-PL" dirty="0" err="1"/>
              <a:t>zaściennych</a:t>
            </a:r>
            <a:r>
              <a:rPr lang="pl-PL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3D4611-17B5-45CC-84CC-1FEE71E1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149" y="2676617"/>
            <a:ext cx="5101701" cy="38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7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6D41498-836B-4F5C-9357-53DBFAD9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419" y="630314"/>
            <a:ext cx="7463161" cy="55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1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312D22-FC42-429E-9CA3-90675345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468297"/>
            <a:ext cx="9872871" cy="1467035"/>
          </a:xfrm>
        </p:spPr>
        <p:txBody>
          <a:bodyPr/>
          <a:lstStyle/>
          <a:p>
            <a:pPr marL="45720" indent="0" algn="ctr">
              <a:buNone/>
            </a:pPr>
            <a:r>
              <a:rPr lang="pl-PL" dirty="0"/>
              <a:t>Jest miejscem, gdzie odbywaj się pobieranie, obróbka mechaniczna i chemiczna oraz transport treści pokarmowej. Następują tu również procesy wchłaniania składników pokarmowych, które są źródłem energii lub stanowią materiał budulcowy oraz wydalanie niestrawionych i niewchłoniętych resztek pokarmu.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5F1324-0313-414B-AC87-3BFE6BB4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137" y="1935332"/>
            <a:ext cx="6079723" cy="43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2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30F1F7-1A36-4E99-9A2A-C74FC717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CZĘŚCI JELITA CIENKIEGO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E167DB-966C-4AA2-95CF-8220388FA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pl-PL" b="1" dirty="0"/>
              <a:t>Dwunastnica</a:t>
            </a:r>
            <a:r>
              <a:rPr lang="pl-PL" dirty="0"/>
              <a:t> – długość waha się od kilkunastu cm u mięsożernych do około 1 m u bydła i konia. Przewody wyprowadzające wątroby oraz trzustki uchodzą do światła dwunastnicy. </a:t>
            </a:r>
          </a:p>
          <a:p>
            <a:pPr marL="502920" indent="-457200">
              <a:buAutoNum type="arabicPeriod"/>
            </a:pPr>
            <a:r>
              <a:rPr lang="pl-PL" b="1" dirty="0"/>
              <a:t>Jelito czcze </a:t>
            </a:r>
            <a:r>
              <a:rPr lang="pl-PL" dirty="0"/>
              <a:t>– stanowi najdłuższy odcinek jelita i w zależności od gatunku tworzy obfite pętle. U mięsożernych około 2 do 7 m, u świnie około 15-20 m, u przeżuwaczy i konia około 30-40 m. </a:t>
            </a:r>
          </a:p>
          <a:p>
            <a:pPr marL="502920" indent="-457200">
              <a:buAutoNum type="arabicPeriod"/>
            </a:pPr>
            <a:r>
              <a:rPr lang="pl-PL" b="1" dirty="0"/>
              <a:t>Jelito biodrowe s. kręte </a:t>
            </a:r>
            <a:r>
              <a:rPr lang="pl-PL" dirty="0"/>
              <a:t>– stanowi najkrótszy odcinek jelita cienkiego podwieszony na krezce jelita biodrowego. </a:t>
            </a:r>
          </a:p>
        </p:txBody>
      </p:sp>
    </p:spTree>
    <p:extLst>
      <p:ext uri="{BB962C8B-B14F-4D97-AF65-F5344CB8AC3E}">
        <p14:creationId xmlns:p14="http://schemas.microsoft.com/office/powerpoint/2010/main" val="121360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57B144-4CF8-4068-B47C-37B866840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JELITO GRUBE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90DB75-64E5-4813-AA74-D08AC915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2257148"/>
          </a:xfrm>
        </p:spPr>
        <p:txBody>
          <a:bodyPr/>
          <a:lstStyle/>
          <a:p>
            <a:pPr marL="45720" indent="0" algn="just">
              <a:buNone/>
            </a:pPr>
            <a:r>
              <a:rPr lang="pl-PL" dirty="0"/>
              <a:t>W jelicie grubym w zasadzie nie ma trawienia, z wyjątkiem konia. Odbywa się tu przede wszystkim wchłanianie wody, co prowadzi do zagęszczenia masy kałowej oraz nadania jej charakterystycznego wyglądu i kształtu. Obfite wydzielanie śluzu z tego odcinka ułatwia wydalanie kału. W jelicie grubym brak jest tworów zwiększających powierzchnię czynną tj. kosmków i fałdów okrężnych. Jedynie u ssaków roślinożernych np. u konia można mówić o zachodzących tu procesach trawiennych przy udziale bytujących w tym odcinku pierwotniaków i bakterii. </a:t>
            </a:r>
          </a:p>
        </p:txBody>
      </p:sp>
    </p:spTree>
    <p:extLst>
      <p:ext uri="{BB962C8B-B14F-4D97-AF65-F5344CB8AC3E}">
        <p14:creationId xmlns:p14="http://schemas.microsoft.com/office/powerpoint/2010/main" val="366792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F2C8168-8171-498E-AD6F-554371F8E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" t="18026" r="2689" b="4198"/>
          <a:stretch/>
        </p:blipFill>
        <p:spPr>
          <a:xfrm>
            <a:off x="1448540" y="485608"/>
            <a:ext cx="9294920" cy="58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3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7C0B6-5D3A-4F44-85BB-B5226264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CZĘŚCI JELITA GRUBEGO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BC2CB4-3741-4120-82B0-6D2BEEEB1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3415"/>
            <a:ext cx="9872871" cy="4316768"/>
          </a:xfrm>
        </p:spPr>
        <p:txBody>
          <a:bodyPr>
            <a:normAutofit/>
          </a:bodyPr>
          <a:lstStyle/>
          <a:p>
            <a:pPr marL="502920" indent="-457200" algn="just">
              <a:buAutoNum type="arabicPeriod"/>
            </a:pPr>
            <a:r>
              <a:rPr lang="pl-PL" b="1" dirty="0"/>
              <a:t>Jelito ślepe </a:t>
            </a:r>
            <a:r>
              <a:rPr lang="pl-PL" dirty="0"/>
              <a:t>– ślepo zakończony odcinek jelita grubego o zmiennej długości gatunkowej. Występujący u człowieka wyrostek robaczkowy u ssaków udomowionych (oprócz królika) nie występuje. Największe występuję u konia w postaci dużego worka i długości około 1 metra i pojemności około 30 litrów. Znajduję się po prawej stronie jamy brzusznej na wysokości prawego dołu </a:t>
            </a:r>
            <a:r>
              <a:rPr lang="pl-PL" dirty="0" err="1"/>
              <a:t>przylędźwiowego</a:t>
            </a:r>
            <a:r>
              <a:rPr lang="pl-PL" dirty="0"/>
              <a:t>. </a:t>
            </a:r>
          </a:p>
          <a:p>
            <a:pPr marL="502920" indent="-457200" algn="just">
              <a:buAutoNum type="arabicPeriod"/>
            </a:pPr>
            <a:r>
              <a:rPr lang="pl-PL" b="1" dirty="0"/>
              <a:t>Okrężnica</a:t>
            </a:r>
            <a:r>
              <a:rPr lang="pl-PL" dirty="0"/>
              <a:t> – najbardziej rozbudowany odcinek jelita grubego. Najbardziej rozbudowana u konia. Jej prawa </a:t>
            </a:r>
            <a:r>
              <a:rPr lang="pl-PL" dirty="0" err="1"/>
              <a:t>dogrzbietowa</a:t>
            </a:r>
            <a:r>
              <a:rPr lang="pl-PL" dirty="0"/>
              <a:t> cześć ulega silnemu rozszerzeniu tworząc bańkę okrężnicy, wspomniana bańka przechodząc w okrężnicę poprzeczną ulega silnemu zwężeniu. </a:t>
            </a:r>
          </a:p>
          <a:p>
            <a:pPr marL="502920" indent="-457200" algn="just">
              <a:buAutoNum type="arabicPeriod"/>
            </a:pPr>
            <a:r>
              <a:rPr lang="pl-PL" b="1" dirty="0"/>
              <a:t>Odbytnica</a:t>
            </a:r>
            <a:r>
              <a:rPr lang="pl-PL" dirty="0"/>
              <a:t> – krótki odcinek jelita grubego leżący w jamie miednicy przedłużający się w kanał odbytowy, zakończony odbytem. </a:t>
            </a:r>
          </a:p>
        </p:txBody>
      </p:sp>
    </p:spTree>
    <p:extLst>
      <p:ext uri="{BB962C8B-B14F-4D97-AF65-F5344CB8AC3E}">
        <p14:creationId xmlns:p14="http://schemas.microsoft.com/office/powerpoint/2010/main" val="67704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71CEA-DAAC-44F2-A686-6AFAB9B0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35" y="112451"/>
            <a:ext cx="9875520" cy="1356360"/>
          </a:xfrm>
        </p:spPr>
        <p:txBody>
          <a:bodyPr/>
          <a:lstStyle/>
          <a:p>
            <a:r>
              <a:rPr lang="pl-PL" dirty="0"/>
              <a:t>WĄTROBA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93DF74-76AF-46C1-A492-4F5F8055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80857"/>
            <a:ext cx="9872871" cy="3171547"/>
          </a:xfrm>
        </p:spPr>
        <p:txBody>
          <a:bodyPr/>
          <a:lstStyle/>
          <a:p>
            <a:pPr marL="45720" indent="0" algn="just">
              <a:buNone/>
            </a:pPr>
            <a:r>
              <a:rPr lang="pl-PL" dirty="0"/>
              <a:t>Narząd wieloczynnościowy i jednocześnie największy gruczoł ssaków. Produkt wątroby w postaci żółci jest u większości ssaków odprowadzany przewodem żółciowym do dwunastnicy, gdzie razem z wydzielinami trzustki oraz gruczołów </a:t>
            </a:r>
            <a:r>
              <a:rPr lang="pl-PL" dirty="0" err="1"/>
              <a:t>śródściennych</a:t>
            </a:r>
            <a:r>
              <a:rPr lang="pl-PL" dirty="0"/>
              <a:t> bierze udział w procesach trawiennych. W wątrobie odbywają się przemiany składników organicznych wchłanianych w przewodzie pokarmowym, które dostają się do wątroby żyłą wrotną. Końcowe produkty przemiany białek w wątrobie w postaci mocznika bądź kwasu moczowego trafiają z krwią do nerek. Są tam wychwytywane jako składniki moczu. W wątrobie odbywa się również zobojętnianie i przekształcanie substancji trujących, które mogą tu trafić w przewodu pokarmowego.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AB93E2-7872-4DBB-8599-18330B08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62" r="1881"/>
          <a:stretch/>
        </p:blipFill>
        <p:spPr>
          <a:xfrm>
            <a:off x="5415378" y="3953578"/>
            <a:ext cx="3719744" cy="25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2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A9A6D1C-591A-4155-AC5A-72A5EC7C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471" y="334250"/>
            <a:ext cx="5493058" cy="61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6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4574E8-0014-4CC7-8124-9BDE5B35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72249"/>
            <a:ext cx="9875520" cy="1356360"/>
          </a:xfrm>
        </p:spPr>
        <p:txBody>
          <a:bodyPr/>
          <a:lstStyle/>
          <a:p>
            <a:r>
              <a:rPr lang="pl-PL" dirty="0"/>
              <a:t>PĘCHERZYK ŻÓŁCIOWY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D3398C-C2E3-4217-B981-17DDC568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347186"/>
            <a:ext cx="9872871" cy="1227338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pl-PL" dirty="0"/>
              <a:t>Przejściowy magazyn żółci.</a:t>
            </a:r>
          </a:p>
          <a:p>
            <a:pPr marL="502920" indent="-457200">
              <a:buAutoNum type="arabicPeriod"/>
            </a:pPr>
            <a:r>
              <a:rPr lang="pl-PL" dirty="0"/>
              <a:t>Wrodzony brak pęcherzyka żółciowego cechuje konia, jeleniowate, słonia, szczura i mysz. </a:t>
            </a:r>
          </a:p>
          <a:p>
            <a:pPr marL="502920" indent="-457200">
              <a:buAutoNum type="arabicPeriod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BED721-2209-486D-A7A0-B04498DA0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441" y="2202255"/>
            <a:ext cx="5370990" cy="42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83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7BD059-24C3-4223-8BF7-79EA84C7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TRZUSTKA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4556B9-4595-441B-9EB3-BF21112C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3416"/>
            <a:ext cx="9872871" cy="4038600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pl-PL" dirty="0"/>
              <a:t>Jest gruczołem o podwójnej funkcji, tj. zewnętrz i wewnątrzwydzielniczej. </a:t>
            </a:r>
          </a:p>
          <a:p>
            <a:pPr marL="502920" indent="-457200">
              <a:buAutoNum type="arabicPeriod"/>
            </a:pPr>
            <a:r>
              <a:rPr lang="pl-PL" dirty="0"/>
              <a:t>Część </a:t>
            </a:r>
            <a:r>
              <a:rPr lang="pl-PL" dirty="0" err="1"/>
              <a:t>zewnątrzwydzielnicza</a:t>
            </a:r>
            <a:r>
              <a:rPr lang="pl-PL" dirty="0"/>
              <a:t> produkuje </a:t>
            </a:r>
            <a:r>
              <a:rPr lang="pl-PL" b="1" dirty="0"/>
              <a:t>sok trzustkowy</a:t>
            </a:r>
            <a:r>
              <a:rPr lang="pl-PL" dirty="0"/>
              <a:t>, odprowadzany do dwunastnicy i biorący udział w trawieniu składników pokarmowych. </a:t>
            </a:r>
          </a:p>
          <a:p>
            <a:pPr marL="502920" indent="-457200">
              <a:buAutoNum type="arabicPeriod"/>
            </a:pPr>
            <a:r>
              <a:rPr lang="pl-PL" dirty="0"/>
              <a:t>Część </a:t>
            </a:r>
            <a:r>
              <a:rPr lang="pl-PL" dirty="0" err="1"/>
              <a:t>zewnątrzwydzielniczą</a:t>
            </a:r>
            <a:r>
              <a:rPr lang="pl-PL" dirty="0"/>
              <a:t> tworzą wyspy trzustki produkujące hormony biorę udział w metabolizmie węglowodanów – </a:t>
            </a:r>
            <a:r>
              <a:rPr lang="pl-PL" b="1" dirty="0"/>
              <a:t>insulinę oraz glukagon. </a:t>
            </a:r>
          </a:p>
          <a:p>
            <a:pPr marL="502920" indent="-457200">
              <a:buAutoNum type="arabicPeriod"/>
            </a:pPr>
            <a:r>
              <a:rPr lang="pl-PL" dirty="0"/>
              <a:t>U świni i bydła zachował się tylko przewód trzustkowy dodatkowy, który uchodzi samodzielnie do dwunastnicy. </a:t>
            </a:r>
          </a:p>
          <a:p>
            <a:pPr marL="502920" indent="-457200">
              <a:buAutoNum type="arabicPeriod"/>
            </a:pPr>
            <a:r>
              <a:rPr lang="pl-PL" dirty="0"/>
              <a:t>U psa i konia występuję przewód trzustkowy i przewód trzustkowy dodatkowy. </a:t>
            </a:r>
          </a:p>
          <a:p>
            <a:pPr marL="502920" indent="-457200">
              <a:buAutoNum type="arabicPeriod"/>
            </a:pPr>
            <a:r>
              <a:rPr lang="pl-PL" dirty="0"/>
              <a:t>U kota i małych przeżuwaczy występuję tylko przewód trzustkowy uchodzący łącznie z przewodem żółciowym. </a:t>
            </a:r>
          </a:p>
        </p:txBody>
      </p:sp>
    </p:spTree>
    <p:extLst>
      <p:ext uri="{BB962C8B-B14F-4D97-AF65-F5344CB8AC3E}">
        <p14:creationId xmlns:p14="http://schemas.microsoft.com/office/powerpoint/2010/main" val="389313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FB0BA-D127-4F02-9926-2647BBE9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750820"/>
            <a:ext cx="9875520" cy="1356360"/>
          </a:xfrm>
        </p:spPr>
        <p:txBody>
          <a:bodyPr/>
          <a:lstStyle/>
          <a:p>
            <a:pPr algn="ctr"/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329710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C229AC-24CD-4774-9624-BE87E33B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JAMA USTNA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EF1C51-C45A-4B4E-B7BC-A8BC08DF4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35458"/>
            <a:ext cx="9872871" cy="4038600"/>
          </a:xfrm>
        </p:spPr>
        <p:txBody>
          <a:bodyPr/>
          <a:lstStyle/>
          <a:p>
            <a:pPr marL="502920" indent="-457200" algn="just">
              <a:buAutoNum type="arabicPeriod"/>
            </a:pPr>
            <a:r>
              <a:rPr lang="pl-PL" dirty="0"/>
              <a:t>Jama ustna, wraz z narządami dodatkowymi stanowiącymi jej wyposażenie, służy do pobierania pokarmu, jego rozcierania i miażdżenia, naślinienia                     i utworzenia kęsa pokarmowego. Pokarm w jamie ustnej zostaje zanalizowany pod względem smaku. Uformowany kęs zostaje przesunięty do gardła. </a:t>
            </a:r>
          </a:p>
          <a:p>
            <a:pPr marL="502920" indent="-457200" algn="just">
              <a:buAutoNum type="arabicPeriod"/>
            </a:pPr>
            <a:r>
              <a:rPr lang="pl-PL" dirty="0"/>
              <a:t>Wargi ust – ruchome fałdy mięśniowo-skórne, pokryte od wewnątrz błoną śluzową. </a:t>
            </a:r>
          </a:p>
          <a:p>
            <a:pPr marL="502920" indent="-457200" algn="just">
              <a:buAutoNum type="alphaLcParenR"/>
            </a:pPr>
            <a:r>
              <a:rPr lang="pl-PL" dirty="0"/>
              <a:t>Pies – lusterko nosowe </a:t>
            </a:r>
          </a:p>
          <a:p>
            <a:pPr marL="502920" indent="-457200" algn="just">
              <a:buAutoNum type="alphaLcParenR"/>
            </a:pPr>
            <a:r>
              <a:rPr lang="pl-PL" dirty="0"/>
              <a:t>Świnia – tarcza ryjowa</a:t>
            </a:r>
          </a:p>
          <a:p>
            <a:pPr marL="502920" indent="-457200" algn="just">
              <a:buAutoNum type="alphaLcParenR"/>
            </a:pPr>
            <a:r>
              <a:rPr lang="pl-PL" dirty="0"/>
              <a:t>Bydło – śluzawica </a:t>
            </a:r>
          </a:p>
        </p:txBody>
      </p:sp>
    </p:spTree>
    <p:extLst>
      <p:ext uri="{BB962C8B-B14F-4D97-AF65-F5344CB8AC3E}">
        <p14:creationId xmlns:p14="http://schemas.microsoft.com/office/powerpoint/2010/main" val="398044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BD5751-CD07-4DF0-B092-65965D7F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DZIĄSŁA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C6922A-B824-49D3-A82E-F3D5626FB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1. Dziąsło to błona śluzowa jamy ustnej podbudowana tkanką włóknistą zbitą, okrywającą wyrostki zębodołowe i zrośnięta z ich okostną. U przeżuwaczy, pozbawionych kłów i zębów siecznych w łuku zębowym górnych występuję </a:t>
            </a:r>
            <a:r>
              <a:rPr lang="pl-PL" b="1" dirty="0"/>
              <a:t>opuszka zębowa.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95E7B7-F57A-493C-8840-71690B311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275" y="3429000"/>
            <a:ext cx="4357179" cy="28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18593-52C1-4658-919F-2A7D7BA5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GRUCZOŁY JAMY USTNEJ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1B1894-B226-4A70-B9E5-62309ADB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l-PL" dirty="0"/>
              <a:t>1. </a:t>
            </a:r>
            <a:r>
              <a:rPr lang="pl-PL" b="1" dirty="0"/>
              <a:t>Gruczoły podjęzykowe </a:t>
            </a:r>
            <a:r>
              <a:rPr lang="pl-PL" dirty="0"/>
              <a:t>– mieszczą się pod błoną śluzową bocznej powierzchni języka. </a:t>
            </a:r>
          </a:p>
          <a:p>
            <a:pPr marL="45720" indent="0">
              <a:buNone/>
            </a:pPr>
            <a:r>
              <a:rPr lang="pl-PL" dirty="0"/>
              <a:t>2. </a:t>
            </a:r>
            <a:r>
              <a:rPr lang="pl-PL" b="1" dirty="0"/>
              <a:t>Gruczoł żuchwowy </a:t>
            </a:r>
            <a:r>
              <a:rPr lang="pl-PL" dirty="0"/>
              <a:t>– mieści się w dolnej części zagłębienia zwanego dołem </a:t>
            </a:r>
            <a:r>
              <a:rPr lang="pl-PL" dirty="0" err="1"/>
              <a:t>zażuchwowym</a:t>
            </a:r>
            <a:r>
              <a:rPr lang="pl-PL" dirty="0"/>
              <a:t> (tylna krawędź żuchwy, skrzydło kręgu skrzydłowego, trzon kości gnykowej). </a:t>
            </a:r>
          </a:p>
          <a:p>
            <a:pPr>
              <a:buFontTx/>
              <a:buChar char="-"/>
            </a:pPr>
            <a:r>
              <a:rPr lang="pl-PL" dirty="0"/>
              <a:t>największy u bydła</a:t>
            </a:r>
          </a:p>
          <a:p>
            <a:pPr>
              <a:buFontTx/>
              <a:buChar char="-"/>
            </a:pPr>
            <a:r>
              <a:rPr lang="pl-PL" dirty="0"/>
              <a:t>przewód żuchwowy uchodzi do jamy ustnej na mięsku podjęzykowym.</a:t>
            </a:r>
          </a:p>
          <a:p>
            <a:pPr marL="45720" indent="0">
              <a:buNone/>
            </a:pPr>
            <a:r>
              <a:rPr lang="pl-PL" dirty="0"/>
              <a:t>3. </a:t>
            </a:r>
            <a:r>
              <a:rPr lang="pl-PL" b="1" dirty="0"/>
              <a:t>Gruczoł przyuszny (przyusznica) </a:t>
            </a:r>
            <a:r>
              <a:rPr lang="pl-PL" dirty="0"/>
              <a:t>– zlokalizowany u podstawy małżowiny usznej, w górne części dołu </a:t>
            </a:r>
            <a:r>
              <a:rPr lang="pl-PL" dirty="0" err="1"/>
              <a:t>zażuchwowego</a:t>
            </a:r>
            <a:r>
              <a:rPr lang="pl-PL" dirty="0"/>
              <a:t>, przewód </a:t>
            </a:r>
            <a:r>
              <a:rPr lang="pl-PL" dirty="0" err="1"/>
              <a:t>przyszny</a:t>
            </a:r>
            <a:r>
              <a:rPr lang="pl-PL" dirty="0"/>
              <a:t> uchodzi na brodawce </a:t>
            </a:r>
            <a:r>
              <a:rPr lang="pl-PL" dirty="0" err="1"/>
              <a:t>przyuszniczej</a:t>
            </a:r>
            <a:r>
              <a:rPr lang="pl-PL" dirty="0"/>
              <a:t> w przedsionku policzkowym jamy ustnej. </a:t>
            </a:r>
          </a:p>
        </p:txBody>
      </p:sp>
    </p:spTree>
    <p:extLst>
      <p:ext uri="{BB962C8B-B14F-4D97-AF65-F5344CB8AC3E}">
        <p14:creationId xmlns:p14="http://schemas.microsoft.com/office/powerpoint/2010/main" val="419714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E06DBB-CF08-4689-8454-79BDAE95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JĘZYK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001719-1976-4CB5-A8D9-DBA10C1A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pl-PL" dirty="0"/>
              <a:t>Mieści się w jamie ustnej i jest dostosowany do niej wielkością i kształtem. </a:t>
            </a:r>
          </a:p>
          <a:p>
            <a:pPr marL="502920" indent="-457200">
              <a:buAutoNum type="arabicPeriod"/>
            </a:pPr>
            <a:r>
              <a:rPr lang="pl-PL" dirty="0"/>
              <a:t>Zbudowany z trzonu języka, wierzchołka języka i korzenia języka. </a:t>
            </a:r>
          </a:p>
          <a:p>
            <a:pPr marL="502920" indent="-457200">
              <a:buAutoNum type="arabicPeriod"/>
            </a:pPr>
            <a:r>
              <a:rPr lang="pl-PL" dirty="0"/>
              <a:t>Na grzbiecie zagłębienie u mięsożernych i człowieka – bruzda pośrodkowa.</a:t>
            </a:r>
          </a:p>
          <a:p>
            <a:pPr marL="502920" indent="-457200">
              <a:buAutoNum type="arabicPeriod"/>
            </a:pPr>
            <a:r>
              <a:rPr lang="pl-PL" dirty="0"/>
              <a:t>U przeżuwaczy na grzbiecie trzonu wyniosłość zwana wałem języka – u bydła poprzedza je zagłębienie w postaci dołu języka. </a:t>
            </a:r>
          </a:p>
          <a:p>
            <a:pPr marL="502920" indent="-457200">
              <a:buAutoNum type="arabicPeriod"/>
            </a:pPr>
            <a:r>
              <a:rPr lang="pl-PL" dirty="0"/>
              <a:t>Błona śluzowa całego grzbietu języka jest zgrubiała i usiana licznymi brodawkami językowymi.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593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81469E-09AE-4E84-ABB5-BB90A6EB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4373"/>
            <a:ext cx="9875520" cy="1356360"/>
          </a:xfrm>
        </p:spPr>
        <p:txBody>
          <a:bodyPr/>
          <a:lstStyle/>
          <a:p>
            <a:r>
              <a:rPr lang="pl-PL" dirty="0"/>
              <a:t>ZĘBY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AF5D38-8EDE-4AC2-BF6E-F5CE28D8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223" y="1125244"/>
            <a:ext cx="9872871" cy="2487967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pl-PL" dirty="0"/>
              <a:t>Zęby to narządy jamy ustnej twardsze i wytrzymalsze od kości. Wraz z mięśniami </a:t>
            </a:r>
            <a:r>
              <a:rPr lang="pl-PL" dirty="0" err="1"/>
              <a:t>żuciowymi</a:t>
            </a:r>
            <a:r>
              <a:rPr lang="pl-PL" dirty="0"/>
              <a:t> służą do mechanicznego rozdrobnienia pokarmu przez nacinanie, kruszenie, miażdżenie i rozcieranie. Ponadto u niektórych gatunków zęby służą jako narząd obrony i ataku. </a:t>
            </a:r>
          </a:p>
          <a:p>
            <a:pPr marL="502920" indent="-457200">
              <a:buAutoNum type="arabicPeriod"/>
            </a:pPr>
            <a:r>
              <a:rPr lang="pl-PL" dirty="0"/>
              <a:t>U ssaków w rozwoju osobniczym uzębienia występują dwa jego pokolenia – przejściowe tzw. mleczne oraz stałe. Nie wszystkie zęby występują w dwóch pokoleniach.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E800CD-A286-42B5-9A0D-9FE91606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314" y="3293077"/>
            <a:ext cx="3815371" cy="27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5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288CD-C6ED-4936-AA9C-0D3545099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ZĘBÓW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A2753-1403-4D42-8AC7-523254A9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3624309"/>
          </a:xfrm>
        </p:spPr>
        <p:txBody>
          <a:bodyPr>
            <a:normAutofit fontScale="62500" lnSpcReduction="20000"/>
          </a:bodyPr>
          <a:lstStyle/>
          <a:p>
            <a:pPr marL="502920" indent="-457200">
              <a:buAutoNum type="arabicPeriod"/>
            </a:pPr>
            <a:r>
              <a:rPr lang="pl-PL" sz="3800" dirty="0"/>
              <a:t>Siekacze – I (</a:t>
            </a:r>
            <a:r>
              <a:rPr lang="pl-PL" sz="3800" dirty="0" err="1"/>
              <a:t>dentes</a:t>
            </a:r>
            <a:r>
              <a:rPr lang="pl-PL" sz="3800" dirty="0"/>
              <a:t> </a:t>
            </a:r>
            <a:r>
              <a:rPr lang="pl-PL" sz="3800" dirty="0" err="1"/>
              <a:t>incisivi</a:t>
            </a:r>
            <a:r>
              <a:rPr lang="pl-PL" sz="3800" dirty="0"/>
              <a:t>)</a:t>
            </a:r>
          </a:p>
          <a:p>
            <a:pPr marL="502920" indent="-457200">
              <a:buAutoNum type="arabicPeriod"/>
            </a:pPr>
            <a:r>
              <a:rPr lang="pl-PL" sz="3800" dirty="0"/>
              <a:t>Kły – C (</a:t>
            </a:r>
            <a:r>
              <a:rPr lang="pl-PL" sz="3800" dirty="0" err="1"/>
              <a:t>dentes</a:t>
            </a:r>
            <a:r>
              <a:rPr lang="pl-PL" sz="3800" dirty="0"/>
              <a:t> </a:t>
            </a:r>
            <a:r>
              <a:rPr lang="pl-PL" sz="3800" dirty="0" err="1"/>
              <a:t>canini</a:t>
            </a:r>
            <a:r>
              <a:rPr lang="pl-PL" sz="3800" dirty="0"/>
              <a:t>) </a:t>
            </a:r>
          </a:p>
          <a:p>
            <a:pPr marL="502920" indent="-457200">
              <a:buAutoNum type="arabicPeriod"/>
            </a:pPr>
            <a:r>
              <a:rPr lang="pl-PL" sz="3800" dirty="0"/>
              <a:t>Zęby przedtrzonowe – P (</a:t>
            </a:r>
            <a:r>
              <a:rPr lang="pl-PL" sz="3800" dirty="0" err="1"/>
              <a:t>dentes</a:t>
            </a:r>
            <a:r>
              <a:rPr lang="pl-PL" sz="3800" dirty="0"/>
              <a:t> </a:t>
            </a:r>
            <a:r>
              <a:rPr lang="pl-PL" sz="3800" dirty="0" err="1"/>
              <a:t>premolares</a:t>
            </a:r>
            <a:r>
              <a:rPr lang="pl-PL" sz="3800" dirty="0"/>
              <a:t>)</a:t>
            </a:r>
          </a:p>
          <a:p>
            <a:pPr marL="502920" indent="-457200">
              <a:buAutoNum type="arabicPeriod"/>
            </a:pPr>
            <a:r>
              <a:rPr lang="pl-PL" sz="3800" dirty="0"/>
              <a:t>Zęby trzonowe – M (</a:t>
            </a:r>
            <a:r>
              <a:rPr lang="pl-PL" sz="3800" dirty="0" err="1"/>
              <a:t>dentes</a:t>
            </a:r>
            <a:r>
              <a:rPr lang="pl-PL" sz="3800" dirty="0"/>
              <a:t> </a:t>
            </a:r>
            <a:r>
              <a:rPr lang="pl-PL" sz="3800" dirty="0" err="1"/>
              <a:t>molares</a:t>
            </a:r>
            <a:r>
              <a:rPr lang="pl-PL" sz="3800" dirty="0"/>
              <a:t>)</a:t>
            </a:r>
          </a:p>
          <a:p>
            <a:pPr marL="502920" indent="-457200">
              <a:buAutoNum type="arabicPeriod"/>
            </a:pPr>
            <a:endParaRPr lang="pl-PL" sz="3800" dirty="0"/>
          </a:p>
          <a:p>
            <a:pPr>
              <a:buFontTx/>
              <a:buChar char="-"/>
            </a:pPr>
            <a:r>
              <a:rPr lang="pl-PL" sz="3800" dirty="0"/>
              <a:t>u psa czwarty ząb przedtrzonowy w łuku górnym i pierwszy ząb trzonowy w łuku dolnym zwane są łamaczami;</a:t>
            </a:r>
          </a:p>
          <a:p>
            <a:pPr>
              <a:buFontTx/>
              <a:buChar char="-"/>
            </a:pPr>
            <a:r>
              <a:rPr lang="pl-PL" sz="3800" dirty="0"/>
              <a:t> przedtrzonowce nie występują u bydła, u koni jeśli wyrasta pierwszy przedtrzonowiec to tylko w postaci zmarniałego zęba wilczego;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3777F3-A045-487F-8820-4A1C1EA63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401" y="523505"/>
            <a:ext cx="40386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5AD74-6407-4B28-B0DC-A457FBB5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GARDŁO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BC9245-12A1-4612-893F-F5D9ACA9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pl-PL" dirty="0"/>
              <a:t>Jeden z odcinków drogi pokarmowej i oddechowej.</a:t>
            </a:r>
          </a:p>
          <a:p>
            <a:pPr marL="502920" indent="-457200">
              <a:buAutoNum type="arabicPeriod"/>
            </a:pPr>
            <a:r>
              <a:rPr lang="pl-PL" dirty="0"/>
              <a:t>Droga oddechowa leży wyżej w stosunku do drogi pokarmowej. </a:t>
            </a:r>
          </a:p>
          <a:p>
            <a:pPr marL="502920" indent="-457200">
              <a:buAutoNum type="arabicPeriod"/>
            </a:pPr>
            <a:r>
              <a:rPr lang="pl-PL" dirty="0"/>
              <a:t>Po przejściu przez jamę gardła położenia się odwraca i przełyk za jamą gardłową układa się </a:t>
            </a:r>
            <a:r>
              <a:rPr lang="pl-PL" dirty="0" err="1"/>
              <a:t>dogrzbietowo</a:t>
            </a:r>
            <a:r>
              <a:rPr lang="pl-PL" dirty="0"/>
              <a:t>. </a:t>
            </a:r>
          </a:p>
          <a:p>
            <a:pPr marL="502920" indent="-457200">
              <a:buAutoNum type="arabicPeriod"/>
            </a:pPr>
            <a:r>
              <a:rPr lang="pl-PL" dirty="0"/>
              <a:t>Na ścianie bocznej części nosowej gardła znajdują się ujścia gardłowe trąbki słuchowej prawej oraz lewej. </a:t>
            </a:r>
          </a:p>
          <a:p>
            <a:pPr marL="50292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6274017"/>
      </p:ext>
    </p:extLst>
  </p:cSld>
  <p:clrMapOvr>
    <a:masterClrMapping/>
  </p:clrMapOvr>
</p:sld>
</file>

<file path=ppt/theme/theme1.xml><?xml version="1.0" encoding="utf-8"?>
<a:theme xmlns:a="http://schemas.openxmlformats.org/drawingml/2006/main" name="Podstawa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366</TotalTime>
  <Words>1264</Words>
  <Application>Microsoft Office PowerPoint</Application>
  <PresentationFormat>Panoramiczny</PresentationFormat>
  <Paragraphs>80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0" baseType="lpstr">
      <vt:lpstr>Corbel</vt:lpstr>
      <vt:lpstr>Podstawa</vt:lpstr>
      <vt:lpstr>ANATOMIA I FIZJOLOGIA ZWIERZĄT – układ pokarmowy</vt:lpstr>
      <vt:lpstr>Prezentacja programu PowerPoint</vt:lpstr>
      <vt:lpstr>JAMA USTNA</vt:lpstr>
      <vt:lpstr>DZIĄSŁA</vt:lpstr>
      <vt:lpstr>GRUCZOŁY JAMY USTNEJ</vt:lpstr>
      <vt:lpstr>JĘZYK </vt:lpstr>
      <vt:lpstr>ZĘBY</vt:lpstr>
      <vt:lpstr>RODZAJE ZĘBÓW</vt:lpstr>
      <vt:lpstr>GARDŁO</vt:lpstr>
      <vt:lpstr>PRZEŁYK</vt:lpstr>
      <vt:lpstr>ŻOŁĄDEK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BYDŁO</vt:lpstr>
      <vt:lpstr>JELITO CIENKIE</vt:lpstr>
      <vt:lpstr>Prezentacja programu PowerPoint</vt:lpstr>
      <vt:lpstr>CZĘŚCI JELITA CIENKIEGO</vt:lpstr>
      <vt:lpstr>JELITO GRUBE</vt:lpstr>
      <vt:lpstr>Prezentacja programu PowerPoint</vt:lpstr>
      <vt:lpstr>CZĘŚCI JELITA GRUBEGO</vt:lpstr>
      <vt:lpstr>WĄTROBA</vt:lpstr>
      <vt:lpstr>Prezentacja programu PowerPoint</vt:lpstr>
      <vt:lpstr>PĘCHERZYK ŻÓŁCIOWY</vt:lpstr>
      <vt:lpstr>TRZUSTKA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I FIZJOLOGIA ZWIERZĄT – układ pokarmowy</dc:title>
  <dc:creator>SMART FIX</dc:creator>
  <cp:lastModifiedBy>SMART FIX</cp:lastModifiedBy>
  <cp:revision>21</cp:revision>
  <dcterms:created xsi:type="dcterms:W3CDTF">2020-10-07T10:18:45Z</dcterms:created>
  <dcterms:modified xsi:type="dcterms:W3CDTF">2020-10-08T13:55:19Z</dcterms:modified>
</cp:coreProperties>
</file>