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10/7/2020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6DFF08F-DC6B-4601-B491-B0F83F6DD2DA}" type="datetimeFigureOut">
              <a:rPr lang="en-US" dirty="0"/>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6DFF08F-DC6B-4601-B491-B0F83F6DD2DA}"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6DFF08F-DC6B-4601-B491-B0F83F6DD2DA}" type="datetimeFigureOut">
              <a:rPr lang="en-US" dirty="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10/7/2020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F835B3-394C-4629-A679-700882AFCA88}"/>
              </a:ext>
            </a:extLst>
          </p:cNvPr>
          <p:cNvSpPr>
            <a:spLocks noGrp="1"/>
          </p:cNvSpPr>
          <p:nvPr>
            <p:ph type="ctrTitle"/>
          </p:nvPr>
        </p:nvSpPr>
        <p:spPr/>
        <p:txBody>
          <a:bodyPr/>
          <a:lstStyle/>
          <a:p>
            <a:r>
              <a:rPr lang="pl-PL" dirty="0"/>
              <a:t>ANATOMIA i FIZJOLOGIA ZWIERZĄT</a:t>
            </a:r>
            <a:br>
              <a:rPr lang="pl-PL" dirty="0"/>
            </a:br>
            <a:r>
              <a:rPr lang="pl-PL" dirty="0" err="1"/>
              <a:t>MIęśnie</a:t>
            </a:r>
            <a:endParaRPr lang="pl-PL" dirty="0"/>
          </a:p>
        </p:txBody>
      </p:sp>
      <p:sp>
        <p:nvSpPr>
          <p:cNvPr id="3" name="Podtytuł 2">
            <a:extLst>
              <a:ext uri="{FF2B5EF4-FFF2-40B4-BE49-F238E27FC236}">
                <a16:creationId xmlns:a16="http://schemas.microsoft.com/office/drawing/2014/main" id="{D931EC3F-F368-4C97-9D6A-802163227508}"/>
              </a:ext>
            </a:extLst>
          </p:cNvPr>
          <p:cNvSpPr>
            <a:spLocks noGrp="1"/>
          </p:cNvSpPr>
          <p:nvPr>
            <p:ph type="subTitle" idx="1"/>
          </p:nvPr>
        </p:nvSpPr>
        <p:spPr/>
        <p:txBody>
          <a:bodyPr>
            <a:normAutofit/>
          </a:bodyPr>
          <a:lstStyle/>
          <a:p>
            <a:r>
              <a:rPr lang="pl-PL" sz="3200" dirty="0"/>
              <a:t>Lek. Wet. Marcin Świtalski</a:t>
            </a:r>
          </a:p>
        </p:txBody>
      </p:sp>
    </p:spTree>
    <p:extLst>
      <p:ext uri="{BB962C8B-B14F-4D97-AF65-F5344CB8AC3E}">
        <p14:creationId xmlns:p14="http://schemas.microsoft.com/office/powerpoint/2010/main" val="368484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EB361F4-2159-4524-A3AC-04363E173D6D}"/>
              </a:ext>
            </a:extLst>
          </p:cNvPr>
          <p:cNvSpPr>
            <a:spLocks noGrp="1"/>
          </p:cNvSpPr>
          <p:nvPr>
            <p:ph idx="1"/>
          </p:nvPr>
        </p:nvSpPr>
        <p:spPr>
          <a:xfrm>
            <a:off x="1159564" y="1240654"/>
            <a:ext cx="9872871" cy="4038600"/>
          </a:xfrm>
        </p:spPr>
        <p:txBody>
          <a:bodyPr/>
          <a:lstStyle/>
          <a:p>
            <a:pPr marL="45720" indent="0" algn="ctr">
              <a:buNone/>
            </a:pPr>
            <a:r>
              <a:rPr lang="pl-PL" b="1" dirty="0"/>
              <a:t>UKŁAD USTALENIOWY</a:t>
            </a:r>
          </a:p>
          <a:p>
            <a:pPr marL="45720" indent="0" algn="ctr">
              <a:buNone/>
            </a:pPr>
            <a:r>
              <a:rPr lang="pl-PL" dirty="0"/>
              <a:t>Jego zasadnicza rola polega na zastąpieniu pracy statycznej brzuśców mięśni pracą struktur obfitujących w tkankę łączną. Struktury te są słabo unaczynione i unerwione, bardzo wytrzymałe i praktycznie się nie męczą. </a:t>
            </a:r>
          </a:p>
          <a:p>
            <a:pPr marL="45720" indent="0" algn="ctr">
              <a:buNone/>
            </a:pPr>
            <a:r>
              <a:rPr lang="pl-PL" dirty="0"/>
              <a:t>Duże ssaki roślinożerne, a </a:t>
            </a:r>
            <a:r>
              <a:rPr lang="pl-PL" b="1" u="sng" dirty="0"/>
              <a:t>w szczególności koń</a:t>
            </a:r>
            <a:r>
              <a:rPr lang="pl-PL" dirty="0"/>
              <a:t>, rzadko odpoczywają leżąc. Dlatego doszło u nich do daleko posuniętego uścięgnienia niektórych mięśni. Kiedy zwierzęta pozostają długo w pozycji stojącej włączają się pracy jednostki mięśniowe, które są silnie uścięgnione i zastępują pracę statyczną łatwo męczących się brzuśców. W wyniku istnienia tego układu koń odpoczywa, a nawet śpi w pozycji stojącej. Niektóre konie potrafią nie kłaść się całymi tygodniami. </a:t>
            </a:r>
          </a:p>
        </p:txBody>
      </p:sp>
    </p:spTree>
    <p:extLst>
      <p:ext uri="{BB962C8B-B14F-4D97-AF65-F5344CB8AC3E}">
        <p14:creationId xmlns:p14="http://schemas.microsoft.com/office/powerpoint/2010/main" val="104930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B61B30-5A5E-4A83-AC62-9DFE605BC1CA}"/>
              </a:ext>
            </a:extLst>
          </p:cNvPr>
          <p:cNvSpPr>
            <a:spLocks noGrp="1"/>
          </p:cNvSpPr>
          <p:nvPr>
            <p:ph type="title"/>
          </p:nvPr>
        </p:nvSpPr>
        <p:spPr>
          <a:xfrm>
            <a:off x="4709974" y="2823839"/>
            <a:ext cx="2772052" cy="1210322"/>
          </a:xfrm>
        </p:spPr>
        <p:txBody>
          <a:bodyPr/>
          <a:lstStyle/>
          <a:p>
            <a:r>
              <a:rPr lang="pl-PL" dirty="0"/>
              <a:t>   KONIEC</a:t>
            </a:r>
          </a:p>
        </p:txBody>
      </p:sp>
    </p:spTree>
    <p:extLst>
      <p:ext uri="{BB962C8B-B14F-4D97-AF65-F5344CB8AC3E}">
        <p14:creationId xmlns:p14="http://schemas.microsoft.com/office/powerpoint/2010/main" val="321431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17B3746-388C-46CD-AD37-16005ED04683}"/>
              </a:ext>
            </a:extLst>
          </p:cNvPr>
          <p:cNvSpPr>
            <a:spLocks noGrp="1"/>
          </p:cNvSpPr>
          <p:nvPr>
            <p:ph idx="1"/>
          </p:nvPr>
        </p:nvSpPr>
        <p:spPr>
          <a:xfrm>
            <a:off x="1159564" y="441664"/>
            <a:ext cx="9872871" cy="2372557"/>
          </a:xfrm>
        </p:spPr>
        <p:txBody>
          <a:bodyPr/>
          <a:lstStyle/>
          <a:p>
            <a:pPr marL="45720" indent="0" algn="ctr">
              <a:buNone/>
            </a:pPr>
            <a:r>
              <a:rPr lang="pl-PL" dirty="0"/>
              <a:t>Układ mięśniowy zbudowany jest z jednostek anatomicznych, nazywanych mięśniami (</a:t>
            </a:r>
            <a:r>
              <a:rPr lang="pl-PL" dirty="0" err="1"/>
              <a:t>musculi</a:t>
            </a:r>
            <a:r>
              <a:rPr lang="pl-PL" dirty="0"/>
              <a:t>). Są to mięśnie szkieletowe, gdyż przyczepiając się do poszczególnych części szkieletu tworzą system dźwigni. Dzięki ich pracy możliwe jest przemieszczanie się zwierząt. Na terenie układu mięśniowego znajdują się narządy czucia, będące jednym ze źródeł poznawania świata zewnętrznego. W  mięśniach odbywa się przemiana energii chemicznej w energię mechaniczną i cieplną. Wywierają one również istotny wpływ na ukształtowanie szkieletu. </a:t>
            </a:r>
          </a:p>
        </p:txBody>
      </p:sp>
      <p:pic>
        <p:nvPicPr>
          <p:cNvPr id="4" name="Obraz 3">
            <a:extLst>
              <a:ext uri="{FF2B5EF4-FFF2-40B4-BE49-F238E27FC236}">
                <a16:creationId xmlns:a16="http://schemas.microsoft.com/office/drawing/2014/main" id="{85B83192-9296-4E63-89F3-5AD4F1EA3F09}"/>
              </a:ext>
            </a:extLst>
          </p:cNvPr>
          <p:cNvPicPr>
            <a:picLocks noChangeAspect="1"/>
          </p:cNvPicPr>
          <p:nvPr/>
        </p:nvPicPr>
        <p:blipFill>
          <a:blip r:embed="rId2"/>
          <a:stretch>
            <a:fillRect/>
          </a:stretch>
        </p:blipFill>
        <p:spPr>
          <a:xfrm>
            <a:off x="3633186" y="2642109"/>
            <a:ext cx="4925627" cy="3552608"/>
          </a:xfrm>
          <a:prstGeom prst="rect">
            <a:avLst/>
          </a:prstGeom>
        </p:spPr>
      </p:pic>
    </p:spTree>
    <p:extLst>
      <p:ext uri="{BB962C8B-B14F-4D97-AF65-F5344CB8AC3E}">
        <p14:creationId xmlns:p14="http://schemas.microsoft.com/office/powerpoint/2010/main" val="117749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05AF5EF-5BCF-40DA-A520-DE449B7DCFCD}"/>
              </a:ext>
            </a:extLst>
          </p:cNvPr>
          <p:cNvSpPr>
            <a:spLocks noGrp="1"/>
          </p:cNvSpPr>
          <p:nvPr>
            <p:ph idx="1"/>
          </p:nvPr>
        </p:nvSpPr>
        <p:spPr>
          <a:xfrm>
            <a:off x="1329431" y="583707"/>
            <a:ext cx="9872871" cy="2061839"/>
          </a:xfrm>
        </p:spPr>
        <p:txBody>
          <a:bodyPr/>
          <a:lstStyle/>
          <a:p>
            <a:pPr marL="45720" indent="0">
              <a:buNone/>
            </a:pPr>
            <a:r>
              <a:rPr lang="pl-PL" sz="1800" dirty="0">
                <a:solidFill>
                  <a:srgbClr val="92D050"/>
                </a:solidFill>
              </a:rPr>
              <a:t>Mięśnie zbudowane są z trzech rodzajów tkanki mięśniowej: </a:t>
            </a:r>
          </a:p>
          <a:p>
            <a:pPr algn="l">
              <a:buFont typeface="Arial" panose="020B0604020202020204" pitchFamily="34" charset="0"/>
              <a:buChar char="•"/>
            </a:pPr>
            <a:r>
              <a:rPr lang="pl-PL" sz="1800" b="0" i="0" dirty="0">
                <a:solidFill>
                  <a:srgbClr val="92D050"/>
                </a:solidFill>
                <a:effectLst/>
                <a:latin typeface="Verdana" panose="020B0604030504040204" pitchFamily="34" charset="0"/>
              </a:rPr>
              <a:t>gładką;</a:t>
            </a:r>
          </a:p>
          <a:p>
            <a:pPr algn="l">
              <a:buFont typeface="Arial" panose="020B0604020202020204" pitchFamily="34" charset="0"/>
              <a:buChar char="•"/>
            </a:pPr>
            <a:r>
              <a:rPr lang="pl-PL" sz="1800" b="0" i="0" dirty="0">
                <a:solidFill>
                  <a:srgbClr val="92D050"/>
                </a:solidFill>
                <a:effectLst/>
                <a:latin typeface="Verdana" panose="020B0604030504040204" pitchFamily="34" charset="0"/>
              </a:rPr>
              <a:t>poprzecznie prążkowaną szkieletową;</a:t>
            </a:r>
          </a:p>
          <a:p>
            <a:pPr algn="l">
              <a:buFont typeface="Arial" panose="020B0604020202020204" pitchFamily="34" charset="0"/>
              <a:buChar char="•"/>
            </a:pPr>
            <a:r>
              <a:rPr lang="pl-PL" sz="1800" b="0" i="0" dirty="0">
                <a:solidFill>
                  <a:srgbClr val="92D050"/>
                </a:solidFill>
                <a:effectLst/>
                <a:latin typeface="Verdana" panose="020B0604030504040204" pitchFamily="34" charset="0"/>
              </a:rPr>
              <a:t>poprzecznie prążkowaną serca.</a:t>
            </a:r>
          </a:p>
          <a:p>
            <a:pPr marL="45720" indent="0">
              <a:buNone/>
            </a:pPr>
            <a:endParaRPr lang="pl-PL" dirty="0"/>
          </a:p>
        </p:txBody>
      </p:sp>
      <p:pic>
        <p:nvPicPr>
          <p:cNvPr id="4" name="Obraz 3">
            <a:extLst>
              <a:ext uri="{FF2B5EF4-FFF2-40B4-BE49-F238E27FC236}">
                <a16:creationId xmlns:a16="http://schemas.microsoft.com/office/drawing/2014/main" id="{A59172C4-5E18-4D4B-BEB5-0E3504CBC3D1}"/>
              </a:ext>
            </a:extLst>
          </p:cNvPr>
          <p:cNvPicPr>
            <a:picLocks noChangeAspect="1"/>
          </p:cNvPicPr>
          <p:nvPr/>
        </p:nvPicPr>
        <p:blipFill>
          <a:blip r:embed="rId2"/>
          <a:stretch>
            <a:fillRect/>
          </a:stretch>
        </p:blipFill>
        <p:spPr>
          <a:xfrm>
            <a:off x="3064276" y="2446089"/>
            <a:ext cx="6408198" cy="3724765"/>
          </a:xfrm>
          <a:prstGeom prst="rect">
            <a:avLst/>
          </a:prstGeom>
        </p:spPr>
      </p:pic>
    </p:spTree>
    <p:extLst>
      <p:ext uri="{BB962C8B-B14F-4D97-AF65-F5344CB8AC3E}">
        <p14:creationId xmlns:p14="http://schemas.microsoft.com/office/powerpoint/2010/main" val="2136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E1F62402-CE0C-490E-86C3-F89C71100A6E}"/>
              </a:ext>
            </a:extLst>
          </p:cNvPr>
          <p:cNvPicPr>
            <a:picLocks noChangeAspect="1"/>
          </p:cNvPicPr>
          <p:nvPr/>
        </p:nvPicPr>
        <p:blipFill>
          <a:blip r:embed="rId2"/>
          <a:stretch>
            <a:fillRect/>
          </a:stretch>
        </p:blipFill>
        <p:spPr>
          <a:xfrm>
            <a:off x="2550850" y="594803"/>
            <a:ext cx="7090299" cy="5317724"/>
          </a:xfrm>
          <a:prstGeom prst="rect">
            <a:avLst/>
          </a:prstGeom>
        </p:spPr>
      </p:pic>
    </p:spTree>
    <p:extLst>
      <p:ext uri="{BB962C8B-B14F-4D97-AF65-F5344CB8AC3E}">
        <p14:creationId xmlns:p14="http://schemas.microsoft.com/office/powerpoint/2010/main" val="139306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C52AD75-E56A-48C4-BC25-9DB14EDBA997}"/>
              </a:ext>
            </a:extLst>
          </p:cNvPr>
          <p:cNvPicPr>
            <a:picLocks noChangeAspect="1"/>
          </p:cNvPicPr>
          <p:nvPr/>
        </p:nvPicPr>
        <p:blipFill>
          <a:blip r:embed="rId2"/>
          <a:stretch>
            <a:fillRect/>
          </a:stretch>
        </p:blipFill>
        <p:spPr>
          <a:xfrm>
            <a:off x="287044" y="1500464"/>
            <a:ext cx="5124487" cy="3675218"/>
          </a:xfrm>
          <a:prstGeom prst="rect">
            <a:avLst/>
          </a:prstGeom>
        </p:spPr>
      </p:pic>
      <p:pic>
        <p:nvPicPr>
          <p:cNvPr id="5" name="Obraz 4">
            <a:extLst>
              <a:ext uri="{FF2B5EF4-FFF2-40B4-BE49-F238E27FC236}">
                <a16:creationId xmlns:a16="http://schemas.microsoft.com/office/drawing/2014/main" id="{0FE02CF4-2ECF-4F99-95EE-78912BE33A9A}"/>
              </a:ext>
            </a:extLst>
          </p:cNvPr>
          <p:cNvPicPr>
            <a:picLocks noChangeAspect="1"/>
          </p:cNvPicPr>
          <p:nvPr/>
        </p:nvPicPr>
        <p:blipFill rotWithShape="1">
          <a:blip r:embed="rId3"/>
          <a:srcRect t="11731" r="1679"/>
          <a:stretch/>
        </p:blipFill>
        <p:spPr>
          <a:xfrm>
            <a:off x="5724328" y="319733"/>
            <a:ext cx="5718988" cy="6085643"/>
          </a:xfrm>
          <a:prstGeom prst="rect">
            <a:avLst/>
          </a:prstGeom>
        </p:spPr>
      </p:pic>
    </p:spTree>
    <p:extLst>
      <p:ext uri="{BB962C8B-B14F-4D97-AF65-F5344CB8AC3E}">
        <p14:creationId xmlns:p14="http://schemas.microsoft.com/office/powerpoint/2010/main" val="93526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0B10841-E910-49D0-A89A-7526B5C8C197}"/>
              </a:ext>
            </a:extLst>
          </p:cNvPr>
          <p:cNvSpPr>
            <a:spLocks noGrp="1"/>
          </p:cNvSpPr>
          <p:nvPr>
            <p:ph idx="1"/>
          </p:nvPr>
        </p:nvSpPr>
        <p:spPr>
          <a:xfrm>
            <a:off x="1159564" y="1089733"/>
            <a:ext cx="9872871" cy="4038600"/>
          </a:xfrm>
        </p:spPr>
        <p:txBody>
          <a:bodyPr>
            <a:normAutofit fontScale="92500"/>
          </a:bodyPr>
          <a:lstStyle/>
          <a:p>
            <a:pPr marL="45720" indent="0">
              <a:buNone/>
            </a:pPr>
            <a:r>
              <a:rPr lang="pl-PL" dirty="0"/>
              <a:t>Mięsień jako całość zbudowany jest z dwóch części: brzuśca oraz ścięgno. Brzusiec jako część aktywna obdarzony jest możliwością kurczenia. Druga część bierna nie kurczy się, służy jedynie do umocowania mięśni do kości. </a:t>
            </a:r>
          </a:p>
          <a:p>
            <a:pPr marL="502920" indent="-457200">
              <a:buAutoNum type="arabicPeriod"/>
            </a:pPr>
            <a:r>
              <a:rPr lang="pl-PL" dirty="0"/>
              <a:t>Brzusiec jest zbudowany jest z licznych włókien mięśniowych, układających się w pęczki. Może przybierać kształt wrzecionowaty, gruszkowaty lub stożkowaty. Mięśnie o takim kształcie nazywane są mięśniami grubymi. Mięśnie grube mogą mieś jedynie brzusiec zwany inaczej głową lub może być tych brzuśców kilka. W takim przypadku mówimy o mięśniach trójgłowych, dwugłowych lub czworogłowych (kończyny). </a:t>
            </a:r>
          </a:p>
          <a:p>
            <a:pPr marL="502920" indent="-457200">
              <a:buAutoNum type="arabicPeriod"/>
            </a:pPr>
            <a:r>
              <a:rPr lang="pl-PL" dirty="0"/>
              <a:t>Ścięgno zbudowane jest głównie z pęczków włókien kolagenowych, otocza go </a:t>
            </a:r>
            <a:r>
              <a:rPr lang="pl-PL" dirty="0" err="1"/>
              <a:t>ościęgna</a:t>
            </a:r>
            <a:r>
              <a:rPr lang="pl-PL" dirty="0"/>
              <a:t>. Część włókien ścięgna tzw. włókna przeszywające mocuje mięsień do odpowiednich kości. Pasma ścięgniste mogą wnikać w głąb brzuśca, przechodząc przez całą jego długość. Tak zbudowany mięsień pełni funkcję </a:t>
            </a:r>
            <a:r>
              <a:rPr lang="pl-PL" dirty="0" err="1"/>
              <a:t>ustaleniową</a:t>
            </a:r>
            <a:r>
              <a:rPr lang="pl-PL" dirty="0"/>
              <a:t> np. dwugłowy ramienia u konia.</a:t>
            </a:r>
          </a:p>
        </p:txBody>
      </p:sp>
    </p:spTree>
    <p:extLst>
      <p:ext uri="{BB962C8B-B14F-4D97-AF65-F5344CB8AC3E}">
        <p14:creationId xmlns:p14="http://schemas.microsoft.com/office/powerpoint/2010/main" val="273040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A6C4C80-89B5-47AB-8FBA-48411A1D225A}"/>
              </a:ext>
            </a:extLst>
          </p:cNvPr>
          <p:cNvSpPr>
            <a:spLocks noGrp="1"/>
          </p:cNvSpPr>
          <p:nvPr>
            <p:ph idx="1"/>
          </p:nvPr>
        </p:nvSpPr>
        <p:spPr>
          <a:xfrm>
            <a:off x="1159564" y="575199"/>
            <a:ext cx="9872871" cy="2853801"/>
          </a:xfrm>
        </p:spPr>
        <p:txBody>
          <a:bodyPr/>
          <a:lstStyle/>
          <a:p>
            <a:pPr marL="45720" indent="0">
              <a:buNone/>
            </a:pPr>
            <a:r>
              <a:rPr lang="pl-PL" dirty="0"/>
              <a:t>W zależności od pełnionych funkcji wyróżnia się: </a:t>
            </a:r>
          </a:p>
          <a:p>
            <a:pPr marL="502920" indent="-457200">
              <a:buAutoNum type="arabicPeriod"/>
            </a:pPr>
            <a:r>
              <a:rPr lang="pl-PL" dirty="0"/>
              <a:t>Mięśnie zginacze (</a:t>
            </a:r>
            <a:r>
              <a:rPr lang="pl-PL" dirty="0" err="1"/>
              <a:t>flexores</a:t>
            </a:r>
            <a:r>
              <a:rPr lang="pl-PL" dirty="0"/>
              <a:t>)</a:t>
            </a:r>
          </a:p>
          <a:p>
            <a:pPr marL="502920" indent="-457200">
              <a:buAutoNum type="arabicPeriod"/>
            </a:pPr>
            <a:r>
              <a:rPr lang="pl-PL" dirty="0"/>
              <a:t>Mięśnie prostowniki (</a:t>
            </a:r>
            <a:r>
              <a:rPr lang="pl-PL" dirty="0" err="1"/>
              <a:t>extensores</a:t>
            </a:r>
            <a:r>
              <a:rPr lang="pl-PL" dirty="0"/>
              <a:t>)</a:t>
            </a:r>
          </a:p>
          <a:p>
            <a:pPr marL="502920" indent="-457200">
              <a:buAutoNum type="arabicPeriod"/>
            </a:pPr>
            <a:r>
              <a:rPr lang="pl-PL" dirty="0"/>
              <a:t>Mięśnie przywodziciele i odwodziciele (</a:t>
            </a:r>
            <a:r>
              <a:rPr lang="pl-PL" dirty="0" err="1"/>
              <a:t>adductores</a:t>
            </a:r>
            <a:r>
              <a:rPr lang="pl-PL" dirty="0"/>
              <a:t> i </a:t>
            </a:r>
            <a:r>
              <a:rPr lang="pl-PL" dirty="0" err="1"/>
              <a:t>abductores</a:t>
            </a:r>
            <a:r>
              <a:rPr lang="pl-PL" dirty="0"/>
              <a:t>)</a:t>
            </a:r>
          </a:p>
          <a:p>
            <a:pPr marL="502920" indent="-457200">
              <a:buAutoNum type="arabicPeriod"/>
            </a:pPr>
            <a:r>
              <a:rPr lang="pl-PL" dirty="0"/>
              <a:t>Mięśnie </a:t>
            </a:r>
            <a:r>
              <a:rPr lang="pl-PL" dirty="0" err="1"/>
              <a:t>obracacze</a:t>
            </a:r>
            <a:r>
              <a:rPr lang="pl-PL" dirty="0"/>
              <a:t> (</a:t>
            </a:r>
            <a:r>
              <a:rPr lang="pl-PL" dirty="0" err="1"/>
              <a:t>rotatores</a:t>
            </a:r>
            <a:r>
              <a:rPr lang="pl-PL" dirty="0"/>
              <a:t>)</a:t>
            </a:r>
          </a:p>
          <a:p>
            <a:pPr marL="502920" indent="-457200">
              <a:buAutoNum type="arabicPeriod"/>
            </a:pPr>
            <a:r>
              <a:rPr lang="pl-PL" dirty="0"/>
              <a:t>Mięśnie napinacze (</a:t>
            </a:r>
            <a:r>
              <a:rPr lang="pl-PL" dirty="0" err="1"/>
              <a:t>tensores</a:t>
            </a:r>
            <a:r>
              <a:rPr lang="pl-PL" dirty="0"/>
              <a:t>)</a:t>
            </a:r>
          </a:p>
        </p:txBody>
      </p:sp>
      <p:pic>
        <p:nvPicPr>
          <p:cNvPr id="4" name="Obraz 3">
            <a:extLst>
              <a:ext uri="{FF2B5EF4-FFF2-40B4-BE49-F238E27FC236}">
                <a16:creationId xmlns:a16="http://schemas.microsoft.com/office/drawing/2014/main" id="{0A445B5D-9A88-4B8F-B27A-C655DC4708BC}"/>
              </a:ext>
            </a:extLst>
          </p:cNvPr>
          <p:cNvPicPr>
            <a:picLocks noChangeAspect="1"/>
          </p:cNvPicPr>
          <p:nvPr/>
        </p:nvPicPr>
        <p:blipFill>
          <a:blip r:embed="rId2"/>
          <a:stretch>
            <a:fillRect/>
          </a:stretch>
        </p:blipFill>
        <p:spPr>
          <a:xfrm>
            <a:off x="7234561" y="2558111"/>
            <a:ext cx="2814961" cy="3433992"/>
          </a:xfrm>
          <a:prstGeom prst="rect">
            <a:avLst/>
          </a:prstGeom>
        </p:spPr>
      </p:pic>
    </p:spTree>
    <p:extLst>
      <p:ext uri="{BB962C8B-B14F-4D97-AF65-F5344CB8AC3E}">
        <p14:creationId xmlns:p14="http://schemas.microsoft.com/office/powerpoint/2010/main" val="163480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034777F-34B5-42EC-9B75-10CD3B8E6FB5}"/>
              </a:ext>
            </a:extLst>
          </p:cNvPr>
          <p:cNvSpPr>
            <a:spLocks noGrp="1"/>
          </p:cNvSpPr>
          <p:nvPr>
            <p:ph idx="1"/>
          </p:nvPr>
        </p:nvSpPr>
        <p:spPr>
          <a:xfrm>
            <a:off x="1159564" y="1071979"/>
            <a:ext cx="9872871" cy="4038600"/>
          </a:xfrm>
        </p:spPr>
        <p:txBody>
          <a:bodyPr>
            <a:normAutofit lnSpcReduction="10000"/>
          </a:bodyPr>
          <a:lstStyle/>
          <a:p>
            <a:pPr marL="45720" indent="0">
              <a:buNone/>
            </a:pPr>
            <a:r>
              <a:rPr lang="pl-PL" dirty="0"/>
              <a:t>Narządy pomocnicze mięśni: </a:t>
            </a:r>
          </a:p>
          <a:p>
            <a:pPr marL="502920" indent="-457200">
              <a:buAutoNum type="arabicPeriod"/>
            </a:pPr>
            <a:r>
              <a:rPr lang="pl-PL" dirty="0" err="1"/>
              <a:t>Powięzie</a:t>
            </a:r>
            <a:r>
              <a:rPr lang="pl-PL" dirty="0"/>
              <a:t> – błony łącznotkankowe spowijające mięśnie od zewnętrznej strony ciała lub od strony jam ciała, a także oddzielające od siebie mięśnie działające antagonistycznie. </a:t>
            </a:r>
          </a:p>
          <a:p>
            <a:pPr marL="502920" indent="-457200">
              <a:buAutoNum type="arabicPeriod"/>
            </a:pPr>
            <a:r>
              <a:rPr lang="pl-PL" dirty="0"/>
              <a:t>Kaletki maziowe – łącznotkankowe torebki, zawierające maź – występują tam, gdzie mięśnie a zwłaszcza ich ścięgna ocierają się podczas ruchu o twarde podłoże. </a:t>
            </a:r>
          </a:p>
          <a:p>
            <a:pPr marL="502920" indent="-457200">
              <a:buAutoNum type="arabicPeriod"/>
            </a:pPr>
            <a:r>
              <a:rPr lang="pl-PL" dirty="0"/>
              <a:t>Pochewki maziowe – zbudowane podobnie jak kaletki maziowe, tylko wydłużone. Obejmują ścięgna ze wszystkich stron. </a:t>
            </a:r>
          </a:p>
          <a:p>
            <a:pPr marL="502920" indent="-457200">
              <a:buAutoNum type="arabicPeriod"/>
            </a:pPr>
            <a:r>
              <a:rPr lang="pl-PL" dirty="0"/>
              <a:t>Kości trzeszczkowe – twory kostne pełniące w stosunku do mięśni funkcję ochronną, zwiększają ich wytrzymałość, zmniejszają tarcie, a także zwiększają kąty </a:t>
            </a:r>
            <a:r>
              <a:rPr lang="pl-PL" dirty="0" err="1"/>
              <a:t>ścięgnowo-kostne</a:t>
            </a:r>
            <a:r>
              <a:rPr lang="pl-PL" dirty="0"/>
              <a:t>. Np. Rzepka-mięsień czworogłowy uda. </a:t>
            </a:r>
          </a:p>
        </p:txBody>
      </p:sp>
    </p:spTree>
    <p:extLst>
      <p:ext uri="{BB962C8B-B14F-4D97-AF65-F5344CB8AC3E}">
        <p14:creationId xmlns:p14="http://schemas.microsoft.com/office/powerpoint/2010/main" val="324579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6C633D4-3B96-4FF1-BF9E-89F206349181}"/>
              </a:ext>
            </a:extLst>
          </p:cNvPr>
          <p:cNvPicPr>
            <a:picLocks noChangeAspect="1"/>
          </p:cNvPicPr>
          <p:nvPr/>
        </p:nvPicPr>
        <p:blipFill>
          <a:blip r:embed="rId2"/>
          <a:stretch>
            <a:fillRect/>
          </a:stretch>
        </p:blipFill>
        <p:spPr>
          <a:xfrm>
            <a:off x="432555" y="445456"/>
            <a:ext cx="4814657" cy="3606346"/>
          </a:xfrm>
          <a:prstGeom prst="rect">
            <a:avLst/>
          </a:prstGeom>
        </p:spPr>
      </p:pic>
      <p:pic>
        <p:nvPicPr>
          <p:cNvPr id="5" name="Obraz 4">
            <a:extLst>
              <a:ext uri="{FF2B5EF4-FFF2-40B4-BE49-F238E27FC236}">
                <a16:creationId xmlns:a16="http://schemas.microsoft.com/office/drawing/2014/main" id="{D4772EE5-F8B5-4FAD-9318-CFBDCC4694F5}"/>
              </a:ext>
            </a:extLst>
          </p:cNvPr>
          <p:cNvPicPr>
            <a:picLocks noChangeAspect="1"/>
          </p:cNvPicPr>
          <p:nvPr/>
        </p:nvPicPr>
        <p:blipFill>
          <a:blip r:embed="rId3"/>
          <a:stretch>
            <a:fillRect/>
          </a:stretch>
        </p:blipFill>
        <p:spPr>
          <a:xfrm>
            <a:off x="6707611" y="445456"/>
            <a:ext cx="3767957" cy="2825968"/>
          </a:xfrm>
          <a:prstGeom prst="rect">
            <a:avLst/>
          </a:prstGeom>
        </p:spPr>
      </p:pic>
      <p:pic>
        <p:nvPicPr>
          <p:cNvPr id="6" name="Obraz 5">
            <a:extLst>
              <a:ext uri="{FF2B5EF4-FFF2-40B4-BE49-F238E27FC236}">
                <a16:creationId xmlns:a16="http://schemas.microsoft.com/office/drawing/2014/main" id="{68326E6E-128B-442F-84D8-C7B163DE8A36}"/>
              </a:ext>
            </a:extLst>
          </p:cNvPr>
          <p:cNvPicPr>
            <a:picLocks noChangeAspect="1"/>
          </p:cNvPicPr>
          <p:nvPr/>
        </p:nvPicPr>
        <p:blipFill rotWithShape="1">
          <a:blip r:embed="rId4"/>
          <a:srcRect t="9756" r="1412" b="10096"/>
          <a:stretch/>
        </p:blipFill>
        <p:spPr>
          <a:xfrm>
            <a:off x="4714043" y="3429000"/>
            <a:ext cx="5228948" cy="2850042"/>
          </a:xfrm>
          <a:prstGeom prst="rect">
            <a:avLst/>
          </a:prstGeom>
        </p:spPr>
      </p:pic>
    </p:spTree>
    <p:extLst>
      <p:ext uri="{BB962C8B-B14F-4D97-AF65-F5344CB8AC3E}">
        <p14:creationId xmlns:p14="http://schemas.microsoft.com/office/powerpoint/2010/main" val="4260630815"/>
      </p:ext>
    </p:extLst>
  </p:cSld>
  <p:clrMapOvr>
    <a:masterClrMapping/>
  </p:clrMapOvr>
</p:sld>
</file>

<file path=ppt/theme/theme1.xml><?xml version="1.0" encoding="utf-8"?>
<a:theme xmlns:a="http://schemas.openxmlformats.org/drawingml/2006/main" name="Podstawa">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TM03457444[[fn=Podstawa]]</Template>
  <TotalTime>63</TotalTime>
  <Words>513</Words>
  <Application>Microsoft Office PowerPoint</Application>
  <PresentationFormat>Panoramiczny</PresentationFormat>
  <Paragraphs>25</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Corbel</vt:lpstr>
      <vt:lpstr>Verdana</vt:lpstr>
      <vt:lpstr>Podstawa</vt:lpstr>
      <vt:lpstr>ANATOMIA i FIZJOLOGIA ZWIERZĄT MIęśnie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ANATOMIA i FIZJOLOGIA ZWIERZĄT MIęśnie</dc:title>
  <dc:creator>SMART FIX</dc:creator>
  <cp:lastModifiedBy>SMART FIX</cp:lastModifiedBy>
  <cp:revision>7</cp:revision>
  <dcterms:created xsi:type="dcterms:W3CDTF">2020-10-07T09:13:10Z</dcterms:created>
  <dcterms:modified xsi:type="dcterms:W3CDTF">2020-10-07T10:17:06Z</dcterms:modified>
</cp:coreProperties>
</file>