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7" d="100"/>
          <a:sy n="77" d="100"/>
        </p:scale>
        <p:origin x="912"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A61015F-7CC6-4D0A-9D87-873EA4C304CC}"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Kliknij, aby edytować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5C68B11-C5A8-448C-8CE9-B1A273C79CFC}"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7616CA0-919D-4A49-9C8A-62FDFB3A5183}"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11/20/2020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0C4B29-B989-4FF4-A8A0-A765690EC654}"/>
              </a:ext>
            </a:extLst>
          </p:cNvPr>
          <p:cNvSpPr>
            <a:spLocks noGrp="1"/>
          </p:cNvSpPr>
          <p:nvPr>
            <p:ph type="ctrTitle"/>
          </p:nvPr>
        </p:nvSpPr>
        <p:spPr/>
        <p:txBody>
          <a:bodyPr/>
          <a:lstStyle/>
          <a:p>
            <a:r>
              <a:rPr lang="pl-PL" dirty="0"/>
              <a:t>RASY ŚWIŃ </a:t>
            </a:r>
          </a:p>
        </p:txBody>
      </p:sp>
      <p:sp>
        <p:nvSpPr>
          <p:cNvPr id="3" name="Podtytuł 2">
            <a:extLst>
              <a:ext uri="{FF2B5EF4-FFF2-40B4-BE49-F238E27FC236}">
                <a16:creationId xmlns:a16="http://schemas.microsoft.com/office/drawing/2014/main" id="{53E8B46A-CDDC-46EE-BFE9-61F227817E14}"/>
              </a:ext>
            </a:extLst>
          </p:cNvPr>
          <p:cNvSpPr>
            <a:spLocks noGrp="1"/>
          </p:cNvSpPr>
          <p:nvPr>
            <p:ph type="subTitle" idx="1"/>
          </p:nvPr>
        </p:nvSpPr>
        <p:spPr/>
        <p:txBody>
          <a:bodyPr/>
          <a:lstStyle/>
          <a:p>
            <a:r>
              <a:rPr lang="pl-PL" dirty="0"/>
              <a:t>Lek. Wet. Miłosz Kwieciński</a:t>
            </a:r>
          </a:p>
        </p:txBody>
      </p:sp>
      <p:pic>
        <p:nvPicPr>
          <p:cNvPr id="1026" name="Picture 2" descr="Świnie - Ciekawostki, Informacje, Fakty, Dieta, Waga, Wymiary i Zdjęcia">
            <a:extLst>
              <a:ext uri="{FF2B5EF4-FFF2-40B4-BE49-F238E27FC236}">
                <a16:creationId xmlns:a16="http://schemas.microsoft.com/office/drawing/2014/main" id="{746C4E25-B8F7-4D6C-8F5B-779C5AFD8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043" y="692783"/>
            <a:ext cx="4666557" cy="31024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3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F764CB-6C1B-43F6-835D-3EC2F6525957}"/>
              </a:ext>
            </a:extLst>
          </p:cNvPr>
          <p:cNvSpPr>
            <a:spLocks noGrp="1"/>
          </p:cNvSpPr>
          <p:nvPr>
            <p:ph type="title"/>
          </p:nvPr>
        </p:nvSpPr>
        <p:spPr/>
        <p:txBody>
          <a:bodyPr/>
          <a:lstStyle/>
          <a:p>
            <a:r>
              <a:rPr lang="pl-PL" dirty="0"/>
              <a:t>CECHY ROZPŁODOWE LOCH</a:t>
            </a:r>
          </a:p>
        </p:txBody>
      </p:sp>
      <p:sp>
        <p:nvSpPr>
          <p:cNvPr id="3" name="Symbol zastępczy zawartości 2">
            <a:extLst>
              <a:ext uri="{FF2B5EF4-FFF2-40B4-BE49-F238E27FC236}">
                <a16:creationId xmlns:a16="http://schemas.microsoft.com/office/drawing/2014/main" id="{EE5DEDEA-CED1-4687-9523-6F3637805CE7}"/>
              </a:ext>
            </a:extLst>
          </p:cNvPr>
          <p:cNvSpPr>
            <a:spLocks noGrp="1"/>
          </p:cNvSpPr>
          <p:nvPr>
            <p:ph idx="1"/>
          </p:nvPr>
        </p:nvSpPr>
        <p:spPr>
          <a:xfrm>
            <a:off x="1024128" y="1600200"/>
            <a:ext cx="9720073" cy="2097157"/>
          </a:xfrm>
        </p:spPr>
        <p:txBody>
          <a:bodyPr/>
          <a:lstStyle/>
          <a:p>
            <a:pPr algn="just"/>
            <a:r>
              <a:rPr lang="pl-PL" b="0" i="0" dirty="0">
                <a:solidFill>
                  <a:srgbClr val="606060"/>
                </a:solidFill>
                <a:effectLst/>
                <a:latin typeface="Lato"/>
              </a:rPr>
              <a:t>Liczba prosiąt żywo urodzonych to 11,23, a odchowanych 10,05. Liczba sutków u loch to 13,5. Ta rasa trzody chlewnej jest używana w krzyżowaniach towarowych, tworząc wysokiej jakości mieszańce o dobrych cechach tucznych i rzeźnych.</a:t>
            </a:r>
          </a:p>
          <a:p>
            <a:endParaRPr lang="pl-PL" dirty="0"/>
          </a:p>
        </p:txBody>
      </p:sp>
      <p:pic>
        <p:nvPicPr>
          <p:cNvPr id="9218" name="Picture 2" descr="Hampshire pig - Wikipedia">
            <a:extLst>
              <a:ext uri="{FF2B5EF4-FFF2-40B4-BE49-F238E27FC236}">
                <a16:creationId xmlns:a16="http://schemas.microsoft.com/office/drawing/2014/main" id="{240CC318-76B9-41A9-ACE5-FA50E55EE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504" y="2791651"/>
            <a:ext cx="5251174" cy="39383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6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A9F4A2-0111-487F-9A43-F980F8E877FF}"/>
              </a:ext>
            </a:extLst>
          </p:cNvPr>
          <p:cNvSpPr>
            <a:spLocks noGrp="1"/>
          </p:cNvSpPr>
          <p:nvPr>
            <p:ph type="title"/>
          </p:nvPr>
        </p:nvSpPr>
        <p:spPr/>
        <p:txBody>
          <a:bodyPr/>
          <a:lstStyle/>
          <a:p>
            <a:r>
              <a:rPr lang="pl-PL" dirty="0"/>
              <a:t>PIETRAIN - WYGLĄD</a:t>
            </a:r>
          </a:p>
        </p:txBody>
      </p:sp>
      <p:sp>
        <p:nvSpPr>
          <p:cNvPr id="3" name="Symbol zastępczy zawartości 2">
            <a:extLst>
              <a:ext uri="{FF2B5EF4-FFF2-40B4-BE49-F238E27FC236}">
                <a16:creationId xmlns:a16="http://schemas.microsoft.com/office/drawing/2014/main" id="{98684C1D-A8C5-4E28-BEDD-AF701DC6F709}"/>
              </a:ext>
            </a:extLst>
          </p:cNvPr>
          <p:cNvSpPr>
            <a:spLocks noGrp="1"/>
          </p:cNvSpPr>
          <p:nvPr>
            <p:ph idx="1"/>
          </p:nvPr>
        </p:nvSpPr>
        <p:spPr>
          <a:xfrm>
            <a:off x="1024127" y="1789044"/>
            <a:ext cx="9720073" cy="2487169"/>
          </a:xfrm>
        </p:spPr>
        <p:txBody>
          <a:bodyPr/>
          <a:lstStyle/>
          <a:p>
            <a:pPr algn="just"/>
            <a:r>
              <a:rPr lang="pl-PL" b="0" i="0" dirty="0" err="1">
                <a:solidFill>
                  <a:srgbClr val="606060"/>
                </a:solidFill>
                <a:effectLst/>
                <a:latin typeface="Lato"/>
              </a:rPr>
              <a:t>Pietrain</a:t>
            </a:r>
            <a:r>
              <a:rPr lang="pl-PL" b="0" i="0" dirty="0">
                <a:solidFill>
                  <a:srgbClr val="606060"/>
                </a:solidFill>
                <a:effectLst/>
                <a:latin typeface="Lato"/>
              </a:rPr>
              <a:t> ma charakterystyczne nieregularne łaciate umaszczenie, często na białych plamach występują kępki rudych włosów. Ryj jest dość długi, prosty lub lekko załamany. Świnia ta posiada długi, szeroki grzbiet, mocno umięśnione łopatki oraz szynki („zad czteroszynkowy”). Na średniej wielkości głowie stoją krótkie uszy. Szyja bez widocznego podgardla, silnie umięśniona.</a:t>
            </a:r>
            <a:endParaRPr lang="pl-PL" dirty="0"/>
          </a:p>
        </p:txBody>
      </p:sp>
      <p:pic>
        <p:nvPicPr>
          <p:cNvPr id="10242" name="Picture 2" descr="Pietrain">
            <a:extLst>
              <a:ext uri="{FF2B5EF4-FFF2-40B4-BE49-F238E27FC236}">
                <a16:creationId xmlns:a16="http://schemas.microsoft.com/office/drawing/2014/main" id="{0419B778-3161-4997-9A82-0ABA35031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894" y="3429000"/>
            <a:ext cx="5006423" cy="333761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5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8BBDDC-7DA5-452B-8C67-8DD7F6AF42FC}"/>
              </a:ext>
            </a:extLst>
          </p:cNvPr>
          <p:cNvSpPr>
            <a:spLocks noGrp="1"/>
          </p:cNvSpPr>
          <p:nvPr>
            <p:ph type="title"/>
          </p:nvPr>
        </p:nvSpPr>
        <p:spPr/>
        <p:txBody>
          <a:bodyPr/>
          <a:lstStyle/>
          <a:p>
            <a:r>
              <a:rPr lang="pl-PL" dirty="0"/>
              <a:t>CECHY TUCZNE I RZEŹNE</a:t>
            </a:r>
          </a:p>
        </p:txBody>
      </p:sp>
      <p:sp>
        <p:nvSpPr>
          <p:cNvPr id="3" name="Symbol zastępczy zawartości 2">
            <a:extLst>
              <a:ext uri="{FF2B5EF4-FFF2-40B4-BE49-F238E27FC236}">
                <a16:creationId xmlns:a16="http://schemas.microsoft.com/office/drawing/2014/main" id="{C0D68E07-5465-4337-8EF3-EEC0B84A7A23}"/>
              </a:ext>
            </a:extLst>
          </p:cNvPr>
          <p:cNvSpPr>
            <a:spLocks noGrp="1"/>
          </p:cNvSpPr>
          <p:nvPr>
            <p:ph idx="1"/>
          </p:nvPr>
        </p:nvSpPr>
        <p:spPr>
          <a:xfrm>
            <a:off x="1024127" y="1977887"/>
            <a:ext cx="9720073" cy="3836504"/>
          </a:xfrm>
        </p:spPr>
        <p:txBody>
          <a:bodyPr/>
          <a:lstStyle/>
          <a:p>
            <a:pPr algn="just"/>
            <a:r>
              <a:rPr lang="pl-PL" b="0" i="0" dirty="0">
                <a:solidFill>
                  <a:srgbClr val="606060"/>
                </a:solidFill>
                <a:effectLst/>
                <a:latin typeface="Lato"/>
              </a:rPr>
              <a:t>Świnie tej rasy posiadają wybitne cechy tuczne i rzeźne, przewyższające parametrami inne rasy ojcowskie. Powierzchnia oka polędwicy (schab) jest o 30% większa, a wydajność rzeźna może być wyższa nawet o 7%. </a:t>
            </a:r>
            <a:r>
              <a:rPr lang="pl-PL" b="0" i="0" dirty="0" err="1">
                <a:solidFill>
                  <a:srgbClr val="606060"/>
                </a:solidFill>
                <a:effectLst/>
                <a:latin typeface="Lato"/>
              </a:rPr>
              <a:t>Pietrain</a:t>
            </a:r>
            <a:r>
              <a:rPr lang="pl-PL" b="0" i="0" dirty="0">
                <a:solidFill>
                  <a:srgbClr val="606060"/>
                </a:solidFill>
                <a:effectLst/>
                <a:latin typeface="Lato"/>
              </a:rPr>
              <a:t> przyrastają dziennie 670 g, mają dobry współczynnik wykorzystania paszy, średnia  zawartość mięsa w tuszy to 63%. Wadą tej rasy jest brak odporności na stres (przepędy), transport oraz letnie upały. Występuje u nich gen stresu, mogący powodować zwiększenie liczby upadków. Rasa ta jest wykorzystywana w krzyżowaniu towarowym oraz przy tworzeniu nowych linii syntetycznych. Stanowi największy procent w krajowej populacji trzody chlewnej.</a:t>
            </a:r>
          </a:p>
          <a:p>
            <a:endParaRPr lang="pl-PL" dirty="0"/>
          </a:p>
        </p:txBody>
      </p:sp>
    </p:spTree>
    <p:extLst>
      <p:ext uri="{BB962C8B-B14F-4D97-AF65-F5344CB8AC3E}">
        <p14:creationId xmlns:p14="http://schemas.microsoft.com/office/powerpoint/2010/main" val="134649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404881-F970-48CD-B1AE-C4DD1B4DD3DB}"/>
              </a:ext>
            </a:extLst>
          </p:cNvPr>
          <p:cNvSpPr>
            <a:spLocks noGrp="1"/>
          </p:cNvSpPr>
          <p:nvPr>
            <p:ph type="title"/>
          </p:nvPr>
        </p:nvSpPr>
        <p:spPr/>
        <p:txBody>
          <a:bodyPr/>
          <a:lstStyle/>
          <a:p>
            <a:r>
              <a:rPr lang="pl-PL" dirty="0"/>
              <a:t>CECHY ROZPŁODOWE LOCH</a:t>
            </a:r>
          </a:p>
        </p:txBody>
      </p:sp>
      <p:sp>
        <p:nvSpPr>
          <p:cNvPr id="3" name="Symbol zastępczy zawartości 2">
            <a:extLst>
              <a:ext uri="{FF2B5EF4-FFF2-40B4-BE49-F238E27FC236}">
                <a16:creationId xmlns:a16="http://schemas.microsoft.com/office/drawing/2014/main" id="{0A75E245-C80C-4304-842B-35FB04BC0083}"/>
              </a:ext>
            </a:extLst>
          </p:cNvPr>
          <p:cNvSpPr>
            <a:spLocks noGrp="1"/>
          </p:cNvSpPr>
          <p:nvPr>
            <p:ph idx="1"/>
          </p:nvPr>
        </p:nvSpPr>
        <p:spPr>
          <a:xfrm>
            <a:off x="1024127" y="1818861"/>
            <a:ext cx="9720073" cy="1499616"/>
          </a:xfrm>
        </p:spPr>
        <p:txBody>
          <a:bodyPr/>
          <a:lstStyle/>
          <a:p>
            <a:r>
              <a:rPr lang="pl-PL" b="0" i="0" dirty="0">
                <a:solidFill>
                  <a:srgbClr val="606060"/>
                </a:solidFill>
                <a:effectLst/>
                <a:latin typeface="Lato"/>
              </a:rPr>
              <a:t>Liczba prosiąt żywo urodzonych to 11,10, a odchowanych 10,38. Średnia liczba sutków to 13,94. Lochy charakteryzują się dobrymi cechami opiekuńczymi.</a:t>
            </a:r>
            <a:endParaRPr lang="pl-PL" dirty="0"/>
          </a:p>
        </p:txBody>
      </p:sp>
      <p:pic>
        <p:nvPicPr>
          <p:cNvPr id="11266" name="Picture 2" descr="Pedigree Pietrain Pigs - Breeding, Pig Advice, Pig Courses">
            <a:extLst>
              <a:ext uri="{FF2B5EF4-FFF2-40B4-BE49-F238E27FC236}">
                <a16:creationId xmlns:a16="http://schemas.microsoft.com/office/drawing/2014/main" id="{D892C774-8FE7-443B-90A8-22B205E24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790" y="2612003"/>
            <a:ext cx="6467061" cy="388023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2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B36B57-8CA8-46B9-BA52-D639C97FDEE2}"/>
              </a:ext>
            </a:extLst>
          </p:cNvPr>
          <p:cNvSpPr>
            <a:spLocks noGrp="1"/>
          </p:cNvSpPr>
          <p:nvPr>
            <p:ph type="title"/>
          </p:nvPr>
        </p:nvSpPr>
        <p:spPr/>
        <p:txBody>
          <a:bodyPr/>
          <a:lstStyle/>
          <a:p>
            <a:r>
              <a:rPr lang="pl-PL" dirty="0"/>
              <a:t>LINIA SYNTETYCZNA 990</a:t>
            </a:r>
          </a:p>
        </p:txBody>
      </p:sp>
      <p:sp>
        <p:nvSpPr>
          <p:cNvPr id="3" name="Symbol zastępczy zawartości 2">
            <a:extLst>
              <a:ext uri="{FF2B5EF4-FFF2-40B4-BE49-F238E27FC236}">
                <a16:creationId xmlns:a16="http://schemas.microsoft.com/office/drawing/2014/main" id="{36119206-90FF-4564-8CB0-AA145B67244E}"/>
              </a:ext>
            </a:extLst>
          </p:cNvPr>
          <p:cNvSpPr>
            <a:spLocks noGrp="1"/>
          </p:cNvSpPr>
          <p:nvPr>
            <p:ph idx="1"/>
          </p:nvPr>
        </p:nvSpPr>
        <p:spPr>
          <a:xfrm>
            <a:off x="1024128" y="2084832"/>
            <a:ext cx="9720073" cy="3240157"/>
          </a:xfrm>
        </p:spPr>
        <p:txBody>
          <a:bodyPr/>
          <a:lstStyle/>
          <a:p>
            <a:pPr algn="just"/>
            <a:r>
              <a:rPr lang="pl-PL" b="0" i="0" dirty="0">
                <a:solidFill>
                  <a:srgbClr val="606060"/>
                </a:solidFill>
                <a:effectLst/>
                <a:latin typeface="Lato"/>
              </a:rPr>
              <a:t>Jest to linia wytworzona w Polsce w Instytucie Zootechniki w Pawłowicach. Świnie tej linii mają różnorodne umaszczenie (biało czarne, łaciate, rude). Powstały z krzyżowania ras Hampshire, </a:t>
            </a:r>
            <a:r>
              <a:rPr lang="pl-PL" b="0" i="0" dirty="0" err="1">
                <a:solidFill>
                  <a:srgbClr val="606060"/>
                </a:solidFill>
                <a:effectLst/>
                <a:latin typeface="Lato"/>
              </a:rPr>
              <a:t>Duroc</a:t>
            </a:r>
            <a:r>
              <a:rPr lang="pl-PL" b="0" i="0" dirty="0">
                <a:solidFill>
                  <a:srgbClr val="606060"/>
                </a:solidFill>
                <a:effectLst/>
                <a:latin typeface="Lato"/>
              </a:rPr>
              <a:t>, </a:t>
            </a:r>
            <a:r>
              <a:rPr lang="pl-PL" b="0" i="0" dirty="0" err="1">
                <a:solidFill>
                  <a:srgbClr val="606060"/>
                </a:solidFill>
                <a:effectLst/>
                <a:latin typeface="Lato"/>
              </a:rPr>
              <a:t>Wbp</a:t>
            </a:r>
            <a:r>
              <a:rPr lang="pl-PL" b="0" i="0" dirty="0">
                <a:solidFill>
                  <a:srgbClr val="606060"/>
                </a:solidFill>
                <a:effectLst/>
                <a:latin typeface="Lato"/>
              </a:rPr>
              <a:t> i </a:t>
            </a:r>
            <a:r>
              <a:rPr lang="pl-PL" b="0" i="0" dirty="0" err="1">
                <a:solidFill>
                  <a:srgbClr val="606060"/>
                </a:solidFill>
                <a:effectLst/>
                <a:latin typeface="Lato"/>
              </a:rPr>
              <a:t>Pbz</a:t>
            </a:r>
            <a:r>
              <a:rPr lang="pl-PL" b="0" i="0" dirty="0">
                <a:solidFill>
                  <a:srgbClr val="606060"/>
                </a:solidFill>
                <a:effectLst/>
                <a:latin typeface="Lato"/>
              </a:rPr>
              <a:t>. Celem wyprodukowania tych osobników było podwyższenie wartości genetycznej osobników męskich. Po przeprowadzonych badaniach stwierdzono, że można ją wykorzystywać w krzyżowaniach towarowych jako komponent ojcowski, ponieważ powstałe mieszańce mają bardzo dobre cechy tuczne i rzeźne.        W krajowym pogłowiu ras ojcowskich są na drugim miejscu po </a:t>
            </a:r>
            <a:r>
              <a:rPr lang="pl-PL" b="0" i="0" dirty="0" err="1">
                <a:solidFill>
                  <a:srgbClr val="606060"/>
                </a:solidFill>
                <a:effectLst/>
                <a:latin typeface="Lato"/>
              </a:rPr>
              <a:t>Pietrain</a:t>
            </a:r>
            <a:r>
              <a:rPr lang="pl-PL" b="0" i="0" dirty="0">
                <a:solidFill>
                  <a:srgbClr val="606060"/>
                </a:solidFill>
                <a:effectLst/>
                <a:latin typeface="Lato"/>
              </a:rPr>
              <a:t>.</a:t>
            </a:r>
            <a:endParaRPr lang="pl-PL" dirty="0"/>
          </a:p>
        </p:txBody>
      </p:sp>
    </p:spTree>
    <p:extLst>
      <p:ext uri="{BB962C8B-B14F-4D97-AF65-F5344CB8AC3E}">
        <p14:creationId xmlns:p14="http://schemas.microsoft.com/office/powerpoint/2010/main" val="317360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świnia puławska | portalspozywczy.pl">
            <a:extLst>
              <a:ext uri="{FF2B5EF4-FFF2-40B4-BE49-F238E27FC236}">
                <a16:creationId xmlns:a16="http://schemas.microsoft.com/office/drawing/2014/main" id="{62C39E49-922C-4B84-A94A-621E37F6E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633" y="958083"/>
            <a:ext cx="7418733" cy="49418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44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8C6BD7-12F1-476F-8AFB-201969EB0280}"/>
              </a:ext>
            </a:extLst>
          </p:cNvPr>
          <p:cNvSpPr>
            <a:spLocks noGrp="1"/>
          </p:cNvSpPr>
          <p:nvPr>
            <p:ph type="title"/>
          </p:nvPr>
        </p:nvSpPr>
        <p:spPr/>
        <p:txBody>
          <a:bodyPr/>
          <a:lstStyle/>
          <a:p>
            <a:r>
              <a:rPr lang="pl-PL" dirty="0"/>
              <a:t>CECHY MATECZNE TRZODY CHLEWNEJ</a:t>
            </a:r>
          </a:p>
        </p:txBody>
      </p:sp>
      <p:sp>
        <p:nvSpPr>
          <p:cNvPr id="3" name="Symbol zastępczy zawartości 2">
            <a:extLst>
              <a:ext uri="{FF2B5EF4-FFF2-40B4-BE49-F238E27FC236}">
                <a16:creationId xmlns:a16="http://schemas.microsoft.com/office/drawing/2014/main" id="{09F3B4A5-F157-4656-9A04-B498C1BE7748}"/>
              </a:ext>
            </a:extLst>
          </p:cNvPr>
          <p:cNvSpPr>
            <a:spLocks noGrp="1"/>
          </p:cNvSpPr>
          <p:nvPr>
            <p:ph idx="1"/>
          </p:nvPr>
        </p:nvSpPr>
        <p:spPr>
          <a:xfrm>
            <a:off x="1024127" y="1878496"/>
            <a:ext cx="9720073" cy="4273826"/>
          </a:xfrm>
        </p:spPr>
        <p:txBody>
          <a:bodyPr>
            <a:normAutofit/>
          </a:bodyPr>
          <a:lstStyle/>
          <a:p>
            <a:pPr algn="just"/>
            <a:r>
              <a:rPr lang="pl-PL" b="0" i="0" dirty="0">
                <a:solidFill>
                  <a:srgbClr val="606060"/>
                </a:solidFill>
                <a:effectLst/>
                <a:latin typeface="Lato"/>
              </a:rPr>
              <a:t>W krajowym pogłowiu świń, rasy mateczne stanowią duży odsetek, dlatego selekcja i dobór zwierząt jest na wysokim poziomie.</a:t>
            </a:r>
          </a:p>
          <a:p>
            <a:pPr algn="just"/>
            <a:r>
              <a:rPr lang="pl-PL" b="0" i="0" dirty="0">
                <a:solidFill>
                  <a:srgbClr val="606060"/>
                </a:solidFill>
                <a:effectLst/>
                <a:latin typeface="Lato"/>
              </a:rPr>
              <a:t>Rasy mateczne powinny się charakteryzować następującymi cechami:</a:t>
            </a:r>
          </a:p>
          <a:p>
            <a:pPr algn="l">
              <a:buFont typeface="Arial" panose="020B0604020202020204" pitchFamily="34" charset="0"/>
              <a:buChar char="•"/>
            </a:pPr>
            <a:r>
              <a:rPr lang="pl-PL" b="0" i="0" dirty="0">
                <a:solidFill>
                  <a:srgbClr val="606060"/>
                </a:solidFill>
                <a:effectLst/>
                <a:latin typeface="Lato"/>
              </a:rPr>
              <a:t> bardzo dobre cechy rozpłodowe (liczba żywo urodzonych prosiąt, odsadzonych prosiąt oraz liczba sutków)</a:t>
            </a:r>
          </a:p>
          <a:p>
            <a:pPr algn="l">
              <a:buFont typeface="Arial" panose="020B0604020202020204" pitchFamily="34" charset="0"/>
              <a:buChar char="•"/>
            </a:pPr>
            <a:r>
              <a:rPr lang="pl-PL" b="0" i="0" dirty="0">
                <a:solidFill>
                  <a:srgbClr val="606060"/>
                </a:solidFill>
                <a:effectLst/>
                <a:latin typeface="Lato"/>
              </a:rPr>
              <a:t> dobrze rozwinięta troskliwość macierzyńska (chęć do wykarmienia prosiąt, unikanie przygniatania prosiąt)</a:t>
            </a:r>
          </a:p>
          <a:p>
            <a:pPr algn="l">
              <a:buFont typeface="Arial" panose="020B0604020202020204" pitchFamily="34" charset="0"/>
              <a:buChar char="•"/>
            </a:pPr>
            <a:r>
              <a:rPr lang="pl-PL" b="0" i="0" dirty="0">
                <a:solidFill>
                  <a:srgbClr val="606060"/>
                </a:solidFill>
                <a:effectLst/>
                <a:latin typeface="Lato"/>
              </a:rPr>
              <a:t> duża płodność (liczba owulujących komórek i utrzymanie ciąży) i mleczność</a:t>
            </a:r>
          </a:p>
          <a:p>
            <a:pPr algn="l">
              <a:buFont typeface="Arial" panose="020B0604020202020204" pitchFamily="34" charset="0"/>
              <a:buChar char="•"/>
            </a:pPr>
            <a:r>
              <a:rPr lang="pl-PL" b="0" i="0" dirty="0">
                <a:solidFill>
                  <a:srgbClr val="606060"/>
                </a:solidFill>
                <a:effectLst/>
                <a:latin typeface="Lato"/>
              </a:rPr>
              <a:t> </a:t>
            </a:r>
            <a:r>
              <a:rPr lang="pl-PL" dirty="0">
                <a:solidFill>
                  <a:srgbClr val="606060"/>
                </a:solidFill>
                <a:latin typeface="Lato"/>
              </a:rPr>
              <a:t>d</a:t>
            </a:r>
            <a:r>
              <a:rPr lang="pl-PL" b="0" i="0" dirty="0">
                <a:solidFill>
                  <a:srgbClr val="606060"/>
                </a:solidFill>
                <a:effectLst/>
                <a:latin typeface="Lato"/>
              </a:rPr>
              <a:t>obre cechy tuczne i rzeźne</a:t>
            </a:r>
          </a:p>
          <a:p>
            <a:pPr algn="l">
              <a:buFont typeface="Arial" panose="020B0604020202020204" pitchFamily="34" charset="0"/>
              <a:buChar char="•"/>
            </a:pPr>
            <a:r>
              <a:rPr lang="pl-PL" b="0" i="0" dirty="0">
                <a:solidFill>
                  <a:srgbClr val="606060"/>
                </a:solidFill>
                <a:effectLst/>
                <a:latin typeface="Lato"/>
              </a:rPr>
              <a:t> wolność od genu stresu, wysokie zdolności adaptacyjne</a:t>
            </a:r>
          </a:p>
          <a:p>
            <a:endParaRPr lang="pl-PL" dirty="0"/>
          </a:p>
        </p:txBody>
      </p:sp>
    </p:spTree>
    <p:extLst>
      <p:ext uri="{BB962C8B-B14F-4D97-AF65-F5344CB8AC3E}">
        <p14:creationId xmlns:p14="http://schemas.microsoft.com/office/powerpoint/2010/main" val="48959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790DDD-2BCA-4EC9-AECB-83882A119A7B}"/>
              </a:ext>
            </a:extLst>
          </p:cNvPr>
          <p:cNvSpPr>
            <a:spLocks noGrp="1"/>
          </p:cNvSpPr>
          <p:nvPr>
            <p:ph type="title"/>
          </p:nvPr>
        </p:nvSpPr>
        <p:spPr/>
        <p:txBody>
          <a:bodyPr/>
          <a:lstStyle/>
          <a:p>
            <a:r>
              <a:rPr lang="pl-PL" dirty="0"/>
              <a:t>WBP – Wielka biała polska</a:t>
            </a:r>
          </a:p>
        </p:txBody>
      </p:sp>
      <p:sp>
        <p:nvSpPr>
          <p:cNvPr id="3" name="Symbol zastępczy zawartości 2">
            <a:extLst>
              <a:ext uri="{FF2B5EF4-FFF2-40B4-BE49-F238E27FC236}">
                <a16:creationId xmlns:a16="http://schemas.microsoft.com/office/drawing/2014/main" id="{B1D07533-7507-49B3-AE24-38A329E60160}"/>
              </a:ext>
            </a:extLst>
          </p:cNvPr>
          <p:cNvSpPr>
            <a:spLocks noGrp="1"/>
          </p:cNvSpPr>
          <p:nvPr>
            <p:ph idx="1"/>
          </p:nvPr>
        </p:nvSpPr>
        <p:spPr>
          <a:xfrm>
            <a:off x="1024127" y="1848678"/>
            <a:ext cx="9720073" cy="1252330"/>
          </a:xfrm>
        </p:spPr>
        <p:txBody>
          <a:bodyPr/>
          <a:lstStyle/>
          <a:p>
            <a:pPr algn="just"/>
            <a:r>
              <a:rPr lang="pl-PL" b="0" i="0" dirty="0">
                <a:solidFill>
                  <a:srgbClr val="606060"/>
                </a:solidFill>
                <a:effectLst/>
                <a:latin typeface="Lato"/>
              </a:rPr>
              <a:t>Wykorzystywana jest w chowie wielkostadnym, </a:t>
            </a:r>
            <a:r>
              <a:rPr lang="pl-PL" b="0" i="0" dirty="0" err="1">
                <a:solidFill>
                  <a:srgbClr val="606060"/>
                </a:solidFill>
                <a:effectLst/>
                <a:latin typeface="Lato"/>
              </a:rPr>
              <a:t>bezściołowym</a:t>
            </a:r>
            <a:r>
              <a:rPr lang="pl-PL" b="0" i="0" dirty="0">
                <a:solidFill>
                  <a:srgbClr val="606060"/>
                </a:solidFill>
                <a:effectLst/>
                <a:latin typeface="Lato"/>
              </a:rPr>
              <a:t> (na ruszcie). Ma bardzo dobrą kondycję i wysoką odporność na stres. Udział w krajowym pogłowiu to aż 35 %.</a:t>
            </a:r>
            <a:endParaRPr lang="pl-PL" dirty="0"/>
          </a:p>
        </p:txBody>
      </p:sp>
      <p:pic>
        <p:nvPicPr>
          <p:cNvPr id="13314" name="Picture 2" descr="Uniwersytet Przyrodniczy w Lublinie. Sukces współpracy dr hab. Marka  Babicza prof. nadzw. UP i PZHPTCh &quot;POLSUS&quot;">
            <a:extLst>
              <a:ext uri="{FF2B5EF4-FFF2-40B4-BE49-F238E27FC236}">
                <a16:creationId xmlns:a16="http://schemas.microsoft.com/office/drawing/2014/main" id="{76E19578-D8B4-4781-963F-23A3FE6D3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151" y="3101008"/>
            <a:ext cx="4791697" cy="318865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0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C533A6-F7C2-40FB-81CB-23A2DFE49711}"/>
              </a:ext>
            </a:extLst>
          </p:cNvPr>
          <p:cNvSpPr>
            <a:spLocks noGrp="1"/>
          </p:cNvSpPr>
          <p:nvPr>
            <p:ph type="title"/>
          </p:nvPr>
        </p:nvSpPr>
        <p:spPr/>
        <p:txBody>
          <a:bodyPr/>
          <a:lstStyle/>
          <a:p>
            <a:r>
              <a:rPr lang="pl-PL" dirty="0"/>
              <a:t>wygląd</a:t>
            </a:r>
          </a:p>
        </p:txBody>
      </p:sp>
      <p:sp>
        <p:nvSpPr>
          <p:cNvPr id="3" name="Symbol zastępczy zawartości 2">
            <a:extLst>
              <a:ext uri="{FF2B5EF4-FFF2-40B4-BE49-F238E27FC236}">
                <a16:creationId xmlns:a16="http://schemas.microsoft.com/office/drawing/2014/main" id="{6E2C4F33-97C4-4DA0-820E-E17796E895B9}"/>
              </a:ext>
            </a:extLst>
          </p:cNvPr>
          <p:cNvSpPr>
            <a:spLocks noGrp="1"/>
          </p:cNvSpPr>
          <p:nvPr>
            <p:ph idx="1"/>
          </p:nvPr>
        </p:nvSpPr>
        <p:spPr>
          <a:xfrm>
            <a:off x="1024128" y="1838739"/>
            <a:ext cx="9720073" cy="1499616"/>
          </a:xfrm>
        </p:spPr>
        <p:txBody>
          <a:bodyPr/>
          <a:lstStyle/>
          <a:p>
            <a:pPr algn="just"/>
            <a:r>
              <a:rPr lang="pl-PL" b="0" i="0" dirty="0">
                <a:solidFill>
                  <a:srgbClr val="606060"/>
                </a:solidFill>
                <a:effectLst/>
                <a:latin typeface="Lato"/>
              </a:rPr>
              <a:t>Jest to duża świnia, lochy osiągają masę 350 kg, knury 400 kg. </a:t>
            </a:r>
            <a:r>
              <a:rPr lang="pl-PL" b="0" i="0" dirty="0" err="1">
                <a:solidFill>
                  <a:srgbClr val="606060"/>
                </a:solidFill>
                <a:effectLst/>
                <a:latin typeface="Lato"/>
              </a:rPr>
              <a:t>Wbp</a:t>
            </a:r>
            <a:r>
              <a:rPr lang="pl-PL" b="0" i="0" dirty="0">
                <a:solidFill>
                  <a:srgbClr val="606060"/>
                </a:solidFill>
                <a:effectLst/>
                <a:latin typeface="Lato"/>
              </a:rPr>
              <a:t> to rasa o białej skórze i szczecinie. Ma długi, mocny grzbiet, ostre, stojące dość duże uszy. Zad ma dobrze umięśnione szynki, łopatki nie są silnie wysklepione. Posiada aż 14 dobrze rozwiniętych sutków.</a:t>
            </a:r>
            <a:endParaRPr lang="pl-PL" dirty="0"/>
          </a:p>
        </p:txBody>
      </p:sp>
      <p:pic>
        <p:nvPicPr>
          <p:cNvPr id="14338" name="Picture 2" descr="Retrospekcja i stan obecny hodowli świń ras: wielkiej białej polskiej i polskiej  białej zwisłouchej na Lubelsz">
            <a:extLst>
              <a:ext uri="{FF2B5EF4-FFF2-40B4-BE49-F238E27FC236}">
                <a16:creationId xmlns:a16="http://schemas.microsoft.com/office/drawing/2014/main" id="{0DD8FA6C-1099-469F-B585-2517D5824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723" y="3181497"/>
            <a:ext cx="4502426" cy="33724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2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17E221-A099-4387-9D0A-47C610E548BB}"/>
              </a:ext>
            </a:extLst>
          </p:cNvPr>
          <p:cNvSpPr>
            <a:spLocks noGrp="1"/>
          </p:cNvSpPr>
          <p:nvPr>
            <p:ph type="title"/>
          </p:nvPr>
        </p:nvSpPr>
        <p:spPr/>
        <p:txBody>
          <a:bodyPr/>
          <a:lstStyle/>
          <a:p>
            <a:r>
              <a:rPr lang="pl-PL" dirty="0"/>
              <a:t>Cechy mateczne i rozpłodowe</a:t>
            </a:r>
          </a:p>
        </p:txBody>
      </p:sp>
      <p:sp>
        <p:nvSpPr>
          <p:cNvPr id="3" name="Symbol zastępczy zawartości 2">
            <a:extLst>
              <a:ext uri="{FF2B5EF4-FFF2-40B4-BE49-F238E27FC236}">
                <a16:creationId xmlns:a16="http://schemas.microsoft.com/office/drawing/2014/main" id="{BE0D0F01-63A6-4A61-9F11-BE8D551DC83E}"/>
              </a:ext>
            </a:extLst>
          </p:cNvPr>
          <p:cNvSpPr>
            <a:spLocks noGrp="1"/>
          </p:cNvSpPr>
          <p:nvPr>
            <p:ph idx="1"/>
          </p:nvPr>
        </p:nvSpPr>
        <p:spPr>
          <a:xfrm>
            <a:off x="1024128" y="1798982"/>
            <a:ext cx="9720073" cy="765313"/>
          </a:xfrm>
        </p:spPr>
        <p:txBody>
          <a:bodyPr/>
          <a:lstStyle/>
          <a:p>
            <a:pPr algn="just"/>
            <a:r>
              <a:rPr lang="pl-PL" b="0" i="0" dirty="0">
                <a:solidFill>
                  <a:srgbClr val="606060"/>
                </a:solidFill>
                <a:effectLst/>
                <a:latin typeface="Lato"/>
              </a:rPr>
              <a:t>Lochy rodzą liczne (11,7 </a:t>
            </a:r>
            <a:r>
              <a:rPr lang="pl-PL" b="0" i="0" dirty="0" err="1">
                <a:solidFill>
                  <a:srgbClr val="606060"/>
                </a:solidFill>
                <a:effectLst/>
                <a:latin typeface="Lato"/>
              </a:rPr>
              <a:t>szt</a:t>
            </a:r>
            <a:r>
              <a:rPr lang="pl-PL" b="0" i="0" dirty="0">
                <a:solidFill>
                  <a:srgbClr val="606060"/>
                </a:solidFill>
                <a:effectLst/>
                <a:latin typeface="Lato"/>
              </a:rPr>
              <a:t>), zdrowe mioty, przez cały okres karmienia mleczność jest na wysokim poziomie, są troskliwe i opiekuńcze.</a:t>
            </a:r>
            <a:endParaRPr lang="pl-PL" dirty="0"/>
          </a:p>
        </p:txBody>
      </p:sp>
      <p:pic>
        <p:nvPicPr>
          <p:cNvPr id="15362" name="Picture 2" descr="Trzoda chlewna - najważniejsze tempo wzrostu">
            <a:extLst>
              <a:ext uri="{FF2B5EF4-FFF2-40B4-BE49-F238E27FC236}">
                <a16:creationId xmlns:a16="http://schemas.microsoft.com/office/drawing/2014/main" id="{BCF81ADE-BF36-43C2-B968-14B45E37E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726635"/>
            <a:ext cx="7715250" cy="381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2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B0E8170-89D8-42B8-B54C-6FDF5C12B345}"/>
              </a:ext>
            </a:extLst>
          </p:cNvPr>
          <p:cNvSpPr>
            <a:spLocks noGrp="1"/>
          </p:cNvSpPr>
          <p:nvPr>
            <p:ph idx="1"/>
          </p:nvPr>
        </p:nvSpPr>
        <p:spPr>
          <a:xfrm>
            <a:off x="908719" y="448322"/>
            <a:ext cx="9720073" cy="2729884"/>
          </a:xfrm>
        </p:spPr>
        <p:txBody>
          <a:bodyPr>
            <a:normAutofit fontScale="92500"/>
          </a:bodyPr>
          <a:lstStyle/>
          <a:p>
            <a:pPr algn="just"/>
            <a:r>
              <a:rPr lang="pl-PL" sz="3000" b="0" i="0" dirty="0">
                <a:solidFill>
                  <a:srgbClr val="606060"/>
                </a:solidFill>
                <a:effectLst/>
                <a:latin typeface="Lato"/>
              </a:rPr>
              <a:t>       W Polsce według wstępnych danych GUS w lipcu 2013 pogłowie trzody chlewnej wynosiło 11432,6 tysięcy sztuk. Wyniki dotyczące wskaźników rozrodu, cech tucznych              i rzeźnych potwierdzają wartościowość krajowego pogłowia. Rasy trzody chlewnej dzieli się na rasy ojcowskie i mateczne, w zależności od cech przekazywanych potomstwu</a:t>
            </a:r>
            <a:r>
              <a:rPr lang="pl-PL" sz="1100" b="0" i="0" dirty="0">
                <a:solidFill>
                  <a:srgbClr val="606060"/>
                </a:solidFill>
                <a:effectLst/>
                <a:latin typeface="Lato"/>
              </a:rPr>
              <a:t>.</a:t>
            </a:r>
            <a:br>
              <a:rPr lang="pl-PL" sz="1100" b="0" i="0" dirty="0">
                <a:solidFill>
                  <a:srgbClr val="606060"/>
                </a:solidFill>
                <a:effectLst/>
                <a:latin typeface="Lato"/>
              </a:rPr>
            </a:br>
            <a:endParaRPr lang="pl-PL" sz="1100" dirty="0"/>
          </a:p>
        </p:txBody>
      </p:sp>
      <p:pic>
        <p:nvPicPr>
          <p:cNvPr id="2050" name="Picture 2" descr="Będzie miał wyrok przez świnie – Tygodnik Piski">
            <a:extLst>
              <a:ext uri="{FF2B5EF4-FFF2-40B4-BE49-F238E27FC236}">
                <a16:creationId xmlns:a16="http://schemas.microsoft.com/office/drawing/2014/main" id="{6C07F16B-75D3-4214-9137-D5940A349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030" y="3111465"/>
            <a:ext cx="5343940" cy="32982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4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FF39CA-5DE8-4E9E-A374-3F4476F2236B}"/>
              </a:ext>
            </a:extLst>
          </p:cNvPr>
          <p:cNvSpPr>
            <a:spLocks noGrp="1"/>
          </p:cNvSpPr>
          <p:nvPr>
            <p:ph type="title"/>
          </p:nvPr>
        </p:nvSpPr>
        <p:spPr/>
        <p:txBody>
          <a:bodyPr/>
          <a:lstStyle/>
          <a:p>
            <a:r>
              <a:rPr lang="pl-PL" dirty="0"/>
              <a:t>Cechy tuczne i rzeźne</a:t>
            </a:r>
          </a:p>
        </p:txBody>
      </p:sp>
      <p:sp>
        <p:nvSpPr>
          <p:cNvPr id="3" name="Symbol zastępczy zawartości 2">
            <a:extLst>
              <a:ext uri="{FF2B5EF4-FFF2-40B4-BE49-F238E27FC236}">
                <a16:creationId xmlns:a16="http://schemas.microsoft.com/office/drawing/2014/main" id="{0F4E21A7-2D1A-4727-B644-38354F22F5BE}"/>
              </a:ext>
            </a:extLst>
          </p:cNvPr>
          <p:cNvSpPr>
            <a:spLocks noGrp="1"/>
          </p:cNvSpPr>
          <p:nvPr>
            <p:ph idx="1"/>
          </p:nvPr>
        </p:nvSpPr>
        <p:spPr>
          <a:xfrm>
            <a:off x="1024128" y="1798983"/>
            <a:ext cx="9720073" cy="1143000"/>
          </a:xfrm>
        </p:spPr>
        <p:txBody>
          <a:bodyPr/>
          <a:lstStyle/>
          <a:p>
            <a:pPr algn="just"/>
            <a:r>
              <a:rPr lang="pl-PL" b="0" i="0" dirty="0">
                <a:solidFill>
                  <a:srgbClr val="606060"/>
                </a:solidFill>
                <a:effectLst/>
                <a:latin typeface="Lato"/>
              </a:rPr>
              <a:t>Dobrze wykorzystują paszę (przyrosty 714 g dziennie), są wolne od genu stresu i wspaniale przystosowują się do nowych warunków środowiska. Charakteryzują się wysoką zawartością mięsa w tuszy (60%).</a:t>
            </a:r>
            <a:endParaRPr lang="pl-PL" dirty="0"/>
          </a:p>
        </p:txBody>
      </p:sp>
      <p:pic>
        <p:nvPicPr>
          <p:cNvPr id="16386" name="Picture 2" descr="Yorkshire | Notatnik Kuchenny - Smaki całego świata">
            <a:extLst>
              <a:ext uri="{FF2B5EF4-FFF2-40B4-BE49-F238E27FC236}">
                <a16:creationId xmlns:a16="http://schemas.microsoft.com/office/drawing/2014/main" id="{ED1D53C5-EE07-426E-98C1-0FD127D88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678" y="3038877"/>
            <a:ext cx="4913243" cy="34326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8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510338-6EC5-42CE-B856-10CBD070C6B6}"/>
              </a:ext>
            </a:extLst>
          </p:cNvPr>
          <p:cNvSpPr>
            <a:spLocks noGrp="1"/>
          </p:cNvSpPr>
          <p:nvPr>
            <p:ph type="title"/>
          </p:nvPr>
        </p:nvSpPr>
        <p:spPr/>
        <p:txBody>
          <a:bodyPr/>
          <a:lstStyle/>
          <a:p>
            <a:r>
              <a:rPr lang="pl-PL" dirty="0" err="1"/>
              <a:t>Pbz</a:t>
            </a:r>
            <a:r>
              <a:rPr lang="pl-PL" dirty="0"/>
              <a:t> – polska biała zwisłoucha - wygląd</a:t>
            </a:r>
          </a:p>
        </p:txBody>
      </p:sp>
      <p:sp>
        <p:nvSpPr>
          <p:cNvPr id="3" name="Symbol zastępczy zawartości 2">
            <a:extLst>
              <a:ext uri="{FF2B5EF4-FFF2-40B4-BE49-F238E27FC236}">
                <a16:creationId xmlns:a16="http://schemas.microsoft.com/office/drawing/2014/main" id="{BFDD54C2-B890-46A3-9BC4-68D755263C04}"/>
              </a:ext>
            </a:extLst>
          </p:cNvPr>
          <p:cNvSpPr>
            <a:spLocks noGrp="1"/>
          </p:cNvSpPr>
          <p:nvPr>
            <p:ph idx="1"/>
          </p:nvPr>
        </p:nvSpPr>
        <p:spPr>
          <a:xfrm>
            <a:off x="1024127" y="1818861"/>
            <a:ext cx="9720073" cy="1499616"/>
          </a:xfrm>
        </p:spPr>
        <p:txBody>
          <a:bodyPr/>
          <a:lstStyle/>
          <a:p>
            <a:pPr algn="just"/>
            <a:r>
              <a:rPr lang="pl-PL" b="0" i="0" dirty="0" err="1">
                <a:solidFill>
                  <a:srgbClr val="606060"/>
                </a:solidFill>
                <a:effectLst/>
                <a:latin typeface="Lato"/>
              </a:rPr>
              <a:t>Pbz</a:t>
            </a:r>
            <a:r>
              <a:rPr lang="pl-PL" b="0" i="0" dirty="0">
                <a:solidFill>
                  <a:srgbClr val="606060"/>
                </a:solidFill>
                <a:effectLst/>
                <a:latin typeface="Lato"/>
              </a:rPr>
              <a:t> to świnia dość duża, o białym umaszczeniu (dopuszczalne czarne plamki) i zwisających, dużych uszach. Grzbiet jest długi i szeroki, łopatki ściśle przylegające do tułowia. Zad, podobnie do </a:t>
            </a:r>
            <a:r>
              <a:rPr lang="pl-PL" b="0" i="0" dirty="0" err="1">
                <a:solidFill>
                  <a:srgbClr val="606060"/>
                </a:solidFill>
                <a:effectLst/>
                <a:latin typeface="Lato"/>
              </a:rPr>
              <a:t>Wbp</a:t>
            </a:r>
            <a:r>
              <a:rPr lang="pl-PL" b="0" i="0" dirty="0">
                <a:solidFill>
                  <a:srgbClr val="606060"/>
                </a:solidFill>
                <a:effectLst/>
                <a:latin typeface="Lato"/>
              </a:rPr>
              <a:t>, długi z uwydatnionymi szynkami. W krajowym pogłowiu stanowi aż 54 %.</a:t>
            </a:r>
            <a:endParaRPr lang="pl-PL" dirty="0"/>
          </a:p>
        </p:txBody>
      </p:sp>
      <p:pic>
        <p:nvPicPr>
          <p:cNvPr id="17410" name="Picture 2" descr="Polska biała zwisłoucha (pbz) - Baza wiedzy - etrzoda.pl :: portal dla  producentów trzody chlewnej, trzoda chlewna">
            <a:extLst>
              <a:ext uri="{FF2B5EF4-FFF2-40B4-BE49-F238E27FC236}">
                <a16:creationId xmlns:a16="http://schemas.microsoft.com/office/drawing/2014/main" id="{055506CE-734A-4503-B8C4-9743DBABC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504" y="3051313"/>
            <a:ext cx="4876800" cy="3657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9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B7FAC4-99A7-4469-9B4C-3905149896C2}"/>
              </a:ext>
            </a:extLst>
          </p:cNvPr>
          <p:cNvSpPr>
            <a:spLocks noGrp="1"/>
          </p:cNvSpPr>
          <p:nvPr>
            <p:ph type="title"/>
          </p:nvPr>
        </p:nvSpPr>
        <p:spPr/>
        <p:txBody>
          <a:bodyPr/>
          <a:lstStyle/>
          <a:p>
            <a:r>
              <a:rPr lang="pl-PL" dirty="0"/>
              <a:t>Cechy mateczne i rozpłodowe</a:t>
            </a:r>
          </a:p>
        </p:txBody>
      </p:sp>
      <p:sp>
        <p:nvSpPr>
          <p:cNvPr id="3" name="Symbol zastępczy zawartości 2">
            <a:extLst>
              <a:ext uri="{FF2B5EF4-FFF2-40B4-BE49-F238E27FC236}">
                <a16:creationId xmlns:a16="http://schemas.microsoft.com/office/drawing/2014/main" id="{2AFA6EFC-1A04-4A6A-82DE-5C6FEB83ED11}"/>
              </a:ext>
            </a:extLst>
          </p:cNvPr>
          <p:cNvSpPr>
            <a:spLocks noGrp="1"/>
          </p:cNvSpPr>
          <p:nvPr>
            <p:ph idx="1"/>
          </p:nvPr>
        </p:nvSpPr>
        <p:spPr>
          <a:xfrm>
            <a:off x="1024127" y="1749287"/>
            <a:ext cx="9720073" cy="1242391"/>
          </a:xfrm>
        </p:spPr>
        <p:txBody>
          <a:bodyPr/>
          <a:lstStyle/>
          <a:p>
            <a:pPr algn="just"/>
            <a:r>
              <a:rPr lang="pl-PL" b="0" i="0" dirty="0">
                <a:solidFill>
                  <a:srgbClr val="606060"/>
                </a:solidFill>
                <a:effectLst/>
                <a:latin typeface="Lato"/>
              </a:rPr>
              <a:t>Bardzo podobne pod tym względem do </a:t>
            </a:r>
            <a:r>
              <a:rPr lang="pl-PL" b="0" i="0" dirty="0" err="1">
                <a:solidFill>
                  <a:srgbClr val="606060"/>
                </a:solidFill>
                <a:effectLst/>
                <a:latin typeface="Lato"/>
              </a:rPr>
              <a:t>Wbp</a:t>
            </a:r>
            <a:r>
              <a:rPr lang="pl-PL" b="0" i="0" dirty="0">
                <a:solidFill>
                  <a:srgbClr val="606060"/>
                </a:solidFill>
                <a:effectLst/>
                <a:latin typeface="Lato"/>
              </a:rPr>
              <a:t>, również w parametrach określających cechy rozpłodowe. Rodzą liczne, zdrowe mioty, lochy cechuje wysoka mleczność i troskliwość, mają 14 dobrze rozwiniętych sutków.</a:t>
            </a:r>
            <a:endParaRPr lang="pl-PL" dirty="0"/>
          </a:p>
        </p:txBody>
      </p:sp>
      <p:pic>
        <p:nvPicPr>
          <p:cNvPr id="18434" name="Picture 2" descr="Polska Biała Zwisłoucha | Notatnik Kuchenny - Smaki całego świata">
            <a:extLst>
              <a:ext uri="{FF2B5EF4-FFF2-40B4-BE49-F238E27FC236}">
                <a16:creationId xmlns:a16="http://schemas.microsoft.com/office/drawing/2014/main" id="{7539516F-9587-40B9-826F-BDE2DDF21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548" y="2912033"/>
            <a:ext cx="5512904" cy="348002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87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7F82A1-7B2A-42ED-B2D8-780345FCBB5E}"/>
              </a:ext>
            </a:extLst>
          </p:cNvPr>
          <p:cNvSpPr>
            <a:spLocks noGrp="1"/>
          </p:cNvSpPr>
          <p:nvPr>
            <p:ph type="title"/>
          </p:nvPr>
        </p:nvSpPr>
        <p:spPr/>
        <p:txBody>
          <a:bodyPr/>
          <a:lstStyle/>
          <a:p>
            <a:r>
              <a:rPr lang="pl-PL" dirty="0"/>
              <a:t>Cechy tuczne i rzeźne</a:t>
            </a:r>
          </a:p>
        </p:txBody>
      </p:sp>
      <p:sp>
        <p:nvSpPr>
          <p:cNvPr id="3" name="Symbol zastępczy zawartości 2">
            <a:extLst>
              <a:ext uri="{FF2B5EF4-FFF2-40B4-BE49-F238E27FC236}">
                <a16:creationId xmlns:a16="http://schemas.microsoft.com/office/drawing/2014/main" id="{D55A0603-976B-459B-90E9-C7A9CC269147}"/>
              </a:ext>
            </a:extLst>
          </p:cNvPr>
          <p:cNvSpPr>
            <a:spLocks noGrp="1"/>
          </p:cNvSpPr>
          <p:nvPr>
            <p:ph idx="1"/>
          </p:nvPr>
        </p:nvSpPr>
        <p:spPr>
          <a:xfrm>
            <a:off x="1024127" y="1749287"/>
            <a:ext cx="9720073" cy="1948070"/>
          </a:xfrm>
        </p:spPr>
        <p:txBody>
          <a:bodyPr/>
          <a:lstStyle/>
          <a:p>
            <a:pPr algn="just"/>
            <a:r>
              <a:rPr lang="pl-PL" b="0" i="0" dirty="0" err="1">
                <a:solidFill>
                  <a:srgbClr val="606060"/>
                </a:solidFill>
                <a:effectLst/>
                <a:latin typeface="Lato"/>
              </a:rPr>
              <a:t>Pbz</a:t>
            </a:r>
            <a:r>
              <a:rPr lang="pl-PL" b="0" i="0" dirty="0">
                <a:solidFill>
                  <a:srgbClr val="606060"/>
                </a:solidFill>
                <a:effectLst/>
                <a:latin typeface="Lato"/>
              </a:rPr>
              <a:t> cechują dobre przyrosty i wykorzystanie paszy (ale należy do świń późno dojrzewających), mięsność kształtuje się na poziomie 59,9%. Rasa tych świń należy do mniej wymagających niż np. </a:t>
            </a:r>
            <a:r>
              <a:rPr lang="pl-PL" b="0" i="0" dirty="0" err="1">
                <a:solidFill>
                  <a:srgbClr val="606060"/>
                </a:solidFill>
                <a:effectLst/>
                <a:latin typeface="Lato"/>
              </a:rPr>
              <a:t>Wbp</a:t>
            </a:r>
            <a:r>
              <a:rPr lang="pl-PL" b="0" i="0" dirty="0">
                <a:solidFill>
                  <a:srgbClr val="606060"/>
                </a:solidFill>
                <a:effectLst/>
                <a:latin typeface="Lato"/>
              </a:rPr>
              <a:t>, lepiej się przystosowuje, ale niestety częściej niż u innych ras matecznych występują u niej wady pokrojowe (głównie kończyn) oraz wyższa podatność na stres.</a:t>
            </a:r>
          </a:p>
          <a:p>
            <a:endParaRPr lang="pl-PL" dirty="0"/>
          </a:p>
        </p:txBody>
      </p:sp>
      <p:pic>
        <p:nvPicPr>
          <p:cNvPr id="19458" name="Picture 2" descr="Polska Biała Zwisłoucha i Wielka Biała Polska na liście produktów  tradycyjnych">
            <a:extLst>
              <a:ext uri="{FF2B5EF4-FFF2-40B4-BE49-F238E27FC236}">
                <a16:creationId xmlns:a16="http://schemas.microsoft.com/office/drawing/2014/main" id="{E12F7592-5D7F-4408-811C-949F6CD3D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002" y="3534064"/>
            <a:ext cx="4565996" cy="29947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828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5ED5D7-ADD4-484E-A3E6-90C4256CF92E}"/>
              </a:ext>
            </a:extLst>
          </p:cNvPr>
          <p:cNvSpPr>
            <a:spLocks noGrp="1"/>
          </p:cNvSpPr>
          <p:nvPr>
            <p:ph type="title"/>
          </p:nvPr>
        </p:nvSpPr>
        <p:spPr/>
        <p:txBody>
          <a:bodyPr/>
          <a:lstStyle/>
          <a:p>
            <a:r>
              <a:rPr lang="pl-PL" dirty="0"/>
              <a:t>Puławska - wygląd</a:t>
            </a:r>
          </a:p>
        </p:txBody>
      </p:sp>
      <p:sp>
        <p:nvSpPr>
          <p:cNvPr id="4" name="Symbol zastępczy zawartości 3">
            <a:extLst>
              <a:ext uri="{FF2B5EF4-FFF2-40B4-BE49-F238E27FC236}">
                <a16:creationId xmlns:a16="http://schemas.microsoft.com/office/drawing/2014/main" id="{158C99D2-4F72-4563-ACB9-2FED692FC930}"/>
              </a:ext>
            </a:extLst>
          </p:cNvPr>
          <p:cNvSpPr>
            <a:spLocks noGrp="1"/>
          </p:cNvSpPr>
          <p:nvPr>
            <p:ph idx="1"/>
          </p:nvPr>
        </p:nvSpPr>
        <p:spPr>
          <a:xfrm>
            <a:off x="1024128" y="1791626"/>
            <a:ext cx="9720073" cy="1637373"/>
          </a:xfrm>
        </p:spPr>
        <p:txBody>
          <a:bodyPr>
            <a:normAutofit fontScale="92500"/>
          </a:bodyPr>
          <a:lstStyle/>
          <a:p>
            <a:pPr algn="just"/>
            <a:r>
              <a:rPr lang="pl-PL" b="0" i="0" dirty="0">
                <a:solidFill>
                  <a:srgbClr val="606060"/>
                </a:solidFill>
                <a:effectLst/>
                <a:latin typeface="Lato"/>
              </a:rPr>
              <a:t>Jest to rasa objęta programem ochrony zasobów genetycznych w Polsce. Świnia średniej wielkości, o charakterystycznym umaszczeniu (czarna z białymi łatami różnej wielkości). Jest świnią o średniej długości, szeroko rozstawionych nogach i szerokiej klatce piersiowej. Na niedużej głowie sterczą, szeroko rozstawione uszy. Posiada zbitą budowę ciała i dobrze rozwinięte szynki.</a:t>
            </a:r>
            <a:endParaRPr lang="pl-PL" dirty="0"/>
          </a:p>
        </p:txBody>
      </p:sp>
      <p:pic>
        <p:nvPicPr>
          <p:cNvPr id="20484" name="Picture 4" descr="ASF zagraża puławskiej rasie świń">
            <a:extLst>
              <a:ext uri="{FF2B5EF4-FFF2-40B4-BE49-F238E27FC236}">
                <a16:creationId xmlns:a16="http://schemas.microsoft.com/office/drawing/2014/main" id="{C85A37C1-940A-4811-94B5-4F42BC39E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3428999"/>
            <a:ext cx="4762500" cy="31813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7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56AC0C-0B14-4D84-86F2-FAAE868F3EC5}"/>
              </a:ext>
            </a:extLst>
          </p:cNvPr>
          <p:cNvSpPr>
            <a:spLocks noGrp="1"/>
          </p:cNvSpPr>
          <p:nvPr>
            <p:ph type="title"/>
          </p:nvPr>
        </p:nvSpPr>
        <p:spPr/>
        <p:txBody>
          <a:bodyPr/>
          <a:lstStyle/>
          <a:p>
            <a:r>
              <a:rPr lang="pl-PL" dirty="0"/>
              <a:t>Cechy mateczne</a:t>
            </a:r>
          </a:p>
        </p:txBody>
      </p:sp>
      <p:sp>
        <p:nvSpPr>
          <p:cNvPr id="3" name="Symbol zastępczy zawartości 2">
            <a:extLst>
              <a:ext uri="{FF2B5EF4-FFF2-40B4-BE49-F238E27FC236}">
                <a16:creationId xmlns:a16="http://schemas.microsoft.com/office/drawing/2014/main" id="{A8C956C0-798A-495E-96D0-4B54E2F6D5D2}"/>
              </a:ext>
            </a:extLst>
          </p:cNvPr>
          <p:cNvSpPr>
            <a:spLocks noGrp="1"/>
          </p:cNvSpPr>
          <p:nvPr>
            <p:ph idx="1"/>
          </p:nvPr>
        </p:nvSpPr>
        <p:spPr>
          <a:xfrm>
            <a:off x="1024127" y="1769166"/>
            <a:ext cx="9720073" cy="2126974"/>
          </a:xfrm>
        </p:spPr>
        <p:txBody>
          <a:bodyPr/>
          <a:lstStyle/>
          <a:p>
            <a:pPr algn="just"/>
            <a:r>
              <a:rPr lang="pl-PL" b="0" i="0" dirty="0">
                <a:solidFill>
                  <a:srgbClr val="606060"/>
                </a:solidFill>
                <a:effectLst/>
                <a:latin typeface="Lato"/>
              </a:rPr>
              <a:t>Bardzo dobrze rozwinięte cechy macierzyńskie, wysoka mleczność. Rasa tych świń należy do długowiecznych, są odporne na choroby oraz łatwo się przystosowują do zmiennych warunków środowiska. Średnia liczba żywo urodzonych prosiąt to 10,9, a odchowanych 9,97. Posiadają 14 dobrze rozwiniętych sutków.</a:t>
            </a:r>
          </a:p>
          <a:p>
            <a:endParaRPr lang="pl-PL" dirty="0"/>
          </a:p>
        </p:txBody>
      </p:sp>
      <p:pic>
        <p:nvPicPr>
          <p:cNvPr id="21506" name="Picture 2" descr="Polska rasa zachowawcza trzody chlewnej świnie puławskie - YouTube">
            <a:extLst>
              <a:ext uri="{FF2B5EF4-FFF2-40B4-BE49-F238E27FC236}">
                <a16:creationId xmlns:a16="http://schemas.microsoft.com/office/drawing/2014/main" id="{3078E312-0841-45B6-AC48-C4D8CA1B4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974" y="3268782"/>
            <a:ext cx="5893904" cy="331532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2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395C30-608A-4AAC-A877-AFD291AE77AF}"/>
              </a:ext>
            </a:extLst>
          </p:cNvPr>
          <p:cNvSpPr>
            <a:spLocks noGrp="1"/>
          </p:cNvSpPr>
          <p:nvPr>
            <p:ph type="title"/>
          </p:nvPr>
        </p:nvSpPr>
        <p:spPr/>
        <p:txBody>
          <a:bodyPr/>
          <a:lstStyle/>
          <a:p>
            <a:r>
              <a:rPr lang="pl-PL" dirty="0"/>
              <a:t>Cechy tuczne i rzeźne</a:t>
            </a:r>
          </a:p>
        </p:txBody>
      </p:sp>
      <p:sp>
        <p:nvSpPr>
          <p:cNvPr id="3" name="Symbol zastępczy zawartości 2">
            <a:extLst>
              <a:ext uri="{FF2B5EF4-FFF2-40B4-BE49-F238E27FC236}">
                <a16:creationId xmlns:a16="http://schemas.microsoft.com/office/drawing/2014/main" id="{1A8FEEB6-B492-4996-BAF2-DA93846BE080}"/>
              </a:ext>
            </a:extLst>
          </p:cNvPr>
          <p:cNvSpPr>
            <a:spLocks noGrp="1"/>
          </p:cNvSpPr>
          <p:nvPr>
            <p:ph idx="1"/>
          </p:nvPr>
        </p:nvSpPr>
        <p:spPr>
          <a:xfrm>
            <a:off x="1024128" y="1729409"/>
            <a:ext cx="9720073" cy="1013791"/>
          </a:xfrm>
        </p:spPr>
        <p:txBody>
          <a:bodyPr/>
          <a:lstStyle/>
          <a:p>
            <a:r>
              <a:rPr lang="pl-PL" b="0" i="0" dirty="0">
                <a:solidFill>
                  <a:srgbClr val="606060"/>
                </a:solidFill>
                <a:effectLst/>
                <a:latin typeface="Lato"/>
              </a:rPr>
              <a:t>Zawartość mięsa w tuszy tych świń to 53%, a grubość słoniny to około 14 mm (największa ze wszystkich w/w ras).</a:t>
            </a:r>
            <a:endParaRPr lang="pl-PL" dirty="0"/>
          </a:p>
        </p:txBody>
      </p:sp>
      <p:pic>
        <p:nvPicPr>
          <p:cNvPr id="22530" name="Picture 2" descr="Charakterystyka ras - świnia rasy puławskiej | Programy Ochrony Zasobów  Genetycznych Zwierząt Gospodarskich">
            <a:extLst>
              <a:ext uri="{FF2B5EF4-FFF2-40B4-BE49-F238E27FC236}">
                <a16:creationId xmlns:a16="http://schemas.microsoft.com/office/drawing/2014/main" id="{EC70EF5F-FD32-48A3-AE84-D3F072438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021" y="2463405"/>
            <a:ext cx="5449957" cy="40738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70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E97B01-266D-48DC-9A36-95094E7F122B}"/>
              </a:ext>
            </a:extLst>
          </p:cNvPr>
          <p:cNvSpPr>
            <a:spLocks noGrp="1"/>
          </p:cNvSpPr>
          <p:nvPr>
            <p:ph type="title"/>
          </p:nvPr>
        </p:nvSpPr>
        <p:spPr/>
        <p:txBody>
          <a:bodyPr/>
          <a:lstStyle/>
          <a:p>
            <a:r>
              <a:rPr lang="pl-PL" dirty="0" err="1"/>
              <a:t>ZŁOtnicka</a:t>
            </a:r>
            <a:r>
              <a:rPr lang="pl-PL" dirty="0"/>
              <a:t> biała</a:t>
            </a:r>
          </a:p>
        </p:txBody>
      </p:sp>
      <p:sp>
        <p:nvSpPr>
          <p:cNvPr id="3" name="Symbol zastępczy zawartości 2">
            <a:extLst>
              <a:ext uri="{FF2B5EF4-FFF2-40B4-BE49-F238E27FC236}">
                <a16:creationId xmlns:a16="http://schemas.microsoft.com/office/drawing/2014/main" id="{43AC3481-0610-444A-981E-385D367289C4}"/>
              </a:ext>
            </a:extLst>
          </p:cNvPr>
          <p:cNvSpPr>
            <a:spLocks noGrp="1"/>
          </p:cNvSpPr>
          <p:nvPr>
            <p:ph idx="1"/>
          </p:nvPr>
        </p:nvSpPr>
        <p:spPr>
          <a:xfrm>
            <a:off x="1024127" y="1739348"/>
            <a:ext cx="9720073" cy="1858617"/>
          </a:xfrm>
        </p:spPr>
        <p:txBody>
          <a:bodyPr/>
          <a:lstStyle/>
          <a:p>
            <a:pPr algn="just"/>
            <a:r>
              <a:rPr lang="pl-PL" b="0" i="0" dirty="0">
                <a:solidFill>
                  <a:srgbClr val="606060"/>
                </a:solidFill>
                <a:effectLst/>
                <a:latin typeface="Lato"/>
              </a:rPr>
              <a:t>Wyglądem przypomina </a:t>
            </a:r>
            <a:r>
              <a:rPr lang="pl-PL" b="0" i="0" dirty="0" err="1">
                <a:solidFill>
                  <a:srgbClr val="606060"/>
                </a:solidFill>
                <a:effectLst/>
                <a:latin typeface="Lato"/>
              </a:rPr>
              <a:t>Pbz</a:t>
            </a:r>
            <a:r>
              <a:rPr lang="pl-PL" b="0" i="0" dirty="0">
                <a:solidFill>
                  <a:srgbClr val="606060"/>
                </a:solidFill>
                <a:effectLst/>
                <a:latin typeface="Lato"/>
              </a:rPr>
              <a:t>, ale ma gorsze parametry rozrodcze, tuczne i rzeźne. Jest świnią o dość dużych rozmiarach, cechuje ją wysoka plenność (liczba urodzonych i odchowanych prosiąt). Świnia złotnicka biała jest objęta programem hodowli zachowawczej.</a:t>
            </a:r>
            <a:endParaRPr lang="pl-PL" dirty="0"/>
          </a:p>
        </p:txBody>
      </p:sp>
      <p:pic>
        <p:nvPicPr>
          <p:cNvPr id="23554" name="Picture 2" descr="Łapy - Informacja dla hodowców trzody chlewnej">
            <a:extLst>
              <a:ext uri="{FF2B5EF4-FFF2-40B4-BE49-F238E27FC236}">
                <a16:creationId xmlns:a16="http://schemas.microsoft.com/office/drawing/2014/main" id="{9413E6D5-6C7F-4726-A5BA-9F9E1DF50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841" y="3220651"/>
            <a:ext cx="7394317" cy="31050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499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6E4A1F-9B6A-4F8A-9460-42C6A21A7B3C}"/>
              </a:ext>
            </a:extLst>
          </p:cNvPr>
          <p:cNvSpPr>
            <a:spLocks noGrp="1"/>
          </p:cNvSpPr>
          <p:nvPr>
            <p:ph type="title"/>
          </p:nvPr>
        </p:nvSpPr>
        <p:spPr/>
        <p:txBody>
          <a:bodyPr/>
          <a:lstStyle/>
          <a:p>
            <a:r>
              <a:rPr lang="pl-PL" dirty="0"/>
              <a:t>Złotnicka pstra</a:t>
            </a:r>
          </a:p>
        </p:txBody>
      </p:sp>
      <p:sp>
        <p:nvSpPr>
          <p:cNvPr id="3" name="Symbol zastępczy zawartości 2">
            <a:extLst>
              <a:ext uri="{FF2B5EF4-FFF2-40B4-BE49-F238E27FC236}">
                <a16:creationId xmlns:a16="http://schemas.microsoft.com/office/drawing/2014/main" id="{8C8AC669-93F3-403D-81D7-2C43D323CAB7}"/>
              </a:ext>
            </a:extLst>
          </p:cNvPr>
          <p:cNvSpPr>
            <a:spLocks noGrp="1"/>
          </p:cNvSpPr>
          <p:nvPr>
            <p:ph idx="1"/>
          </p:nvPr>
        </p:nvSpPr>
        <p:spPr>
          <a:xfrm>
            <a:off x="1024127" y="1828800"/>
            <a:ext cx="9720073" cy="1888435"/>
          </a:xfrm>
        </p:spPr>
        <p:txBody>
          <a:bodyPr/>
          <a:lstStyle/>
          <a:p>
            <a:pPr algn="just"/>
            <a:r>
              <a:rPr lang="pl-PL" b="0" i="0" dirty="0">
                <a:solidFill>
                  <a:srgbClr val="606060"/>
                </a:solidFill>
                <a:effectLst/>
                <a:latin typeface="Lato"/>
              </a:rPr>
              <a:t>Świnia o charakterystycznym łaciatym ubarwieniu (biała z czarnymi plamami) i zwisających uszach. W ich budowie można zauważyć cechy ras prymitywnych, słabo umięśnione szynki, mocny kłąb i dużą głowę. Świnia złotnicka pstra, jest również objęta programem hodowli zachowawczej.</a:t>
            </a:r>
            <a:endParaRPr lang="pl-PL" dirty="0"/>
          </a:p>
        </p:txBody>
      </p:sp>
      <p:pic>
        <p:nvPicPr>
          <p:cNvPr id="24578" name="Picture 2" descr="Świnia złotnicka pstra - popularna polska rasa odporna na choroby - Rynek  Rolny">
            <a:extLst>
              <a:ext uri="{FF2B5EF4-FFF2-40B4-BE49-F238E27FC236}">
                <a16:creationId xmlns:a16="http://schemas.microsoft.com/office/drawing/2014/main" id="{4C0DE061-CDCB-446D-AEF2-F1A1BE1F74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56" b="7478"/>
          <a:stretch/>
        </p:blipFill>
        <p:spPr bwMode="auto">
          <a:xfrm>
            <a:off x="3457161" y="3328416"/>
            <a:ext cx="5277678" cy="328716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8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C17B5A-23F3-4491-A977-278CB9779269}"/>
              </a:ext>
            </a:extLst>
          </p:cNvPr>
          <p:cNvSpPr>
            <a:spLocks noGrp="1"/>
          </p:cNvSpPr>
          <p:nvPr>
            <p:ph type="title"/>
          </p:nvPr>
        </p:nvSpPr>
        <p:spPr/>
        <p:txBody>
          <a:bodyPr/>
          <a:lstStyle/>
          <a:p>
            <a:r>
              <a:rPr lang="pl-PL" dirty="0"/>
              <a:t>RASY OJCOWSKIE TRZODY CHLEWNEJ</a:t>
            </a:r>
          </a:p>
        </p:txBody>
      </p:sp>
      <p:sp>
        <p:nvSpPr>
          <p:cNvPr id="3" name="Symbol zastępczy zawartości 2">
            <a:extLst>
              <a:ext uri="{FF2B5EF4-FFF2-40B4-BE49-F238E27FC236}">
                <a16:creationId xmlns:a16="http://schemas.microsoft.com/office/drawing/2014/main" id="{A7647197-5EF1-4A7B-94E5-92E3ECC64482}"/>
              </a:ext>
            </a:extLst>
          </p:cNvPr>
          <p:cNvSpPr>
            <a:spLocks noGrp="1"/>
          </p:cNvSpPr>
          <p:nvPr>
            <p:ph idx="1"/>
          </p:nvPr>
        </p:nvSpPr>
        <p:spPr>
          <a:xfrm>
            <a:off x="1024127" y="2084832"/>
            <a:ext cx="9720073" cy="4023360"/>
          </a:xfrm>
        </p:spPr>
        <p:txBody>
          <a:bodyPr/>
          <a:lstStyle/>
          <a:p>
            <a:pPr algn="just"/>
            <a:r>
              <a:rPr lang="pl-PL" b="0" i="0" dirty="0">
                <a:solidFill>
                  <a:srgbClr val="606060"/>
                </a:solidFill>
                <a:effectLst/>
                <a:latin typeface="Lato"/>
              </a:rPr>
              <a:t>Rasy ojcowskie powinny charakteryzować się bardzo dobrymi cechami tucznymi i rzeźnymi, ale także;</a:t>
            </a:r>
          </a:p>
          <a:p>
            <a:pPr algn="l">
              <a:buFont typeface="Arial" panose="020B0604020202020204" pitchFamily="34" charset="0"/>
              <a:buChar char="•"/>
            </a:pPr>
            <a:r>
              <a:rPr lang="pl-PL" dirty="0">
                <a:solidFill>
                  <a:srgbClr val="606060"/>
                </a:solidFill>
                <a:latin typeface="Lato"/>
              </a:rPr>
              <a:t> s</a:t>
            </a:r>
            <a:r>
              <a:rPr lang="pl-PL" b="0" i="0" dirty="0">
                <a:solidFill>
                  <a:srgbClr val="606060"/>
                </a:solidFill>
                <a:effectLst/>
                <a:latin typeface="Lato"/>
              </a:rPr>
              <a:t>zybkim tempem wzrostu</a:t>
            </a:r>
          </a:p>
          <a:p>
            <a:pPr algn="l">
              <a:buFont typeface="Arial" panose="020B0604020202020204" pitchFamily="34" charset="0"/>
              <a:buChar char="•"/>
            </a:pPr>
            <a:r>
              <a:rPr lang="pl-PL" dirty="0">
                <a:solidFill>
                  <a:srgbClr val="606060"/>
                </a:solidFill>
                <a:latin typeface="Lato"/>
              </a:rPr>
              <a:t> d</a:t>
            </a:r>
            <a:r>
              <a:rPr lang="pl-PL" b="0" i="0" dirty="0">
                <a:solidFill>
                  <a:srgbClr val="606060"/>
                </a:solidFill>
                <a:effectLst/>
                <a:latin typeface="Lato"/>
              </a:rPr>
              <a:t>obrym wykorzystaniem paszy</a:t>
            </a:r>
          </a:p>
          <a:p>
            <a:pPr algn="l">
              <a:buFont typeface="Arial" panose="020B0604020202020204" pitchFamily="34" charset="0"/>
              <a:buChar char="•"/>
            </a:pPr>
            <a:r>
              <a:rPr lang="pl-PL" dirty="0">
                <a:solidFill>
                  <a:srgbClr val="606060"/>
                </a:solidFill>
                <a:latin typeface="Lato"/>
              </a:rPr>
              <a:t> d</a:t>
            </a:r>
            <a:r>
              <a:rPr lang="pl-PL" b="0" i="0" dirty="0">
                <a:solidFill>
                  <a:srgbClr val="606060"/>
                </a:solidFill>
                <a:effectLst/>
                <a:latin typeface="Lato"/>
              </a:rPr>
              <a:t>użą zawartością mięsa w tuszy i małym otłuszczeniem</a:t>
            </a:r>
          </a:p>
          <a:p>
            <a:pPr algn="l">
              <a:buFont typeface="Arial" panose="020B0604020202020204" pitchFamily="34" charset="0"/>
              <a:buChar char="•"/>
            </a:pPr>
            <a:r>
              <a:rPr lang="pl-PL" dirty="0">
                <a:solidFill>
                  <a:srgbClr val="606060"/>
                </a:solidFill>
                <a:latin typeface="Lato"/>
              </a:rPr>
              <a:t> ł</a:t>
            </a:r>
            <a:r>
              <a:rPr lang="pl-PL" b="0" i="0" dirty="0">
                <a:solidFill>
                  <a:srgbClr val="606060"/>
                </a:solidFill>
                <a:effectLst/>
                <a:latin typeface="Lato"/>
              </a:rPr>
              <a:t>atwością w adaptacji do zmian środowiska</a:t>
            </a:r>
          </a:p>
          <a:p>
            <a:pPr algn="just"/>
            <a:r>
              <a:rPr lang="pl-PL" b="0" i="0" dirty="0">
                <a:solidFill>
                  <a:srgbClr val="606060"/>
                </a:solidFill>
                <a:effectLst/>
                <a:latin typeface="Lato"/>
              </a:rPr>
              <a:t>W Polsce najczęściej hodowane są 4 rasy ojcowskie i jedna linia syntetyczna.</a:t>
            </a:r>
          </a:p>
          <a:p>
            <a:endParaRPr lang="pl-PL" dirty="0"/>
          </a:p>
        </p:txBody>
      </p:sp>
    </p:spTree>
    <p:extLst>
      <p:ext uri="{BB962C8B-B14F-4D97-AF65-F5344CB8AC3E}">
        <p14:creationId xmlns:p14="http://schemas.microsoft.com/office/powerpoint/2010/main" val="88775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889AA8-8864-44FA-9C20-B675FE798971}"/>
              </a:ext>
            </a:extLst>
          </p:cNvPr>
          <p:cNvSpPr>
            <a:spLocks noGrp="1"/>
          </p:cNvSpPr>
          <p:nvPr>
            <p:ph type="title"/>
          </p:nvPr>
        </p:nvSpPr>
        <p:spPr/>
        <p:txBody>
          <a:bodyPr/>
          <a:lstStyle/>
          <a:p>
            <a:r>
              <a:rPr lang="pl-PL" dirty="0"/>
              <a:t>DUROC</a:t>
            </a:r>
          </a:p>
        </p:txBody>
      </p:sp>
      <p:sp>
        <p:nvSpPr>
          <p:cNvPr id="3" name="Symbol zastępczy zawartości 2">
            <a:extLst>
              <a:ext uri="{FF2B5EF4-FFF2-40B4-BE49-F238E27FC236}">
                <a16:creationId xmlns:a16="http://schemas.microsoft.com/office/drawing/2014/main" id="{25D717FD-158D-422B-A9AE-BF9DF4E0F15F}"/>
              </a:ext>
            </a:extLst>
          </p:cNvPr>
          <p:cNvSpPr>
            <a:spLocks noGrp="1"/>
          </p:cNvSpPr>
          <p:nvPr>
            <p:ph idx="1"/>
          </p:nvPr>
        </p:nvSpPr>
        <p:spPr>
          <a:xfrm>
            <a:off x="1024127" y="1818861"/>
            <a:ext cx="9720073" cy="1272209"/>
          </a:xfrm>
        </p:spPr>
        <p:txBody>
          <a:bodyPr/>
          <a:lstStyle/>
          <a:p>
            <a:pPr algn="just"/>
            <a:r>
              <a:rPr lang="pl-PL" b="0" i="0" dirty="0">
                <a:solidFill>
                  <a:srgbClr val="606060"/>
                </a:solidFill>
                <a:effectLst/>
                <a:latin typeface="Lato"/>
              </a:rPr>
              <a:t>Rasa ojcowska trzody chlewnej, sprowadzona do Polski w latach 70-tych XX wieku. Została wytworzona w USA drogą krzyżowań świń hiszpańskich, portugalskich i gwinejskich.</a:t>
            </a:r>
            <a:endParaRPr lang="pl-PL" dirty="0"/>
          </a:p>
        </p:txBody>
      </p:sp>
      <p:pic>
        <p:nvPicPr>
          <p:cNvPr id="3074" name="Picture 2" descr="Duroc Pigs | Well-Muscled Calm Temperament - YouTube">
            <a:extLst>
              <a:ext uri="{FF2B5EF4-FFF2-40B4-BE49-F238E27FC236}">
                <a16:creationId xmlns:a16="http://schemas.microsoft.com/office/drawing/2014/main" id="{781ECFA4-AF37-429D-891B-B1A864141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981739"/>
            <a:ext cx="6096000" cy="3429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4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05CAF-C921-42F1-A542-8E5552B3BB45}"/>
              </a:ext>
            </a:extLst>
          </p:cNvPr>
          <p:cNvSpPr>
            <a:spLocks noGrp="1"/>
          </p:cNvSpPr>
          <p:nvPr>
            <p:ph type="title"/>
          </p:nvPr>
        </p:nvSpPr>
        <p:spPr/>
        <p:txBody>
          <a:bodyPr/>
          <a:lstStyle/>
          <a:p>
            <a:r>
              <a:rPr lang="pl-PL" dirty="0"/>
              <a:t>WYGLĄD</a:t>
            </a:r>
          </a:p>
        </p:txBody>
      </p:sp>
      <p:sp>
        <p:nvSpPr>
          <p:cNvPr id="3" name="Symbol zastępczy zawartości 2">
            <a:extLst>
              <a:ext uri="{FF2B5EF4-FFF2-40B4-BE49-F238E27FC236}">
                <a16:creationId xmlns:a16="http://schemas.microsoft.com/office/drawing/2014/main" id="{0AC9370E-1CDA-4A3A-A256-60283C627C1E}"/>
              </a:ext>
            </a:extLst>
          </p:cNvPr>
          <p:cNvSpPr>
            <a:spLocks noGrp="1"/>
          </p:cNvSpPr>
          <p:nvPr>
            <p:ph idx="1"/>
          </p:nvPr>
        </p:nvSpPr>
        <p:spPr>
          <a:xfrm>
            <a:off x="1024128" y="1779104"/>
            <a:ext cx="9720073" cy="1242391"/>
          </a:xfrm>
        </p:spPr>
        <p:txBody>
          <a:bodyPr/>
          <a:lstStyle/>
          <a:p>
            <a:pPr algn="just"/>
            <a:r>
              <a:rPr lang="pl-PL" b="0" i="0" dirty="0" err="1">
                <a:solidFill>
                  <a:srgbClr val="606060"/>
                </a:solidFill>
                <a:effectLst/>
                <a:latin typeface="Lato"/>
              </a:rPr>
              <a:t>Duroc</a:t>
            </a:r>
            <a:r>
              <a:rPr lang="pl-PL" b="0" i="0" dirty="0">
                <a:solidFill>
                  <a:srgbClr val="606060"/>
                </a:solidFill>
                <a:effectLst/>
                <a:latin typeface="Lato"/>
              </a:rPr>
              <a:t> to świnia o średnich wymiarach ciała, mocnym kośćcu i umaszczeniu w odcieniach czerwieni (od jasnozłotej do ciemnoczerwonej). Uszy, opadają ku przodowi, nogi są dość długie i szeroko rozstawione.</a:t>
            </a:r>
            <a:endParaRPr lang="pl-PL" dirty="0"/>
          </a:p>
        </p:txBody>
      </p:sp>
      <p:pic>
        <p:nvPicPr>
          <p:cNvPr id="4098" name="Picture 2" descr="Duroc">
            <a:extLst>
              <a:ext uri="{FF2B5EF4-FFF2-40B4-BE49-F238E27FC236}">
                <a16:creationId xmlns:a16="http://schemas.microsoft.com/office/drawing/2014/main" id="{75B9CF01-A66C-45DB-91F2-4D079E976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271" y="2943590"/>
            <a:ext cx="4939457" cy="332919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C6497A-F11E-4A57-9CE1-A40FA9F7575F}"/>
              </a:ext>
            </a:extLst>
          </p:cNvPr>
          <p:cNvSpPr>
            <a:spLocks noGrp="1"/>
          </p:cNvSpPr>
          <p:nvPr>
            <p:ph type="title"/>
          </p:nvPr>
        </p:nvSpPr>
        <p:spPr/>
        <p:txBody>
          <a:bodyPr/>
          <a:lstStyle/>
          <a:p>
            <a:r>
              <a:rPr lang="pl-PL" dirty="0"/>
              <a:t>CECHY TUCZNE I RZEŹNE</a:t>
            </a:r>
          </a:p>
        </p:txBody>
      </p:sp>
      <p:sp>
        <p:nvSpPr>
          <p:cNvPr id="3" name="Symbol zastępczy zawartości 2">
            <a:extLst>
              <a:ext uri="{FF2B5EF4-FFF2-40B4-BE49-F238E27FC236}">
                <a16:creationId xmlns:a16="http://schemas.microsoft.com/office/drawing/2014/main" id="{D98C58DA-9F3F-4222-9FE2-731900D02F7E}"/>
              </a:ext>
            </a:extLst>
          </p:cNvPr>
          <p:cNvSpPr>
            <a:spLocks noGrp="1"/>
          </p:cNvSpPr>
          <p:nvPr>
            <p:ph idx="1"/>
          </p:nvPr>
        </p:nvSpPr>
        <p:spPr>
          <a:xfrm>
            <a:off x="1024127" y="1798983"/>
            <a:ext cx="9720073" cy="1918252"/>
          </a:xfrm>
        </p:spPr>
        <p:txBody>
          <a:bodyPr>
            <a:normAutofit lnSpcReduction="10000"/>
          </a:bodyPr>
          <a:lstStyle/>
          <a:p>
            <a:pPr algn="just"/>
            <a:r>
              <a:rPr lang="pl-PL" b="0" i="0" dirty="0">
                <a:solidFill>
                  <a:srgbClr val="606060"/>
                </a:solidFill>
                <a:effectLst/>
                <a:latin typeface="Lato"/>
              </a:rPr>
              <a:t>Świnie tej rasy mają szybkie tempo wzrostu (przyrost dzienny około 700 g), dobre wykorzystanie paszy, są odporne na stres. Średnia grubość słoniny wynosi około 9 mm. Mięso cechuje duży udział tłuszczu śródmięśniowego. Zawartość mięsa w tuszy kształtuje się na poziomie 61 %.</a:t>
            </a:r>
          </a:p>
          <a:p>
            <a:br>
              <a:rPr lang="pl-PL" dirty="0"/>
            </a:br>
            <a:endParaRPr lang="pl-PL" dirty="0"/>
          </a:p>
        </p:txBody>
      </p:sp>
      <p:pic>
        <p:nvPicPr>
          <p:cNvPr id="5122" name="Picture 2" descr="Duroc">
            <a:extLst>
              <a:ext uri="{FF2B5EF4-FFF2-40B4-BE49-F238E27FC236}">
                <a16:creationId xmlns:a16="http://schemas.microsoft.com/office/drawing/2014/main" id="{9E747367-C290-4B56-BC58-2E3A006D6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836" y="3028646"/>
            <a:ext cx="5906328" cy="346110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12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F4F5E5-A326-47AC-8EC6-4FAB18CE5DB4}"/>
              </a:ext>
            </a:extLst>
          </p:cNvPr>
          <p:cNvSpPr>
            <a:spLocks noGrp="1"/>
          </p:cNvSpPr>
          <p:nvPr>
            <p:ph type="title"/>
          </p:nvPr>
        </p:nvSpPr>
        <p:spPr/>
        <p:txBody>
          <a:bodyPr/>
          <a:lstStyle/>
          <a:p>
            <a:r>
              <a:rPr lang="pl-PL" dirty="0"/>
              <a:t>CECHY ROZPŁODOWE LOCH</a:t>
            </a:r>
          </a:p>
        </p:txBody>
      </p:sp>
      <p:sp>
        <p:nvSpPr>
          <p:cNvPr id="3" name="Symbol zastępczy zawartości 2">
            <a:extLst>
              <a:ext uri="{FF2B5EF4-FFF2-40B4-BE49-F238E27FC236}">
                <a16:creationId xmlns:a16="http://schemas.microsoft.com/office/drawing/2014/main" id="{443CDE87-6B2E-4146-9F9B-A9D1C2EAE0B1}"/>
              </a:ext>
            </a:extLst>
          </p:cNvPr>
          <p:cNvSpPr>
            <a:spLocks noGrp="1"/>
          </p:cNvSpPr>
          <p:nvPr>
            <p:ph idx="1"/>
          </p:nvPr>
        </p:nvSpPr>
        <p:spPr>
          <a:xfrm>
            <a:off x="1024127" y="1729409"/>
            <a:ext cx="9720073" cy="2487169"/>
          </a:xfrm>
        </p:spPr>
        <p:txBody>
          <a:bodyPr/>
          <a:lstStyle/>
          <a:p>
            <a:pPr algn="just"/>
            <a:r>
              <a:rPr lang="pl-PL" b="0" i="0" dirty="0">
                <a:solidFill>
                  <a:srgbClr val="606060"/>
                </a:solidFill>
                <a:effectLst/>
                <a:latin typeface="Lato"/>
              </a:rPr>
              <a:t>Mimo, że jest to linia ojcowska, również zwraca się uwagę na cechy rozpłodowe. Lochy tej rasy mają współczynnik 10,89 żywo urodzonych prosiąt, a odchowanych 10,14. Posiadają średnio 13 sutków. Rasa ta jest wykorzystywana do krzyżowania towarowego, mieszańce uzyskują bardzo dobre parametry podczas oceny cech tucznych.</a:t>
            </a:r>
          </a:p>
          <a:p>
            <a:endParaRPr lang="pl-PL" dirty="0"/>
          </a:p>
        </p:txBody>
      </p:sp>
      <p:pic>
        <p:nvPicPr>
          <p:cNvPr id="6146" name="Picture 2" descr="Duroc Pigs: Breed info, Lifespan, &amp; Characteristics - Northern Nester">
            <a:extLst>
              <a:ext uri="{FF2B5EF4-FFF2-40B4-BE49-F238E27FC236}">
                <a16:creationId xmlns:a16="http://schemas.microsoft.com/office/drawing/2014/main" id="{7EAE1CCD-3936-4F2C-A83A-3057E7833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489" y="3441787"/>
            <a:ext cx="4895022" cy="325029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6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2D3EFD-C75C-4845-A07D-BEFED28A69DD}"/>
              </a:ext>
            </a:extLst>
          </p:cNvPr>
          <p:cNvSpPr>
            <a:spLocks noGrp="1"/>
          </p:cNvSpPr>
          <p:nvPr>
            <p:ph type="title"/>
          </p:nvPr>
        </p:nvSpPr>
        <p:spPr/>
        <p:txBody>
          <a:bodyPr/>
          <a:lstStyle/>
          <a:p>
            <a:r>
              <a:rPr lang="pl-PL" dirty="0"/>
              <a:t>HAMPSHIRE - WYGLĄD</a:t>
            </a:r>
          </a:p>
        </p:txBody>
      </p:sp>
      <p:sp>
        <p:nvSpPr>
          <p:cNvPr id="3" name="Symbol zastępczy zawartości 2">
            <a:extLst>
              <a:ext uri="{FF2B5EF4-FFF2-40B4-BE49-F238E27FC236}">
                <a16:creationId xmlns:a16="http://schemas.microsoft.com/office/drawing/2014/main" id="{C227D259-6DA3-48DF-B22D-A088004305D2}"/>
              </a:ext>
            </a:extLst>
          </p:cNvPr>
          <p:cNvSpPr>
            <a:spLocks noGrp="1"/>
          </p:cNvSpPr>
          <p:nvPr>
            <p:ph idx="1"/>
          </p:nvPr>
        </p:nvSpPr>
        <p:spPr>
          <a:xfrm>
            <a:off x="1024127" y="1749287"/>
            <a:ext cx="9720073" cy="2487169"/>
          </a:xfrm>
        </p:spPr>
        <p:txBody>
          <a:bodyPr/>
          <a:lstStyle/>
          <a:p>
            <a:pPr algn="just"/>
            <a:r>
              <a:rPr lang="pl-PL" b="0" i="0" dirty="0">
                <a:solidFill>
                  <a:srgbClr val="606060"/>
                </a:solidFill>
                <a:effectLst/>
                <a:latin typeface="Lato"/>
              </a:rPr>
              <a:t>Świnia średniej wielkości, o szerokim grzbiecie, rozbudowanym zadzie i dość dużych szynkach. Hampshire mają stojące, średniej wielkości uszy, są umaszczone na czarno z białym, różnej szerokości pasem przebiegającym przez łopatki, brzuch i przednie kończyny.</a:t>
            </a:r>
            <a:endParaRPr lang="pl-PL" dirty="0"/>
          </a:p>
        </p:txBody>
      </p:sp>
      <p:pic>
        <p:nvPicPr>
          <p:cNvPr id="7170" name="Picture 2" descr="Hampshire">
            <a:extLst>
              <a:ext uri="{FF2B5EF4-FFF2-40B4-BE49-F238E27FC236}">
                <a16:creationId xmlns:a16="http://schemas.microsoft.com/office/drawing/2014/main" id="{CE018FC4-0194-4870-8197-47A3CA90C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269" y="3143019"/>
            <a:ext cx="5107461" cy="340497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8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2A6921-A287-460D-B751-4A64B6D02830}"/>
              </a:ext>
            </a:extLst>
          </p:cNvPr>
          <p:cNvSpPr>
            <a:spLocks noGrp="1"/>
          </p:cNvSpPr>
          <p:nvPr>
            <p:ph type="title"/>
          </p:nvPr>
        </p:nvSpPr>
        <p:spPr/>
        <p:txBody>
          <a:bodyPr/>
          <a:lstStyle/>
          <a:p>
            <a:r>
              <a:rPr lang="pl-PL" dirty="0"/>
              <a:t>CECHY TUCZNE I RZEŹNE</a:t>
            </a:r>
          </a:p>
        </p:txBody>
      </p:sp>
      <p:sp>
        <p:nvSpPr>
          <p:cNvPr id="3" name="Symbol zastępczy zawartości 2">
            <a:extLst>
              <a:ext uri="{FF2B5EF4-FFF2-40B4-BE49-F238E27FC236}">
                <a16:creationId xmlns:a16="http://schemas.microsoft.com/office/drawing/2014/main" id="{1B3BCF78-33B7-46B9-A989-B39C90EDB431}"/>
              </a:ext>
            </a:extLst>
          </p:cNvPr>
          <p:cNvSpPr>
            <a:spLocks noGrp="1"/>
          </p:cNvSpPr>
          <p:nvPr>
            <p:ph idx="1"/>
          </p:nvPr>
        </p:nvSpPr>
        <p:spPr>
          <a:xfrm>
            <a:off x="1024128" y="1709531"/>
            <a:ext cx="9720073" cy="2487169"/>
          </a:xfrm>
        </p:spPr>
        <p:txBody>
          <a:bodyPr/>
          <a:lstStyle/>
          <a:p>
            <a:pPr algn="just"/>
            <a:r>
              <a:rPr lang="pl-PL" b="0" i="0" dirty="0">
                <a:solidFill>
                  <a:srgbClr val="606060"/>
                </a:solidFill>
                <a:effectLst/>
                <a:latin typeface="Lato"/>
              </a:rPr>
              <a:t>Średnie przyrosty tej rasy to 690 g dziennie, a średnia grubość słoniny to 8,2 mm. Zaletą jest to, że słonina rozkłada się równomiernie na całej powierzchni grzbietu. Zawartość mięsa w tuszy kształtuje się na poziomie 62 %. Rasę tą charakteryzuje dobre wykorzystanie paszy oraz szybkie tempo wzrostu. Wadą tej rasy jest występowanie genu kwaśnego mięsa, który powoduje zmniejszenie wydajności rzeźnej o 10% i ilości białka w mięsie.</a:t>
            </a:r>
          </a:p>
          <a:p>
            <a:endParaRPr lang="pl-PL" dirty="0"/>
          </a:p>
        </p:txBody>
      </p:sp>
      <p:pic>
        <p:nvPicPr>
          <p:cNvPr id="8196" name="Picture 4" descr="Hampshire Pig Facts, Information, Hd pictures and all details">
            <a:extLst>
              <a:ext uri="{FF2B5EF4-FFF2-40B4-BE49-F238E27FC236}">
                <a16:creationId xmlns:a16="http://schemas.microsoft.com/office/drawing/2014/main" id="{04894462-1F31-448E-927D-B934C16E3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430" y="3731326"/>
            <a:ext cx="4107139" cy="283428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7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47</TotalTime>
  <Words>1386</Words>
  <Application>Microsoft Office PowerPoint</Application>
  <PresentationFormat>Panoramiczny</PresentationFormat>
  <Paragraphs>65</Paragraphs>
  <Slides>28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28</vt:i4>
      </vt:variant>
    </vt:vector>
  </HeadingPairs>
  <TitlesOfParts>
    <vt:vector size="34" baseType="lpstr">
      <vt:lpstr>Arial</vt:lpstr>
      <vt:lpstr>Lato</vt:lpstr>
      <vt:lpstr>Tw Cen MT</vt:lpstr>
      <vt:lpstr>Tw Cen MT Condensed</vt:lpstr>
      <vt:lpstr>Wingdings 3</vt:lpstr>
      <vt:lpstr>Integralny</vt:lpstr>
      <vt:lpstr>RASY ŚWIŃ </vt:lpstr>
      <vt:lpstr>Prezentacja programu PowerPoint</vt:lpstr>
      <vt:lpstr>RASY OJCOWSKIE TRZODY CHLEWNEJ</vt:lpstr>
      <vt:lpstr>DUROC</vt:lpstr>
      <vt:lpstr>WYGLĄD</vt:lpstr>
      <vt:lpstr>CECHY TUCZNE I RZEŹNE</vt:lpstr>
      <vt:lpstr>CECHY ROZPŁODOWE LOCH</vt:lpstr>
      <vt:lpstr>HAMPSHIRE - WYGLĄD</vt:lpstr>
      <vt:lpstr>CECHY TUCZNE I RZEŹNE</vt:lpstr>
      <vt:lpstr>CECHY ROZPŁODOWE LOCH</vt:lpstr>
      <vt:lpstr>PIETRAIN - WYGLĄD</vt:lpstr>
      <vt:lpstr>CECHY TUCZNE I RZEŹNE</vt:lpstr>
      <vt:lpstr>CECHY ROZPŁODOWE LOCH</vt:lpstr>
      <vt:lpstr>LINIA SYNTETYCZNA 990</vt:lpstr>
      <vt:lpstr>Prezentacja programu PowerPoint</vt:lpstr>
      <vt:lpstr>CECHY MATECZNE TRZODY CHLEWNEJ</vt:lpstr>
      <vt:lpstr>WBP – Wielka biała polska</vt:lpstr>
      <vt:lpstr>wygląd</vt:lpstr>
      <vt:lpstr>Cechy mateczne i rozpłodowe</vt:lpstr>
      <vt:lpstr>Cechy tuczne i rzeźne</vt:lpstr>
      <vt:lpstr>Pbz – polska biała zwisłoucha - wygląd</vt:lpstr>
      <vt:lpstr>Cechy mateczne i rozpłodowe</vt:lpstr>
      <vt:lpstr>Cechy tuczne i rzeźne</vt:lpstr>
      <vt:lpstr>Puławska - wygląd</vt:lpstr>
      <vt:lpstr>Cechy mateczne</vt:lpstr>
      <vt:lpstr>Cechy tuczne i rzeźne</vt:lpstr>
      <vt:lpstr>ZŁOtnicka biała</vt:lpstr>
      <vt:lpstr>Złotnicka pstra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RASY ŚWIŃ</dc:title>
  <dc:creator>Świtalski Marcin</dc:creator>
  <cp:lastModifiedBy>Świtalski Marcin</cp:lastModifiedBy>
  <cp:revision>5</cp:revision>
  <dcterms:created xsi:type="dcterms:W3CDTF">2020-11-20T20:12:25Z</dcterms:created>
  <dcterms:modified xsi:type="dcterms:W3CDTF">2020-11-20T20:59:41Z</dcterms:modified>
</cp:coreProperties>
</file>