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81" d="100"/>
          <a:sy n="81" d="100"/>
        </p:scale>
        <p:origin x="-1056" y="-90"/>
      </p:cViewPr>
      <p:guideLst>
        <p:guide orient="horz" pos="2160"/>
        <p:guide pos="2880"/>
      </p:guideLst>
    </p:cSldViewPr>
  </p:slideViewPr>
  <p:outlineViewPr>
    <p:cViewPr>
      <p:scale>
        <a:sx n="33" d="100"/>
        <a:sy n="33" d="100"/>
      </p:scale>
      <p:origin x="0" y="1809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2"/>
      </p:bgRef>
    </p:bg>
    <p:spTree>
      <p:nvGrpSpPr>
        <p:cNvPr id="1" name=""/>
        <p:cNvGrpSpPr/>
        <p:nvPr/>
      </p:nvGrpSpPr>
      <p:grpSpPr>
        <a:xfrm>
          <a:off x="0" y="0"/>
          <a:ext cx="0" cy="0"/>
          <a:chOff x="0" y="0"/>
          <a:chExt cx="0" cy="0"/>
        </a:xfrm>
      </p:grpSpPr>
      <p:sp>
        <p:nvSpPr>
          <p:cNvPr id="7" name="Dowolny kształt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Dowolny kształt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ytuł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pl-PL" smtClean="0"/>
              <a:t>Kliknij, aby edytować styl</a:t>
            </a:r>
            <a:endParaRPr kumimoji="0" lang="en-US"/>
          </a:p>
        </p:txBody>
      </p:sp>
      <p:sp>
        <p:nvSpPr>
          <p:cNvPr id="17" name="Podtytuł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30" name="Symbol zastępczy daty 29"/>
          <p:cNvSpPr>
            <a:spLocks noGrp="1"/>
          </p:cNvSpPr>
          <p:nvPr>
            <p:ph type="dt" sz="half" idx="10"/>
          </p:nvPr>
        </p:nvSpPr>
        <p:spPr/>
        <p:txBody>
          <a:bodyPr/>
          <a:lstStyle/>
          <a:p>
            <a:fld id="{4E91050D-977C-4023-BD44-F2FA70AE0B3A}" type="datetimeFigureOut">
              <a:rPr lang="pl-PL" smtClean="0"/>
              <a:pPr/>
              <a:t>25.10.2020</a:t>
            </a:fld>
            <a:endParaRPr lang="pl-PL"/>
          </a:p>
        </p:txBody>
      </p:sp>
      <p:sp>
        <p:nvSpPr>
          <p:cNvPr id="19" name="Symbol zastępczy stopki 18"/>
          <p:cNvSpPr>
            <a:spLocks noGrp="1"/>
          </p:cNvSpPr>
          <p:nvPr>
            <p:ph type="ftr" sz="quarter" idx="11"/>
          </p:nvPr>
        </p:nvSpPr>
        <p:spPr/>
        <p:txBody>
          <a:bodyPr/>
          <a:lstStyle/>
          <a:p>
            <a:endParaRPr lang="pl-PL"/>
          </a:p>
        </p:txBody>
      </p:sp>
      <p:sp>
        <p:nvSpPr>
          <p:cNvPr id="27" name="Symbol zastępczy numeru slajdu 26"/>
          <p:cNvSpPr>
            <a:spLocks noGrp="1"/>
          </p:cNvSpPr>
          <p:nvPr>
            <p:ph type="sldNum" sz="quarter" idx="12"/>
          </p:nvPr>
        </p:nvSpPr>
        <p:spPr/>
        <p:txBody>
          <a:bodyPr/>
          <a:lstStyle/>
          <a:p>
            <a:fld id="{86A340D5-1439-4844-B3E3-F69CDDCBF1A9}"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4E91050D-977C-4023-BD44-F2FA70AE0B3A}" type="datetimeFigureOut">
              <a:rPr lang="pl-PL" smtClean="0"/>
              <a:pPr/>
              <a:t>25.10.2020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6A340D5-1439-4844-B3E3-F69CDDCBF1A9}"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4E91050D-977C-4023-BD44-F2FA70AE0B3A}" type="datetimeFigureOut">
              <a:rPr lang="pl-PL" smtClean="0"/>
              <a:pPr/>
              <a:t>25.10.2020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6A340D5-1439-4844-B3E3-F69CDDCBF1A9}"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lgn="l">
              <a:defRPr/>
            </a:lvl1pPr>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4E91050D-977C-4023-BD44-F2FA70AE0B3A}" type="datetimeFigureOut">
              <a:rPr lang="pl-PL" smtClean="0"/>
              <a:pPr/>
              <a:t>25.10.2020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6A340D5-1439-4844-B3E3-F69CDDCBF1A9}"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2">
        <a:schemeClr val="bg2"/>
      </p:bgRef>
    </p:bg>
    <p:spTree>
      <p:nvGrpSpPr>
        <p:cNvPr id="1" name=""/>
        <p:cNvGrpSpPr/>
        <p:nvPr/>
      </p:nvGrpSpPr>
      <p:grpSpPr>
        <a:xfrm>
          <a:off x="0" y="0"/>
          <a:ext cx="0" cy="0"/>
          <a:chOff x="0" y="0"/>
          <a:chExt cx="0" cy="0"/>
        </a:xfrm>
      </p:grpSpPr>
      <p:sp>
        <p:nvSpPr>
          <p:cNvPr id="7" name="Dowolny kształt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Dowolny kształt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ytuł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4E91050D-977C-4023-BD44-F2FA70AE0B3A}" type="datetimeFigureOut">
              <a:rPr lang="pl-PL" smtClean="0"/>
              <a:pPr/>
              <a:t>25.10.2020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6A340D5-1439-4844-B3E3-F69CDDCBF1A9}"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467600" cy="1143000"/>
          </a:xfrm>
        </p:spPr>
        <p:txBody>
          <a:body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4E91050D-977C-4023-BD44-F2FA70AE0B3A}" type="datetimeFigureOut">
              <a:rPr lang="pl-PL" smtClean="0"/>
              <a:pPr/>
              <a:t>25.10.2020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6A340D5-1439-4844-B3E3-F69CDDCBF1A9}"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p>
            <a:fld id="{4E91050D-977C-4023-BD44-F2FA70AE0B3A}" type="datetimeFigureOut">
              <a:rPr lang="pl-PL" smtClean="0"/>
              <a:pPr/>
              <a:t>25.10.2020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6A340D5-1439-4844-B3E3-F69CDDCBF1A9}"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320"/>
            <a:ext cx="7470648" cy="1143000"/>
          </a:xfrm>
        </p:spPr>
        <p:txBody>
          <a:bodyPr anchor="ctr"/>
          <a:lstStyle>
            <a:lvl1pPr algn="l">
              <a:defRPr sz="4600"/>
            </a:lvl1pPr>
          </a:lstStyle>
          <a:p>
            <a:r>
              <a:rPr kumimoji="0" lang="pl-PL" smtClean="0"/>
              <a:t>Kliknij, aby edytować styl</a:t>
            </a:r>
            <a:endParaRPr kumimoji="0" lang="en-US"/>
          </a:p>
        </p:txBody>
      </p:sp>
      <p:sp>
        <p:nvSpPr>
          <p:cNvPr id="7" name="Symbol zastępczy daty 6"/>
          <p:cNvSpPr>
            <a:spLocks noGrp="1"/>
          </p:cNvSpPr>
          <p:nvPr>
            <p:ph type="dt" sz="half" idx="10"/>
          </p:nvPr>
        </p:nvSpPr>
        <p:spPr/>
        <p:txBody>
          <a:bodyPr/>
          <a:lstStyle/>
          <a:p>
            <a:fld id="{4E91050D-977C-4023-BD44-F2FA70AE0B3A}" type="datetimeFigureOut">
              <a:rPr lang="pl-PL" smtClean="0"/>
              <a:pPr/>
              <a:t>25.10.2020</a:t>
            </a:fld>
            <a:endParaRPr lang="pl-PL"/>
          </a:p>
        </p:txBody>
      </p:sp>
      <p:sp>
        <p:nvSpPr>
          <p:cNvPr id="8" name="Symbol zastępczy numeru slajdu 7"/>
          <p:cNvSpPr>
            <a:spLocks noGrp="1"/>
          </p:cNvSpPr>
          <p:nvPr>
            <p:ph type="sldNum" sz="quarter" idx="11"/>
          </p:nvPr>
        </p:nvSpPr>
        <p:spPr/>
        <p:txBody>
          <a:bodyPr/>
          <a:lstStyle/>
          <a:p>
            <a:fld id="{86A340D5-1439-4844-B3E3-F69CDDCBF1A9}" type="slidenum">
              <a:rPr lang="pl-PL" smtClean="0"/>
              <a:pPr/>
              <a:t>‹#›</a:t>
            </a:fld>
            <a:endParaRPr lang="pl-PL"/>
          </a:p>
        </p:txBody>
      </p:sp>
      <p:sp>
        <p:nvSpPr>
          <p:cNvPr id="9" name="Symbol zastępczy stopki 8"/>
          <p:cNvSpPr>
            <a:spLocks noGrp="1"/>
          </p:cNvSpPr>
          <p:nvPr>
            <p:ph type="ftr" sz="quarter" idx="12"/>
          </p:nvPr>
        </p:nvSpPr>
        <p:spPr/>
        <p:txBody>
          <a:bodyPr/>
          <a:lstStyle/>
          <a:p>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E91050D-977C-4023-BD44-F2FA70AE0B3A}" type="datetimeFigureOut">
              <a:rPr lang="pl-PL" smtClean="0"/>
              <a:pPr/>
              <a:t>25.10.2020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6A340D5-1439-4844-B3E3-F69CDDCBF1A9}"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4E91050D-977C-4023-BD44-F2FA70AE0B3A}" type="datetimeFigureOut">
              <a:rPr lang="pl-PL" smtClean="0"/>
              <a:pPr/>
              <a:t>25.10.2020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a:xfrm>
            <a:off x="8156448" y="6422064"/>
            <a:ext cx="762000" cy="365125"/>
          </a:xfrm>
        </p:spPr>
        <p:txBody>
          <a:bodyPr/>
          <a:lstStyle/>
          <a:p>
            <a:fld id="{86A340D5-1439-4844-B3E3-F69CDDCBF1A9}"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a:xfrm>
            <a:off x="457200" y="6422064"/>
            <a:ext cx="2133600" cy="365125"/>
          </a:xfrm>
        </p:spPr>
        <p:txBody>
          <a:bodyPr/>
          <a:lstStyle/>
          <a:p>
            <a:fld id="{4E91050D-977C-4023-BD44-F2FA70AE0B3A}" type="datetimeFigureOut">
              <a:rPr lang="pl-PL" smtClean="0"/>
              <a:pPr/>
              <a:t>25.10.2020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6A340D5-1439-4844-B3E3-F69CDDCBF1A9}"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Dowolny kształt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Dowolny kształt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Symbol zastępczy tytułu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E91050D-977C-4023-BD44-F2FA70AE0B3A}" type="datetimeFigureOut">
              <a:rPr lang="pl-PL" smtClean="0"/>
              <a:pPr/>
              <a:t>25.10.2020</a:t>
            </a:fld>
            <a:endParaRPr lang="pl-PL"/>
          </a:p>
        </p:txBody>
      </p:sp>
      <p:sp>
        <p:nvSpPr>
          <p:cNvPr id="22" name="Symbol zastępczy stopki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pl-PL"/>
          </a:p>
        </p:txBody>
      </p:sp>
      <p:sp>
        <p:nvSpPr>
          <p:cNvPr id="18" name="Symbol zastępczy numeru slajdu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86A340D5-1439-4844-B3E3-F69CDDCBF1A9}"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Finanse małego przedsiębiorstwa </a:t>
            </a:r>
            <a:endParaRPr lang="pl-PL" dirty="0"/>
          </a:p>
        </p:txBody>
      </p:sp>
      <p:sp>
        <p:nvSpPr>
          <p:cNvPr id="5" name="Podtytuł 4"/>
          <p:cNvSpPr>
            <a:spLocks noGrp="1"/>
          </p:cNvSpPr>
          <p:nvPr>
            <p:ph type="subTitle" idx="1"/>
          </p:nvPr>
        </p:nvSpPr>
        <p:spPr/>
        <p:txBody>
          <a:bodyPr/>
          <a:lstStyle/>
          <a:p>
            <a:r>
              <a:rPr lang="pl-PL" dirty="0" smtClean="0"/>
              <a:t>CKU W SULEJOWIE</a:t>
            </a:r>
          </a:p>
          <a:p>
            <a:r>
              <a:rPr lang="pl-PL" dirty="0" smtClean="0"/>
              <a:t>AU.14</a:t>
            </a:r>
          </a:p>
          <a:p>
            <a:r>
              <a:rPr lang="pl-PL" dirty="0" smtClean="0"/>
              <a:t>AGNIESZKA BŁASZCZYK</a:t>
            </a: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Aktywa obrotowe </a:t>
            </a:r>
            <a:endParaRPr lang="pl-PL" dirty="0"/>
          </a:p>
        </p:txBody>
      </p:sp>
      <p:sp>
        <p:nvSpPr>
          <p:cNvPr id="3" name="Symbol zastępczy zawartości 2"/>
          <p:cNvSpPr>
            <a:spLocks noGrp="1"/>
          </p:cNvSpPr>
          <p:nvPr>
            <p:ph idx="1"/>
          </p:nvPr>
        </p:nvSpPr>
        <p:spPr/>
        <p:txBody>
          <a:bodyPr/>
          <a:lstStyle/>
          <a:p>
            <a:r>
              <a:rPr lang="pl-PL" dirty="0" smtClean="0"/>
              <a:t>Obejmują te składniki majątku, które ulegają ciągłym przekształceniom wskutek tego , że są one w procesie gospodarczym. Przedsiębiorstwo posiada i zużywa aktywa obrotowe w okresie krótszym niż 12 miesięcy.  </a:t>
            </a: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Podział aktywów obrotowych </a:t>
            </a:r>
            <a:endParaRPr lang="pl-PL" dirty="0"/>
          </a:p>
        </p:txBody>
      </p:sp>
      <p:sp>
        <p:nvSpPr>
          <p:cNvPr id="3" name="Symbol zastępczy zawartości 2"/>
          <p:cNvSpPr>
            <a:spLocks noGrp="1"/>
          </p:cNvSpPr>
          <p:nvPr>
            <p:ph idx="1"/>
          </p:nvPr>
        </p:nvSpPr>
        <p:spPr/>
        <p:txBody>
          <a:bodyPr/>
          <a:lstStyle/>
          <a:p>
            <a:r>
              <a:rPr lang="pl-PL" dirty="0" smtClean="0"/>
              <a:t>Zapasy</a:t>
            </a:r>
          </a:p>
          <a:p>
            <a:pPr>
              <a:buNone/>
            </a:pPr>
            <a:r>
              <a:rPr lang="pl-PL" dirty="0" smtClean="0"/>
              <a:t>-materiały</a:t>
            </a:r>
          </a:p>
          <a:p>
            <a:pPr>
              <a:buNone/>
            </a:pPr>
            <a:r>
              <a:rPr lang="pl-PL" dirty="0" smtClean="0"/>
              <a:t>-produkty w toku</a:t>
            </a:r>
          </a:p>
          <a:p>
            <a:pPr>
              <a:buNone/>
            </a:pPr>
            <a:r>
              <a:rPr lang="pl-PL" dirty="0" smtClean="0"/>
              <a:t>-półprodukty</a:t>
            </a:r>
          </a:p>
          <a:p>
            <a:pPr>
              <a:buNone/>
            </a:pPr>
            <a:r>
              <a:rPr lang="pl-PL" dirty="0" smtClean="0"/>
              <a:t>-produkty gotowe</a:t>
            </a:r>
          </a:p>
          <a:p>
            <a:pPr>
              <a:buNone/>
            </a:pPr>
            <a:r>
              <a:rPr lang="pl-PL" dirty="0" smtClean="0"/>
              <a:t>-towary</a:t>
            </a:r>
          </a:p>
          <a:p>
            <a:pPr>
              <a:buNone/>
            </a:pPr>
            <a:r>
              <a:rPr lang="pl-PL" dirty="0" smtClean="0"/>
              <a:t>-zaliczki na dostawy</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a:t>
            </a:r>
            <a:endParaRPr lang="pl-PL" dirty="0"/>
          </a:p>
        </p:txBody>
      </p:sp>
      <p:sp>
        <p:nvSpPr>
          <p:cNvPr id="3" name="Symbol zastępczy zawartości 2"/>
          <p:cNvSpPr>
            <a:spLocks noGrp="1"/>
          </p:cNvSpPr>
          <p:nvPr>
            <p:ph idx="1"/>
          </p:nvPr>
        </p:nvSpPr>
        <p:spPr>
          <a:xfrm>
            <a:off x="457200" y="1000108"/>
            <a:ext cx="7467600" cy="5126055"/>
          </a:xfrm>
        </p:spPr>
        <p:txBody>
          <a:bodyPr/>
          <a:lstStyle/>
          <a:p>
            <a:r>
              <a:rPr lang="pl-PL" dirty="0" smtClean="0"/>
              <a:t>Należności krótkoterminowe</a:t>
            </a:r>
          </a:p>
          <a:p>
            <a:endParaRPr lang="pl-PL" dirty="0" smtClean="0"/>
          </a:p>
          <a:p>
            <a:r>
              <a:rPr lang="pl-PL" dirty="0" smtClean="0"/>
              <a:t>Inwestycje krótkoterminowe</a:t>
            </a:r>
          </a:p>
          <a:p>
            <a:endParaRPr lang="pl-PL" dirty="0" smtClean="0"/>
          </a:p>
          <a:p>
            <a:r>
              <a:rPr lang="pl-PL" dirty="0" smtClean="0"/>
              <a:t>Krótkoterminowe rozliczenia międzyokresowe </a:t>
            </a: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Cykl obrotowy</a:t>
            </a:r>
            <a:endParaRPr lang="pl-PL" dirty="0"/>
          </a:p>
        </p:txBody>
      </p:sp>
      <p:sp>
        <p:nvSpPr>
          <p:cNvPr id="3" name="Symbol zastępczy zawartości 2"/>
          <p:cNvSpPr>
            <a:spLocks noGrp="1"/>
          </p:cNvSpPr>
          <p:nvPr>
            <p:ph idx="1"/>
          </p:nvPr>
        </p:nvSpPr>
        <p:spPr>
          <a:xfrm>
            <a:off x="457200" y="1600200"/>
            <a:ext cx="4757742" cy="4525963"/>
          </a:xfrm>
        </p:spPr>
        <p:txBody>
          <a:bodyPr>
            <a:normAutofit fontScale="77500" lnSpcReduction="20000"/>
          </a:bodyPr>
          <a:lstStyle/>
          <a:p>
            <a:r>
              <a:rPr lang="pl-PL" dirty="0" smtClean="0"/>
              <a:t>Jest to czas trwania jednego cyklu krążenia środków obrotowych. Im szybciej krążą środki obrotowe, tym większą sprzedaż osiąga przedsiębiorstwo, co ma wpływ na poziom osiąganego zysku.</a:t>
            </a:r>
          </a:p>
          <a:p>
            <a:r>
              <a:rPr lang="pl-PL" dirty="0" smtClean="0"/>
              <a:t>Większa szybkość krążenia majątku obrotowego pozwala na utrzymywanie niższych zapasów. Dzięki temu środki finansowe, których nie trzeba przeznaczyć na finansowanie zapasów, mogą być wykorzystywane na inne cele. </a:t>
            </a:r>
            <a:endParaRPr lang="pl-PL" dirty="0"/>
          </a:p>
        </p:txBody>
      </p:sp>
      <p:pic>
        <p:nvPicPr>
          <p:cNvPr id="1026" name="Picture 2" descr="C:\Users\Admin\Desktop\ddd.gif"/>
          <p:cNvPicPr>
            <a:picLocks noChangeAspect="1" noChangeArrowheads="1"/>
          </p:cNvPicPr>
          <p:nvPr/>
        </p:nvPicPr>
        <p:blipFill>
          <a:blip r:embed="rId2"/>
          <a:srcRect/>
          <a:stretch>
            <a:fillRect/>
          </a:stretch>
        </p:blipFill>
        <p:spPr bwMode="auto">
          <a:xfrm>
            <a:off x="5143504" y="1785926"/>
            <a:ext cx="3777285" cy="3786214"/>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a:t>
            </a:r>
            <a:endParaRPr lang="pl-PL" dirty="0"/>
          </a:p>
        </p:txBody>
      </p:sp>
      <p:sp>
        <p:nvSpPr>
          <p:cNvPr id="3" name="Symbol zastępczy zawartości 2"/>
          <p:cNvSpPr>
            <a:spLocks noGrp="1"/>
          </p:cNvSpPr>
          <p:nvPr>
            <p:ph idx="1"/>
          </p:nvPr>
        </p:nvSpPr>
        <p:spPr>
          <a:xfrm>
            <a:off x="457200" y="428604"/>
            <a:ext cx="7467600" cy="5697559"/>
          </a:xfrm>
        </p:spPr>
        <p:txBody>
          <a:bodyPr>
            <a:normAutofit fontScale="77500" lnSpcReduction="20000"/>
          </a:bodyPr>
          <a:lstStyle/>
          <a:p>
            <a:r>
              <a:rPr lang="pl-PL" dirty="0" smtClean="0"/>
              <a:t>Czasami warto jest zastanowić się, czy stosowanie odroczonych terminów płatności jest zasadne. Jeżeli Twoja firma będzie mogła wykorzystać wszystkie możliwości wytwórcze, prowadząc sprzedaż za gotówkę, to jaki sens ma wprowadzenie odroczonych terminów płatności? Jeżeli sprzedaż gotówkowa zapewnia wykorzystanie zdolności produkcyjnych tylko w niewielkim stopniu, to wprowadzenie sprzedaży z odroczonym terminem płatności może przyczynić się do tego, że zwiększy się stopień wykorzystania zdolności produkcyjnych. Jednak wprowadzając sprzedaż z odroczonym terminem płatności, </a:t>
            </a:r>
            <a:r>
              <a:rPr lang="pl-PL" dirty="0" smtClean="0">
                <a:solidFill>
                  <a:srgbClr val="FFFF00"/>
                </a:solidFill>
              </a:rPr>
              <a:t>należy dostosować terminy płatności do bieżącego funkcjonowania firmy</a:t>
            </a:r>
            <a:r>
              <a:rPr lang="pl-PL" dirty="0" smtClean="0"/>
              <a:t>. Po drugie, należy zastanowić się nad </a:t>
            </a:r>
            <a:r>
              <a:rPr lang="pl-PL" dirty="0" smtClean="0">
                <a:solidFill>
                  <a:srgbClr val="002060"/>
                </a:solidFill>
              </a:rPr>
              <a:t>wprowadzeniem różnych form zabezpieczenia należności</a:t>
            </a:r>
            <a:r>
              <a:rPr lang="pl-PL" dirty="0"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Gwarancja bankowa </a:t>
            </a:r>
            <a:endParaRPr lang="pl-PL" dirty="0"/>
          </a:p>
        </p:txBody>
      </p:sp>
      <p:sp>
        <p:nvSpPr>
          <p:cNvPr id="3" name="Symbol zastępczy zawartości 2"/>
          <p:cNvSpPr>
            <a:spLocks noGrp="1"/>
          </p:cNvSpPr>
          <p:nvPr>
            <p:ph idx="1"/>
          </p:nvPr>
        </p:nvSpPr>
        <p:spPr/>
        <p:txBody>
          <a:bodyPr/>
          <a:lstStyle/>
          <a:p>
            <a:r>
              <a:rPr lang="pl-PL" dirty="0" smtClean="0"/>
              <a:t>Jest to jednostronne, sporządzone w formie pisemnej zobowiązanie banku do zapłaty określonej w gwarancji kwoty w sytuacji, gdyby dłużnik nie wywiązał się ze swojego zobowiązania wobec wierzyciela. </a:t>
            </a: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357166"/>
            <a:ext cx="7467600" cy="1143000"/>
          </a:xfrm>
        </p:spPr>
        <p:txBody>
          <a:bodyPr/>
          <a:lstStyle/>
          <a:p>
            <a:r>
              <a:rPr lang="pl-PL" dirty="0" smtClean="0"/>
              <a:t> </a:t>
            </a:r>
            <a:endParaRPr lang="pl-PL" dirty="0"/>
          </a:p>
        </p:txBody>
      </p:sp>
      <p:sp>
        <p:nvSpPr>
          <p:cNvPr id="3" name="Symbol zastępczy zawartości 2"/>
          <p:cNvSpPr>
            <a:spLocks noGrp="1"/>
          </p:cNvSpPr>
          <p:nvPr>
            <p:ph idx="1"/>
          </p:nvPr>
        </p:nvSpPr>
        <p:spPr>
          <a:xfrm>
            <a:off x="457200" y="428604"/>
            <a:ext cx="7467600" cy="5697559"/>
          </a:xfrm>
        </p:spPr>
        <p:txBody>
          <a:bodyPr>
            <a:normAutofit fontScale="85000" lnSpcReduction="20000"/>
          </a:bodyPr>
          <a:lstStyle/>
          <a:p>
            <a:r>
              <a:rPr lang="pl-PL" dirty="0" smtClean="0"/>
              <a:t>Prowadząc sprzedaż z odroczonym terminem płatności, warto zastanowić się również nad skorzystaniem z usług </a:t>
            </a:r>
            <a:r>
              <a:rPr lang="pl-PL" dirty="0" err="1" smtClean="0"/>
              <a:t>faktoringu</a:t>
            </a:r>
            <a:r>
              <a:rPr lang="pl-PL" dirty="0" smtClean="0"/>
              <a:t> .</a:t>
            </a:r>
          </a:p>
          <a:p>
            <a:r>
              <a:rPr lang="pl-PL" dirty="0" smtClean="0"/>
              <a:t>Sprzedając swoje produkty z odroczonym terminem płatności, </a:t>
            </a:r>
            <a:r>
              <a:rPr lang="pl-PL" dirty="0" smtClean="0">
                <a:solidFill>
                  <a:srgbClr val="FFFF00"/>
                </a:solidFill>
              </a:rPr>
              <a:t>będziesz musiał poświęcić trochę czasu na sprawy związane ze ściąganiem należności od swoich dłużników.</a:t>
            </a:r>
          </a:p>
          <a:p>
            <a:r>
              <a:rPr lang="pl-PL" dirty="0" smtClean="0"/>
              <a:t>Przed terminem płatności dobrze jest skontaktować się z klientem i przypomnieć mu, że zbliża się termin płatności. Jeżeli klient przekroczył już termin płatności, będziesz musiał podjąć działania zmierzające do tego, aby zapłacił za zakupione produkty. Jeżeli rozmowy prowadzone z dłużnikiem są nieskuteczne, należy wysłać do niego </a:t>
            </a:r>
            <a:r>
              <a:rPr lang="pl-PL" dirty="0" smtClean="0">
                <a:solidFill>
                  <a:srgbClr val="FF0000"/>
                </a:solidFill>
              </a:rPr>
              <a:t>wezwanie do zapłaty</a:t>
            </a:r>
            <a:r>
              <a:rPr lang="pl-PL" dirty="0" smtClean="0"/>
              <a:t>. </a:t>
            </a: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Wezwanie do zapłaty powinno zawierać:</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Tytuł ‘’Wezwanie do zapłaty’’, ‘’Ostateczne wezwanie do zapłaty’’ lub ‘’ </a:t>
            </a:r>
            <a:r>
              <a:rPr lang="pl-PL" dirty="0" err="1" smtClean="0"/>
              <a:t>Przedsądowe</a:t>
            </a:r>
            <a:r>
              <a:rPr lang="pl-PL" dirty="0" smtClean="0"/>
              <a:t> wezwanie do zapłaty’’</a:t>
            </a:r>
          </a:p>
          <a:p>
            <a:r>
              <a:rPr lang="pl-PL" dirty="0" smtClean="0"/>
              <a:t>Oznaczenie dłużnika;</a:t>
            </a:r>
          </a:p>
          <a:p>
            <a:r>
              <a:rPr lang="pl-PL" dirty="0" smtClean="0"/>
              <a:t>Oznaczenie wierzyciela;</a:t>
            </a:r>
          </a:p>
          <a:p>
            <a:r>
              <a:rPr lang="pl-PL" dirty="0" smtClean="0"/>
              <a:t>Datę i miejsce sporządzenia;</a:t>
            </a:r>
          </a:p>
          <a:p>
            <a:r>
              <a:rPr lang="pl-PL" dirty="0" smtClean="0"/>
              <a:t>Wysokość należności wraz z numerem faktury;</a:t>
            </a:r>
          </a:p>
          <a:p>
            <a:r>
              <a:rPr lang="pl-PL" dirty="0" smtClean="0"/>
              <a:t>Termin, w którym dłużnik powinien zapłacić zobowiązanie;</a:t>
            </a:r>
          </a:p>
          <a:p>
            <a:r>
              <a:rPr lang="pl-PL" dirty="0" smtClean="0"/>
              <a:t>Powołanie przepisu kodeksu cywilnego dotyczącego zwłoki dłużnika w spełnianiu świadczenia;</a:t>
            </a:r>
          </a:p>
          <a:p>
            <a:r>
              <a:rPr lang="pl-PL" dirty="0" smtClean="0"/>
              <a:t>Określenie sposobu zapłaty zobowiązania ;</a:t>
            </a:r>
          </a:p>
          <a:p>
            <a:endParaRPr lang="pl-PL" dirty="0" smtClean="0"/>
          </a:p>
          <a:p>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a:t>
            </a:r>
            <a:endParaRPr lang="pl-PL" dirty="0"/>
          </a:p>
        </p:txBody>
      </p:sp>
      <p:sp>
        <p:nvSpPr>
          <p:cNvPr id="3" name="Symbol zastępczy zawartości 2"/>
          <p:cNvSpPr>
            <a:spLocks noGrp="1"/>
          </p:cNvSpPr>
          <p:nvPr>
            <p:ph idx="1"/>
          </p:nvPr>
        </p:nvSpPr>
        <p:spPr>
          <a:xfrm>
            <a:off x="457200" y="500042"/>
            <a:ext cx="7467600" cy="5626121"/>
          </a:xfrm>
        </p:spPr>
        <p:txBody>
          <a:bodyPr/>
          <a:lstStyle/>
          <a:p>
            <a:r>
              <a:rPr lang="pl-PL" dirty="0" smtClean="0"/>
              <a:t>Jeżeli działania podejmowane przez Ciebie nie doprowadzą do tego, że klient spłaci zobowiązanie wobec Twojej firmy, możesz </a:t>
            </a:r>
            <a:r>
              <a:rPr lang="pl-PL" dirty="0" smtClean="0">
                <a:solidFill>
                  <a:srgbClr val="00B050"/>
                </a:solidFill>
              </a:rPr>
              <a:t>sprzedać wierzytelność</a:t>
            </a:r>
            <a:r>
              <a:rPr lang="pl-PL" dirty="0" smtClean="0"/>
              <a:t> firmie zajmującej się skupem przedterminowych wierzytelności, możesz również </a:t>
            </a:r>
            <a:r>
              <a:rPr lang="pl-PL" dirty="0" smtClean="0">
                <a:solidFill>
                  <a:srgbClr val="00B050"/>
                </a:solidFill>
              </a:rPr>
              <a:t>zlecić podjęcie działań windykacyjnych </a:t>
            </a:r>
            <a:r>
              <a:rPr lang="pl-PL" dirty="0" smtClean="0"/>
              <a:t> firmie zajmującej się windykacją należności albo możesz </a:t>
            </a:r>
            <a:r>
              <a:rPr lang="pl-PL" dirty="0" smtClean="0">
                <a:solidFill>
                  <a:srgbClr val="00B050"/>
                </a:solidFill>
              </a:rPr>
              <a:t>wystąpić do sądu </a:t>
            </a:r>
            <a:r>
              <a:rPr lang="pl-PL" dirty="0" smtClean="0"/>
              <a:t>z pozwem o zapłatę.  </a:t>
            </a: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a:t>
            </a:r>
            <a:endParaRPr lang="pl-PL" dirty="0"/>
          </a:p>
        </p:txBody>
      </p:sp>
      <p:sp>
        <p:nvSpPr>
          <p:cNvPr id="3" name="Symbol zastępczy zawartości 2"/>
          <p:cNvSpPr>
            <a:spLocks noGrp="1"/>
          </p:cNvSpPr>
          <p:nvPr>
            <p:ph idx="1"/>
          </p:nvPr>
        </p:nvSpPr>
        <p:spPr>
          <a:xfrm>
            <a:off x="457200" y="357166"/>
            <a:ext cx="7467600" cy="5768997"/>
          </a:xfrm>
        </p:spPr>
        <p:txBody>
          <a:bodyPr/>
          <a:lstStyle/>
          <a:p>
            <a:r>
              <a:rPr lang="pl-PL" dirty="0" smtClean="0"/>
              <a:t>Koszt – jest to wyrażona w jednostkach pieniężnych wartość celowego zużycia różnych zasobów w związku z prowadzoną działalnością gospodarczą;</a:t>
            </a:r>
          </a:p>
          <a:p>
            <a:endParaRPr lang="pl-PL" dirty="0" smtClean="0"/>
          </a:p>
          <a:p>
            <a:r>
              <a:rPr lang="pl-PL" dirty="0" smtClean="0"/>
              <a:t>Wydatek – oznacza jedynie wydatkowanie środków pieniężnych i zmniejsza ilość gotówki, jaką dysponujesz.    </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Kapitał </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Podejmując działalność gospodarczą, musisz dysponować środkami finansowymi potrzebnymi do sfinansowania wydatków niezbędnych do uruchomienia własnej firmy- środki te mogą pochodzić z różnych źródeł, np. z oszczędności osoby podejmującej działalność gospodarczą, z kredytów bankowych czy pożyczek. </a:t>
            </a:r>
            <a:r>
              <a:rPr lang="pl-PL" dirty="0" smtClean="0">
                <a:solidFill>
                  <a:srgbClr val="FF0000"/>
                </a:solidFill>
              </a:rPr>
              <a:t>ŹRÓDŁA FINANSOWANIA</a:t>
            </a:r>
            <a:r>
              <a:rPr lang="pl-PL" dirty="0" smtClean="0"/>
              <a:t> są też określane jako </a:t>
            </a:r>
            <a:r>
              <a:rPr lang="pl-PL" dirty="0" smtClean="0">
                <a:solidFill>
                  <a:srgbClr val="FF0000"/>
                </a:solidFill>
              </a:rPr>
              <a:t>KAPITAŁ</a:t>
            </a:r>
            <a:r>
              <a:rPr lang="pl-PL" dirty="0" smtClean="0"/>
              <a:t> lub </a:t>
            </a:r>
            <a:r>
              <a:rPr lang="pl-PL" dirty="0" smtClean="0">
                <a:solidFill>
                  <a:srgbClr val="FF0000"/>
                </a:solidFill>
              </a:rPr>
              <a:t>PASYWA</a:t>
            </a:r>
            <a:r>
              <a:rPr lang="pl-PL" dirty="0" smtClean="0"/>
              <a:t>. Jeżeli w trakcie prowadzenia działalności gospodarczej będziesz osiągał zyski, to również one mogą stanowić źródło finansowania wydatków związanych z prowadzeniem Twojej firmy .  </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a:t>
            </a:r>
            <a:endParaRPr lang="pl-PL" dirty="0"/>
          </a:p>
        </p:txBody>
      </p:sp>
      <p:sp>
        <p:nvSpPr>
          <p:cNvPr id="3" name="Symbol zastępczy zawartości 2"/>
          <p:cNvSpPr>
            <a:spLocks noGrp="1"/>
          </p:cNvSpPr>
          <p:nvPr>
            <p:ph idx="1"/>
          </p:nvPr>
        </p:nvSpPr>
        <p:spPr>
          <a:xfrm>
            <a:off x="457200" y="571480"/>
            <a:ext cx="7467600" cy="5554683"/>
          </a:xfrm>
        </p:spPr>
        <p:txBody>
          <a:bodyPr>
            <a:normAutofit fontScale="92500" lnSpcReduction="20000"/>
          </a:bodyPr>
          <a:lstStyle/>
          <a:p>
            <a:r>
              <a:rPr lang="pl-PL" dirty="0" smtClean="0"/>
              <a:t>Istnieje wiele różnych klasyfikacji kosztów. Jedna z podstawowych- klasyfikacja rodzajowa- dokonuje ich podziału według zasobów, których poszczególne koszty dotyczą.</a:t>
            </a:r>
          </a:p>
          <a:p>
            <a:r>
              <a:rPr lang="pl-PL" dirty="0" smtClean="0"/>
              <a:t>Rodzaje kosztów:</a:t>
            </a:r>
          </a:p>
          <a:p>
            <a:pPr>
              <a:buNone/>
            </a:pPr>
            <a:r>
              <a:rPr lang="pl-PL" dirty="0" smtClean="0"/>
              <a:t> - zużycie materiałów i energii;</a:t>
            </a:r>
          </a:p>
          <a:p>
            <a:pPr>
              <a:buNone/>
            </a:pPr>
            <a:r>
              <a:rPr lang="pl-PL" dirty="0" smtClean="0"/>
              <a:t> - usługi obce;</a:t>
            </a:r>
          </a:p>
          <a:p>
            <a:pPr>
              <a:buNone/>
            </a:pPr>
            <a:r>
              <a:rPr lang="pl-PL" dirty="0" smtClean="0"/>
              <a:t> - podatki i opłaty;</a:t>
            </a:r>
          </a:p>
          <a:p>
            <a:pPr>
              <a:buNone/>
            </a:pPr>
            <a:r>
              <a:rPr lang="pl-PL" dirty="0" smtClean="0"/>
              <a:t> - ubezpieczenia społeczne i inne świadczenia;</a:t>
            </a:r>
          </a:p>
          <a:p>
            <a:pPr>
              <a:buNone/>
            </a:pPr>
            <a:r>
              <a:rPr lang="pl-PL" dirty="0" smtClean="0"/>
              <a:t> - wynagrodzenia;</a:t>
            </a:r>
          </a:p>
          <a:p>
            <a:pPr>
              <a:buNone/>
            </a:pPr>
            <a:r>
              <a:rPr lang="pl-PL" dirty="0" smtClean="0"/>
              <a:t> - amortyzacja; </a:t>
            </a:r>
          </a:p>
          <a:p>
            <a:pPr>
              <a:buNone/>
            </a:pPr>
            <a:r>
              <a:rPr lang="pl-PL" dirty="0" smtClean="0"/>
              <a:t> - pozostałe koszty rodzajowe.</a:t>
            </a:r>
          </a:p>
          <a:p>
            <a:pPr>
              <a:buNone/>
            </a:pP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a:t>
            </a:r>
            <a:endParaRPr lang="pl-PL" dirty="0"/>
          </a:p>
        </p:txBody>
      </p:sp>
      <p:sp>
        <p:nvSpPr>
          <p:cNvPr id="3" name="Symbol zastępczy zawartości 2"/>
          <p:cNvSpPr>
            <a:spLocks noGrp="1"/>
          </p:cNvSpPr>
          <p:nvPr>
            <p:ph idx="1"/>
          </p:nvPr>
        </p:nvSpPr>
        <p:spPr>
          <a:xfrm>
            <a:off x="457200" y="428604"/>
            <a:ext cx="7467600" cy="5697559"/>
          </a:xfrm>
        </p:spPr>
        <p:txBody>
          <a:bodyPr>
            <a:normAutofit fontScale="70000" lnSpcReduction="20000"/>
          </a:bodyPr>
          <a:lstStyle/>
          <a:p>
            <a:r>
              <a:rPr lang="pl-PL" dirty="0" smtClean="0"/>
              <a:t>Inny podział kosztów dokonywany jest  na podstawie wpływu wielkości produkcji na poziom kosztów. W ramach tego podziału wyróżnia się koszty:</a:t>
            </a:r>
          </a:p>
          <a:p>
            <a:pPr>
              <a:buNone/>
            </a:pPr>
            <a:r>
              <a:rPr lang="pl-PL" dirty="0" smtClean="0"/>
              <a:t> - jednostkowe zmienne- ich poziom zależy bezpośrednio od wielkości produkcji. Do kosztów zmiennych należą np. koszty zużycia materiałów i energii czy koszty wynagrodzeń, ale tylko w tej części, która wynika z wielkości produkcji;</a:t>
            </a:r>
          </a:p>
          <a:p>
            <a:pPr>
              <a:buNone/>
            </a:pPr>
            <a:r>
              <a:rPr lang="pl-PL" dirty="0" smtClean="0"/>
              <a:t> - stałe- ich poziom nie zależy bezpośrednio od wielkości produkcji. Są to np. amortyzacja, płace kierownictwa i administracji, koszty konserwacji.</a:t>
            </a:r>
          </a:p>
          <a:p>
            <a:pPr>
              <a:buNone/>
            </a:pPr>
            <a:endParaRPr lang="pl-PL" dirty="0" smtClean="0"/>
          </a:p>
          <a:p>
            <a:pPr>
              <a:buNone/>
            </a:pPr>
            <a:r>
              <a:rPr lang="pl-PL" dirty="0" smtClean="0"/>
              <a:t>     Obniżanie kosztów spowoduje wzrost dochodów, a ich podwyższenie spowoduje spadek dochodów. Dlatego jako właściciel firmy wielokrotnie będziesz musiał podejmować różne działania mające na celu obniżenie kosztów. Działania te nie powinny mieć jednak wpływu na jakość sprzedawanych przez Ciebie  produktów i na poziom obsługi klientów. </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Przychody i wpływy </a:t>
            </a:r>
            <a:endParaRPr lang="pl-PL" dirty="0"/>
          </a:p>
        </p:txBody>
      </p:sp>
      <p:sp>
        <p:nvSpPr>
          <p:cNvPr id="3" name="Symbol zastępczy zawartości 2"/>
          <p:cNvSpPr>
            <a:spLocks noGrp="1"/>
          </p:cNvSpPr>
          <p:nvPr>
            <p:ph idx="1"/>
          </p:nvPr>
        </p:nvSpPr>
        <p:spPr/>
        <p:txBody>
          <a:bodyPr>
            <a:normAutofit fontScale="62500" lnSpcReduction="20000"/>
          </a:bodyPr>
          <a:lstStyle/>
          <a:p>
            <a:r>
              <a:rPr lang="pl-PL" dirty="0" smtClean="0"/>
              <a:t>Przychodami jest wartość sprzedanych przez przedsiębiorstwo wyrobów gotowych, usług czy towarów. Do przychodów zalicza się także przychody z operacji finansowych .</a:t>
            </a:r>
          </a:p>
          <a:p>
            <a:r>
              <a:rPr lang="pl-PL" dirty="0" smtClean="0"/>
              <a:t>Wielkość przychodów ze sprzedaży </a:t>
            </a:r>
            <a:r>
              <a:rPr lang="pl-PL" dirty="0" smtClean="0">
                <a:solidFill>
                  <a:srgbClr val="00B050"/>
                </a:solidFill>
              </a:rPr>
              <a:t>zależy od wielkości sprzedaży oraz poziomu cen.  </a:t>
            </a:r>
          </a:p>
          <a:p>
            <a:r>
              <a:rPr lang="pl-PL" dirty="0" smtClean="0"/>
              <a:t>Przychód nie zawsze oznacza wpływ środków finansowych do firmy.</a:t>
            </a:r>
          </a:p>
          <a:p>
            <a:r>
              <a:rPr lang="pl-PL" dirty="0" smtClean="0"/>
              <a:t>Wpływ środków finansowych może mieć miejsce:</a:t>
            </a:r>
          </a:p>
          <a:p>
            <a:pPr>
              <a:buNone/>
            </a:pPr>
            <a:r>
              <a:rPr lang="pl-PL" dirty="0" smtClean="0"/>
              <a:t>-przed osiągnięciem przychodu;</a:t>
            </a:r>
          </a:p>
          <a:p>
            <a:pPr>
              <a:buNone/>
            </a:pPr>
            <a:r>
              <a:rPr lang="pl-PL" dirty="0" smtClean="0"/>
              <a:t>-w tym samym momencie co przychód;</a:t>
            </a:r>
          </a:p>
          <a:p>
            <a:pPr>
              <a:buNone/>
            </a:pPr>
            <a:r>
              <a:rPr lang="pl-PL" dirty="0" smtClean="0"/>
              <a:t>-poniżej niż przychód.</a:t>
            </a:r>
          </a:p>
          <a:p>
            <a:pPr>
              <a:buNone/>
            </a:pPr>
            <a:endParaRPr lang="pl-PL" dirty="0" smtClean="0"/>
          </a:p>
          <a:p>
            <a:pPr>
              <a:buNone/>
            </a:pPr>
            <a:r>
              <a:rPr lang="pl-PL" dirty="0" smtClean="0"/>
              <a:t>Prowadząc działalność gospodarczą, zwracaj uwagę nie tylko na osiągane przychody, ale przede wszystkim na to , </a:t>
            </a:r>
            <a:r>
              <a:rPr lang="pl-PL" dirty="0" smtClean="0">
                <a:solidFill>
                  <a:schemeClr val="accent2">
                    <a:lumMod val="60000"/>
                    <a:lumOff val="40000"/>
                  </a:schemeClr>
                </a:solidFill>
              </a:rPr>
              <a:t>czy będziesz miał zapewnione wpływy środków finansowych</a:t>
            </a:r>
            <a:r>
              <a:rPr lang="pl-PL" dirty="0" smtClean="0"/>
              <a:t> do kasy i na rachunek bankowy, bo dzięki wpływom możesz regulować wszystkie zobowiązania.</a:t>
            </a:r>
          </a:p>
          <a:p>
            <a:pPr>
              <a:buNone/>
            </a:pPr>
            <a:endParaRPr lang="pl-PL" dirty="0" smtClean="0"/>
          </a:p>
          <a:p>
            <a:pPr>
              <a:buNone/>
            </a:pP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Wynik finansowy </a:t>
            </a:r>
            <a:endParaRPr lang="pl-PL" dirty="0"/>
          </a:p>
        </p:txBody>
      </p:sp>
      <p:sp>
        <p:nvSpPr>
          <p:cNvPr id="3" name="Symbol zastępczy zawartości 2"/>
          <p:cNvSpPr>
            <a:spLocks noGrp="1"/>
          </p:cNvSpPr>
          <p:nvPr>
            <p:ph idx="1"/>
          </p:nvPr>
        </p:nvSpPr>
        <p:spPr/>
        <p:txBody>
          <a:bodyPr/>
          <a:lstStyle/>
          <a:p>
            <a:r>
              <a:rPr lang="pl-PL" dirty="0" smtClean="0"/>
              <a:t>Porównanie przychodów i kosztów pozwala na obliczenie </a:t>
            </a:r>
            <a:r>
              <a:rPr lang="pl-PL" dirty="0" smtClean="0">
                <a:solidFill>
                  <a:schemeClr val="accent2">
                    <a:lumMod val="60000"/>
                    <a:lumOff val="40000"/>
                  </a:schemeClr>
                </a:solidFill>
              </a:rPr>
              <a:t>wyniku finansowego</a:t>
            </a:r>
            <a:r>
              <a:rPr lang="pl-PL" dirty="0" smtClean="0"/>
              <a:t> przedsiębiorstwa. Jeżeli przychody są większe od kosztów, przedsiębiorstwo osiąga </a:t>
            </a:r>
            <a:r>
              <a:rPr lang="pl-PL" dirty="0" smtClean="0">
                <a:solidFill>
                  <a:schemeClr val="accent2">
                    <a:lumMod val="60000"/>
                    <a:lumOff val="40000"/>
                  </a:schemeClr>
                </a:solidFill>
              </a:rPr>
              <a:t>zysk</a:t>
            </a:r>
            <a:r>
              <a:rPr lang="pl-PL" dirty="0" smtClean="0"/>
              <a:t>.</a:t>
            </a:r>
          </a:p>
          <a:p>
            <a:r>
              <a:rPr lang="pl-PL" dirty="0" smtClean="0"/>
              <a:t>Jeżeli ponoszone koszty są większe od osiąganych przychodów, działalność gospodarcza ponosi </a:t>
            </a:r>
            <a:r>
              <a:rPr lang="pl-PL" dirty="0" smtClean="0">
                <a:solidFill>
                  <a:schemeClr val="accent2">
                    <a:lumMod val="60000"/>
                    <a:lumOff val="40000"/>
                  </a:schemeClr>
                </a:solidFill>
              </a:rPr>
              <a:t>stratę</a:t>
            </a:r>
            <a:r>
              <a:rPr lang="pl-PL" dirty="0" smtClean="0"/>
              <a:t>.  </a:t>
            </a:r>
          </a:p>
          <a:p>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Rentowność </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Jeżeli przedsiębiorstwo osiąga zysk, jest rentowne, a jeżeli jego działalność ponosi stratę, jest ono nierentowne. Do oceny efektywności działania przedsiębiorstw wykorzystuje się różne wskaźniki zyskowności np. </a:t>
            </a:r>
            <a:r>
              <a:rPr lang="pl-PL" dirty="0" smtClean="0">
                <a:solidFill>
                  <a:srgbClr val="0070C0"/>
                </a:solidFill>
              </a:rPr>
              <a:t>wskaźnik zyskowności sprzedaży = zysk netto/wartość sprzedaży netto</a:t>
            </a:r>
          </a:p>
          <a:p>
            <a:r>
              <a:rPr lang="pl-PL" dirty="0" smtClean="0"/>
              <a:t>Wskaźnik zyskowności sprzedaży pokazuje, jakie efekty w postaci zysku przyniosła sprzedaż. Dzięki temu wskaźnikowi można porównać wyniki przedsiębiorstwa osiągane w różnych okresach lub efektywność różnych przedsiębiorstw.</a:t>
            </a:r>
          </a:p>
          <a:p>
            <a:r>
              <a:rPr lang="pl-PL" dirty="0" smtClean="0"/>
              <a:t>Do analizy rentowności wykorzystywany jest również </a:t>
            </a:r>
            <a:r>
              <a:rPr lang="pl-PL" dirty="0" smtClean="0">
                <a:solidFill>
                  <a:srgbClr val="0070C0"/>
                </a:solidFill>
              </a:rPr>
              <a:t>próg rentowności</a:t>
            </a:r>
            <a:r>
              <a:rPr lang="pl-PL" dirty="0" smtClean="0"/>
              <a:t>. Przedsiębiorstwo osiąga próg rentowności w momencie, gdy przychody ze sprzedaży są równe sumie wszystkich ponoszonych przez nie kosztów.</a:t>
            </a: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Płynność </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Prowadząc własną firmę, będziesz musiał troszczyć się, aby miała ona przez cały czas </a:t>
            </a:r>
            <a:r>
              <a:rPr lang="pl-PL" dirty="0" smtClean="0">
                <a:solidFill>
                  <a:srgbClr val="FF0000"/>
                </a:solidFill>
              </a:rPr>
              <a:t>płynność finansową</a:t>
            </a:r>
            <a:r>
              <a:rPr lang="pl-PL" dirty="0" smtClean="0"/>
              <a:t>, czyli zdolność do terminowego regulowania bieżących zobowiązań. Utrzymanie płynności finansowej wymaga odpowiedniego zarządzania wpływami i wydatkami;</a:t>
            </a:r>
          </a:p>
          <a:p>
            <a:r>
              <a:rPr lang="pl-PL" dirty="0" smtClean="0"/>
              <a:t>Do oceny płynności finansowej wykorzystywane są różne wskaźniki płynności, </a:t>
            </a:r>
            <a:r>
              <a:rPr lang="pl-PL" dirty="0" smtClean="0">
                <a:solidFill>
                  <a:srgbClr val="FF0000"/>
                </a:solidFill>
              </a:rPr>
              <a:t>wskaźnik bieżącej płynności finansowej</a:t>
            </a:r>
            <a:r>
              <a:rPr lang="pl-PL" dirty="0" smtClean="0"/>
              <a:t>, mówi o tym, jakie są możliwości spłacania przez firmę jej bieżących zobowiązań. Wartość wskaźnika oblicza się, dzieląc aktualną wartość aktywów obrotowych przez zobowiązania krótkoterminowe. Jeżeli wskaźnik dla firmy osiąga wartość około 2 przyjmuję się , że firma nie ma problemów ze spłatą bieżących zobowiązań. Jeżeli natomiast wartość tego wskaźnika jest mniejsza od 1 firma może mieć problemy z regulowaniem bieżących zobowiązań, a w konsekwencji może być nawet zagrożona bankructwem.   </a:t>
            </a:r>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a:t>
            </a:r>
            <a:endParaRPr lang="pl-PL" dirty="0"/>
          </a:p>
        </p:txBody>
      </p:sp>
      <p:sp>
        <p:nvSpPr>
          <p:cNvPr id="3" name="Symbol zastępczy zawartości 2"/>
          <p:cNvSpPr>
            <a:spLocks noGrp="1"/>
          </p:cNvSpPr>
          <p:nvPr>
            <p:ph idx="1"/>
          </p:nvPr>
        </p:nvSpPr>
        <p:spPr>
          <a:xfrm>
            <a:off x="457200" y="785794"/>
            <a:ext cx="7467600" cy="5340369"/>
          </a:xfrm>
        </p:spPr>
        <p:txBody>
          <a:bodyPr>
            <a:normAutofit/>
          </a:bodyPr>
          <a:lstStyle/>
          <a:p>
            <a:pPr algn="ctr">
              <a:buNone/>
            </a:pPr>
            <a:r>
              <a:rPr lang="pl-PL" sz="9600" dirty="0" smtClean="0">
                <a:solidFill>
                  <a:srgbClr val="00B050"/>
                </a:solidFill>
              </a:rPr>
              <a:t>Dziękuję za uwagę</a:t>
            </a:r>
          </a:p>
          <a:p>
            <a:pPr algn="ctr">
              <a:buNone/>
            </a:pPr>
            <a:r>
              <a:rPr lang="pl-PL" sz="9600" dirty="0" err="1" smtClean="0">
                <a:solidFill>
                  <a:srgbClr val="00B050"/>
                </a:solidFill>
              </a:rPr>
              <a:t>A.Błaszczyk</a:t>
            </a:r>
            <a:endParaRPr lang="pl-PL" sz="9600" dirty="0" smtClean="0">
              <a:solidFill>
                <a:srgbClr val="00B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Majątek </a:t>
            </a:r>
            <a:endParaRPr lang="pl-PL" dirty="0"/>
          </a:p>
        </p:txBody>
      </p:sp>
      <p:sp>
        <p:nvSpPr>
          <p:cNvPr id="3" name="Symbol zastępczy zawartości 2"/>
          <p:cNvSpPr>
            <a:spLocks noGrp="1"/>
          </p:cNvSpPr>
          <p:nvPr>
            <p:ph idx="1"/>
          </p:nvPr>
        </p:nvSpPr>
        <p:spPr/>
        <p:txBody>
          <a:bodyPr/>
          <a:lstStyle/>
          <a:p>
            <a:r>
              <a:rPr lang="pl-PL" dirty="0" smtClean="0"/>
              <a:t>Część z wydatków, jakie należy ponieść w związku z prowadzeniem działalności gospodarczej, są to wydatki na środki gospodarcze wykorzystywane do prowadzenia firmy. </a:t>
            </a:r>
            <a:r>
              <a:rPr lang="pl-PL" dirty="0" smtClean="0">
                <a:solidFill>
                  <a:srgbClr val="FF0000"/>
                </a:solidFill>
              </a:rPr>
              <a:t>Środki gospodarcze </a:t>
            </a:r>
            <a:r>
              <a:rPr lang="pl-PL" dirty="0" smtClean="0"/>
              <a:t>są nazywane również </a:t>
            </a:r>
            <a:r>
              <a:rPr lang="pl-PL" dirty="0" smtClean="0">
                <a:solidFill>
                  <a:srgbClr val="FF0000"/>
                </a:solidFill>
              </a:rPr>
              <a:t>majątkiem</a:t>
            </a:r>
            <a:r>
              <a:rPr lang="pl-PL" dirty="0" smtClean="0"/>
              <a:t> lub </a:t>
            </a:r>
            <a:r>
              <a:rPr lang="pl-PL" dirty="0" smtClean="0">
                <a:solidFill>
                  <a:srgbClr val="FF0000"/>
                </a:solidFill>
              </a:rPr>
              <a:t>aktywami</a:t>
            </a:r>
            <a:r>
              <a:rPr lang="pl-PL" dirty="0" smtClean="0"/>
              <a:t>. Do środków gospodarczych należą m.in. </a:t>
            </a:r>
            <a:r>
              <a:rPr lang="pl-PL" dirty="0" smtClean="0">
                <a:solidFill>
                  <a:srgbClr val="00B050"/>
                </a:solidFill>
              </a:rPr>
              <a:t>budynki, maszyny, surowce i środki pieniężne</a:t>
            </a:r>
            <a:r>
              <a:rPr lang="pl-PL" dirty="0" smtClean="0"/>
              <a:t>.</a:t>
            </a: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467600" cy="368280"/>
          </a:xfrm>
        </p:spPr>
        <p:txBody>
          <a:bodyPr>
            <a:normAutofit fontScale="90000"/>
          </a:bodyPr>
          <a:lstStyle/>
          <a:p>
            <a:r>
              <a:rPr lang="pl-PL" dirty="0" smtClean="0"/>
              <a:t> </a:t>
            </a:r>
            <a:endParaRPr lang="pl-PL" dirty="0"/>
          </a:p>
        </p:txBody>
      </p:sp>
      <p:sp>
        <p:nvSpPr>
          <p:cNvPr id="3" name="Symbol zastępczy zawartości 2"/>
          <p:cNvSpPr>
            <a:spLocks noGrp="1"/>
          </p:cNvSpPr>
          <p:nvPr>
            <p:ph idx="1"/>
          </p:nvPr>
        </p:nvSpPr>
        <p:spPr>
          <a:xfrm>
            <a:off x="457200" y="428604"/>
            <a:ext cx="7467600" cy="5697559"/>
          </a:xfrm>
        </p:spPr>
        <p:txBody>
          <a:bodyPr>
            <a:normAutofit fontScale="92500" lnSpcReduction="20000"/>
          </a:bodyPr>
          <a:lstStyle/>
          <a:p>
            <a:r>
              <a:rPr lang="pl-PL" dirty="0" smtClean="0"/>
              <a:t>Istnieje wiele różnych klasyfikacji środków gospodarczych- ze względu na postać, w jakiej występują, dzieli się je na dwie grupy: </a:t>
            </a:r>
          </a:p>
          <a:p>
            <a:r>
              <a:rPr lang="pl-PL" dirty="0" smtClean="0">
                <a:solidFill>
                  <a:srgbClr val="FFFF00"/>
                </a:solidFill>
              </a:rPr>
              <a:t>Środki rzeczowe</a:t>
            </a:r>
            <a:r>
              <a:rPr lang="pl-PL" dirty="0" smtClean="0"/>
              <a:t> – są to np. budynki, maszyny, samochody, narzędzia, surowce i towary;</a:t>
            </a:r>
          </a:p>
          <a:p>
            <a:r>
              <a:rPr lang="pl-PL" dirty="0" smtClean="0">
                <a:solidFill>
                  <a:srgbClr val="FFFF00"/>
                </a:solidFill>
              </a:rPr>
              <a:t>Środki finansowe </a:t>
            </a:r>
            <a:r>
              <a:rPr lang="pl-PL" dirty="0" smtClean="0"/>
              <a:t>– zaliczamy do nich środki pieniężne i papiery wartościowe ;</a:t>
            </a:r>
          </a:p>
          <a:p>
            <a:endParaRPr lang="pl-PL" dirty="0" smtClean="0"/>
          </a:p>
          <a:p>
            <a:r>
              <a:rPr lang="pl-PL" dirty="0" smtClean="0"/>
              <a:t>W działalności gospodarczej, oprócz środków gospodarczych należących dookreślonego przedsiębiorcy, można wykorzystywać również </a:t>
            </a:r>
            <a:r>
              <a:rPr lang="pl-PL" dirty="0" smtClean="0">
                <a:solidFill>
                  <a:srgbClr val="00B050"/>
                </a:solidFill>
              </a:rPr>
              <a:t>ŚRODKI GOSPODARCZE NALEŻĄCE DO INNYCH PODMIOTÓW.  </a:t>
            </a:r>
            <a:endParaRPr lang="pl-PL" dirty="0">
              <a:solidFill>
                <a:srgbClr val="00B05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Aktywa trwałe </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Zaliczamy do nich :</a:t>
            </a:r>
          </a:p>
          <a:p>
            <a:pPr>
              <a:buNone/>
            </a:pPr>
            <a:r>
              <a:rPr lang="pl-PL" dirty="0" smtClean="0"/>
              <a:t> - </a:t>
            </a:r>
            <a:r>
              <a:rPr lang="pl-PL" dirty="0" smtClean="0">
                <a:solidFill>
                  <a:srgbClr val="FFFF00"/>
                </a:solidFill>
              </a:rPr>
              <a:t>wartości niematerialne i prawne </a:t>
            </a:r>
            <a:r>
              <a:rPr lang="pl-PL" dirty="0" smtClean="0"/>
              <a:t>– obejmują wykorzystywane przez przedsiębiorstwa prawa majątkowe, których przewidywany okres ekonomicznej użyteczności jest dłuższy niż rok;</a:t>
            </a:r>
          </a:p>
          <a:p>
            <a:pPr>
              <a:buNone/>
            </a:pPr>
            <a:r>
              <a:rPr lang="pl-PL" dirty="0" smtClean="0"/>
              <a:t> - </a:t>
            </a:r>
            <a:r>
              <a:rPr lang="pl-PL" dirty="0" smtClean="0">
                <a:solidFill>
                  <a:srgbClr val="FFFF00"/>
                </a:solidFill>
              </a:rPr>
              <a:t>rzeczowe aktywa trwałe </a:t>
            </a:r>
            <a:r>
              <a:rPr lang="pl-PL" dirty="0" smtClean="0"/>
              <a:t>– obejmują środki trwałe w budowie oraz zaliczki na środki trwałe w budowie. Środki trwałe to rzeczowe aktywa trwałe o przewidywanym okresie ekonomicznej użyteczności dłuższym niż rok, kompletne, zdatne do użytku i przeznaczone na potrzeby przedsiębiorstwa.</a:t>
            </a:r>
          </a:p>
          <a:p>
            <a:pPr>
              <a:buNone/>
            </a:pPr>
            <a:r>
              <a:rPr lang="pl-PL"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Środki trwałe </a:t>
            </a:r>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smtClean="0"/>
              <a:t>Są elementem majątku trwałego przedsiębiorstwa. Należą do nich m.in. nieruchomości, maszyny, urządzenia,  środki transportu i inne rzeczy, inwentarz żywy oraz poczynione ulepszenia w obcych środkach trwałych.</a:t>
            </a:r>
          </a:p>
          <a:p>
            <a:r>
              <a:rPr lang="pl-PL" dirty="0" smtClean="0"/>
              <a:t>W momencie oddania środka trwałego do użytku </a:t>
            </a:r>
            <a:r>
              <a:rPr lang="pl-PL" dirty="0" smtClean="0">
                <a:solidFill>
                  <a:srgbClr val="FF0000"/>
                </a:solidFill>
              </a:rPr>
              <a:t>ustala się jego wartość początkową</a:t>
            </a:r>
            <a:r>
              <a:rPr lang="pl-PL" dirty="0" smtClean="0"/>
              <a:t>. </a:t>
            </a:r>
          </a:p>
          <a:p>
            <a:r>
              <a:rPr lang="pl-PL" dirty="0" smtClean="0"/>
              <a:t>Środki trwałe w procesie eksploatacji nie zmieniają swojej postaci materialnej i nie zużywają się jednorazowo, lecz stopniowo.    </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Koszty używania środka trwałego </a:t>
            </a:r>
            <a:endParaRPr lang="pl-PL" dirty="0"/>
          </a:p>
        </p:txBody>
      </p:sp>
      <p:sp>
        <p:nvSpPr>
          <p:cNvPr id="3" name="Symbol zastępczy zawartości 2"/>
          <p:cNvSpPr>
            <a:spLocks noGrp="1"/>
          </p:cNvSpPr>
          <p:nvPr>
            <p:ph idx="1"/>
          </p:nvPr>
        </p:nvSpPr>
        <p:spPr/>
        <p:txBody>
          <a:bodyPr>
            <a:normAutofit fontScale="85000" lnSpcReduction="10000"/>
          </a:bodyPr>
          <a:lstStyle/>
          <a:p>
            <a:r>
              <a:rPr lang="pl-PL" dirty="0" smtClean="0"/>
              <a:t>Jest to amortyzacja a nie cena jego nabycia. Dzięki temu koszty związane z używaniem środka trwałego są rozłożone w czasie. </a:t>
            </a:r>
          </a:p>
          <a:p>
            <a:r>
              <a:rPr lang="pl-PL" dirty="0" smtClean="0"/>
              <a:t>Amortyzacja jest kosztem związanym z używaniem środka trwałego w danym okresie. </a:t>
            </a:r>
          </a:p>
          <a:p>
            <a:r>
              <a:rPr lang="pl-PL" dirty="0" smtClean="0"/>
              <a:t>Suma wszystkich odpisów amortyzacyjnych dokonanych od początku używania środka trwałego jest nazywana </a:t>
            </a:r>
            <a:r>
              <a:rPr lang="pl-PL" dirty="0" smtClean="0">
                <a:solidFill>
                  <a:srgbClr val="00B050"/>
                </a:solidFill>
              </a:rPr>
              <a:t>umorzeniem</a:t>
            </a:r>
            <a:r>
              <a:rPr lang="pl-PL" dirty="0" smtClean="0"/>
              <a:t>. </a:t>
            </a:r>
          </a:p>
          <a:p>
            <a:r>
              <a:rPr lang="pl-PL" dirty="0" smtClean="0">
                <a:solidFill>
                  <a:srgbClr val="00B050"/>
                </a:solidFill>
              </a:rPr>
              <a:t>Wartość bieżąca </a:t>
            </a:r>
            <a:r>
              <a:rPr lang="pl-PL" dirty="0" smtClean="0"/>
              <a:t>środka trwałego jest obliczana jako różnica wartości początkowej i umorzenia.</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Działalność inwestycyjna </a:t>
            </a:r>
            <a:endParaRPr lang="pl-PL" dirty="0"/>
          </a:p>
        </p:txBody>
      </p:sp>
      <p:sp>
        <p:nvSpPr>
          <p:cNvPr id="3" name="Symbol zastępczy zawartości 2"/>
          <p:cNvSpPr>
            <a:spLocks noGrp="1"/>
          </p:cNvSpPr>
          <p:nvPr>
            <p:ph idx="1"/>
          </p:nvPr>
        </p:nvSpPr>
        <p:spPr/>
        <p:txBody>
          <a:bodyPr/>
          <a:lstStyle/>
          <a:p>
            <a:r>
              <a:rPr lang="pl-PL" dirty="0" smtClean="0"/>
              <a:t>Jest to działalność przedsiębiorstwa, której celem jest zwiększenie stanu posiadania środków trwałych, ich rozbudowa, modernizacja oraz wymiana.</a:t>
            </a:r>
          </a:p>
          <a:p>
            <a:r>
              <a:rPr lang="pl-PL" dirty="0" smtClean="0">
                <a:solidFill>
                  <a:srgbClr val="FFFF00"/>
                </a:solidFill>
              </a:rPr>
              <a:t>Inwestycje</a:t>
            </a:r>
            <a:r>
              <a:rPr lang="pl-PL" dirty="0" smtClean="0"/>
              <a:t> polegające na jednorazowym wydatkowaniu środków finansowych na zakup środków trwałych są nazywane inwestycjami rzeczowymi.</a:t>
            </a: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Rodzaje inwestycji </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solidFill>
                  <a:srgbClr val="002060"/>
                </a:solidFill>
              </a:rPr>
              <a:t>Odtworzeniowe</a:t>
            </a:r>
            <a:r>
              <a:rPr lang="pl-PL" dirty="0" smtClean="0"/>
              <a:t> – polegają na wymianie przestarzałych lub zużytych środków trwałych;</a:t>
            </a:r>
          </a:p>
          <a:p>
            <a:r>
              <a:rPr lang="pl-PL" dirty="0" smtClean="0">
                <a:solidFill>
                  <a:srgbClr val="002060"/>
                </a:solidFill>
              </a:rPr>
              <a:t>Modernizacyjnie</a:t>
            </a:r>
            <a:r>
              <a:rPr lang="pl-PL" dirty="0" smtClean="0"/>
              <a:t> – polegają na udoskonalaniu posiadanych środków trwałych w związku z postępem technologicznym, ograniczeniem energochłonności lub szkodliwego wpływu na środowisko naturalne;</a:t>
            </a:r>
          </a:p>
          <a:p>
            <a:r>
              <a:rPr lang="pl-PL" dirty="0" smtClean="0">
                <a:solidFill>
                  <a:srgbClr val="002060"/>
                </a:solidFill>
              </a:rPr>
              <a:t>Rozwojowe</a:t>
            </a:r>
            <a:r>
              <a:rPr lang="pl-PL" dirty="0" smtClean="0"/>
              <a:t> – prowadzą do rozwoju przedsiębiorstwa poprzez zwiększenie stanu środków trwałych.</a:t>
            </a:r>
            <a:endParaRPr lang="pl-PL" dirty="0"/>
          </a:p>
        </p:txBody>
      </p:sp>
    </p:spTree>
  </p:cSld>
  <p:clrMapOvr>
    <a:masterClrMapping/>
  </p:clrMapOvr>
</p:sld>
</file>

<file path=ppt/theme/theme1.xml><?xml version="1.0" encoding="utf-8"?>
<a:theme xmlns:a="http://schemas.openxmlformats.org/drawingml/2006/main" name="Techniczny">
  <a:themeElements>
    <a:clrScheme name="Techniczny">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zny">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zny">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170</TotalTime>
  <Words>1600</Words>
  <Application>Microsoft Office PowerPoint</Application>
  <PresentationFormat>Pokaz na ekranie (4:3)</PresentationFormat>
  <Paragraphs>116</Paragraphs>
  <Slides>26</Slides>
  <Notes>0</Notes>
  <HiddenSlides>0</HiddenSlides>
  <MMClips>0</MMClips>
  <ScaleCrop>false</ScaleCrop>
  <HeadingPairs>
    <vt:vector size="4" baseType="variant">
      <vt:variant>
        <vt:lpstr>Motyw</vt:lpstr>
      </vt:variant>
      <vt:variant>
        <vt:i4>1</vt:i4>
      </vt:variant>
      <vt:variant>
        <vt:lpstr>Tytuły slajdów</vt:lpstr>
      </vt:variant>
      <vt:variant>
        <vt:i4>26</vt:i4>
      </vt:variant>
    </vt:vector>
  </HeadingPairs>
  <TitlesOfParts>
    <vt:vector size="27" baseType="lpstr">
      <vt:lpstr>Techniczny</vt:lpstr>
      <vt:lpstr>Finanse małego przedsiębiorstwa </vt:lpstr>
      <vt:lpstr>Kapitał </vt:lpstr>
      <vt:lpstr>Majątek </vt:lpstr>
      <vt:lpstr> </vt:lpstr>
      <vt:lpstr>Aktywa trwałe </vt:lpstr>
      <vt:lpstr>Środki trwałe </vt:lpstr>
      <vt:lpstr>Koszty używania środka trwałego </vt:lpstr>
      <vt:lpstr>Działalność inwestycyjna </vt:lpstr>
      <vt:lpstr>Rodzaje inwestycji </vt:lpstr>
      <vt:lpstr>Aktywa obrotowe </vt:lpstr>
      <vt:lpstr>Podział aktywów obrotowych </vt:lpstr>
      <vt:lpstr>  </vt:lpstr>
      <vt:lpstr>Cykl obrotowy</vt:lpstr>
      <vt:lpstr> </vt:lpstr>
      <vt:lpstr>Gwarancja bankowa </vt:lpstr>
      <vt:lpstr> </vt:lpstr>
      <vt:lpstr>Wezwanie do zapłaty powinno zawierać:</vt:lpstr>
      <vt:lpstr> </vt:lpstr>
      <vt:lpstr>  </vt:lpstr>
      <vt:lpstr>  </vt:lpstr>
      <vt:lpstr>    </vt:lpstr>
      <vt:lpstr>Przychody i wpływy </vt:lpstr>
      <vt:lpstr>Wynik finansowy </vt:lpstr>
      <vt:lpstr>Rentowność </vt:lpstr>
      <vt:lpstr>Płynność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Finanse małego przedsiębiorstwa</dc:title>
  <dc:creator>Admin</dc:creator>
  <cp:lastModifiedBy>HP</cp:lastModifiedBy>
  <cp:revision>23</cp:revision>
  <dcterms:created xsi:type="dcterms:W3CDTF">2019-05-23T18:42:02Z</dcterms:created>
  <dcterms:modified xsi:type="dcterms:W3CDTF">2020-10-25T07:37:26Z</dcterms:modified>
</cp:coreProperties>
</file>