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67"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6F776CA-BE2F-4A96-A633-981199B8D67B}" type="datetimeFigureOut">
              <a:rPr lang="pl-PL" smtClean="0"/>
              <a:t>2014-02-12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7991475" y="6429375"/>
            <a:ext cx="876300" cy="292100"/>
          </a:xfrm>
        </p:spPr>
        <p:txBody>
          <a:bodyPr/>
          <a:lstStyle/>
          <a:p>
            <a:fld id="{22C33B77-1836-4EC8-B420-B4D0A06F60B8}" type="slidenum">
              <a:rPr lang="pl-PL" smtClean="0"/>
              <a:t>‹#›</a:t>
            </a:fld>
            <a:endParaRPr lang="pl-PL"/>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pl-PL" smtClean="0"/>
              <a:t>Kliknij, aby edytować styl</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36F776CA-BE2F-4A96-A633-981199B8D67B}" type="datetimeFigureOut">
              <a:rPr lang="pl-PL" smtClean="0"/>
              <a:t>2014-02-12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2C33B77-1836-4EC8-B420-B4D0A06F60B8}"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36F776CA-BE2F-4A96-A633-981199B8D67B}" type="datetimeFigureOut">
              <a:rPr lang="pl-PL" smtClean="0"/>
              <a:t>2014-02-12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2C33B77-1836-4EC8-B420-B4D0A06F60B8}"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36F776CA-BE2F-4A96-A633-981199B8D67B}" type="datetimeFigureOut">
              <a:rPr lang="pl-PL" smtClean="0"/>
              <a:t>2014-02-12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2C33B77-1836-4EC8-B420-B4D0A06F60B8}" type="slidenum">
              <a:rPr lang="pl-PL" smtClean="0"/>
              <a:t>‹#›</a:t>
            </a:fld>
            <a:endParaRPr lang="pl-PL"/>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36F776CA-BE2F-4A96-A633-981199B8D67B}" type="datetimeFigureOut">
              <a:rPr lang="pl-PL" smtClean="0"/>
              <a:t>2014-02-12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2C33B77-1836-4EC8-B420-B4D0A06F60B8}" type="slidenum">
              <a:rPr lang="pl-PL" smtClean="0"/>
              <a:t>‹#›</a:t>
            </a:fld>
            <a:endParaRPr lang="pl-PL"/>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pl-PL" smtClean="0"/>
              <a:t>Kliknij, aby edytować styl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F776CA-BE2F-4A96-A633-981199B8D67B}" type="datetimeFigureOut">
              <a:rPr lang="pl-PL" smtClean="0"/>
              <a:t>2014-02-12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2C33B77-1836-4EC8-B420-B4D0A06F60B8}" type="slidenum">
              <a:rPr lang="pl-PL" smtClean="0"/>
              <a:t>‹#›</a:t>
            </a:fld>
            <a:endParaRPr lang="pl-PL"/>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6F776CA-BE2F-4A96-A633-981199B8D67B}" type="datetimeFigureOut">
              <a:rPr lang="pl-PL" smtClean="0"/>
              <a:t>2014-02-12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2C33B77-1836-4EC8-B420-B4D0A06F60B8}" type="slidenum">
              <a:rPr lang="pl-PL" smtClean="0"/>
              <a:t>‹#›</a:t>
            </a:fld>
            <a:endParaRPr lang="pl-PL"/>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6F776CA-BE2F-4A96-A633-981199B8D67B}" type="datetimeFigureOut">
              <a:rPr lang="pl-PL" smtClean="0"/>
              <a:t>2014-02-12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2C33B77-1836-4EC8-B420-B4D0A06F60B8}" type="slidenum">
              <a:rPr lang="pl-PL" smtClean="0"/>
              <a:t>‹#›</a:t>
            </a:fld>
            <a:endParaRPr lang="pl-PL"/>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776CA-BE2F-4A96-A633-981199B8D67B}" type="datetimeFigureOut">
              <a:rPr lang="pl-PL" smtClean="0"/>
              <a:t>2014-02-12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2C33B77-1836-4EC8-B420-B4D0A06F60B8}"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36F776CA-BE2F-4A96-A633-981199B8D67B}" type="datetimeFigureOut">
              <a:rPr lang="pl-PL" smtClean="0"/>
              <a:t>2014-02-12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2C33B77-1836-4EC8-B420-B4D0A06F60B8}" type="slidenum">
              <a:rPr lang="pl-PL" smtClean="0"/>
              <a:t>‹#›</a:t>
            </a:fld>
            <a:endParaRPr lang="pl-PL"/>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pl-PL" smtClean="0"/>
              <a:t>Kliknij, aby edytować styl</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pl-PL" smtClean="0"/>
              <a:t>Kliknij, aby edytować style wzorca tekstu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6F776CA-BE2F-4A96-A633-981199B8D67B}" type="datetimeFigureOut">
              <a:rPr lang="pl-PL" smtClean="0"/>
              <a:t>2014-02-12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2C33B77-1836-4EC8-B420-B4D0A06F60B8}" type="slidenum">
              <a:rPr lang="pl-PL" smtClean="0"/>
              <a:t>‹#›</a:t>
            </a:fld>
            <a:endParaRPr lang="pl-PL"/>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pl-PL" smtClean="0"/>
              <a:t>Kliknij, aby edytować styl</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6F776CA-BE2F-4A96-A633-981199B8D67B}" type="datetimeFigureOut">
              <a:rPr lang="pl-PL" smtClean="0"/>
              <a:t>2014-02-12</a:t>
            </a:fld>
            <a:endParaRPr lang="pl-PL"/>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pl-PL"/>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22C33B77-1836-4EC8-B420-B4D0A06F60B8}"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endParaRPr lang="pl-PL"/>
          </a:p>
        </p:txBody>
      </p:sp>
      <p:sp>
        <p:nvSpPr>
          <p:cNvPr id="2" name="Tytuł 1"/>
          <p:cNvSpPr>
            <a:spLocks noGrp="1"/>
          </p:cNvSpPr>
          <p:nvPr>
            <p:ph type="title"/>
          </p:nvPr>
        </p:nvSpPr>
        <p:spPr/>
        <p:txBody>
          <a:bodyPr/>
          <a:lstStyle/>
          <a:p>
            <a:r>
              <a:rPr lang="pl-PL" dirty="0" smtClean="0"/>
              <a:t>Budowa i skład gleby</a:t>
            </a:r>
            <a:endParaRPr lang="pl-PL" dirty="0"/>
          </a:p>
        </p:txBody>
      </p:sp>
    </p:spTree>
    <p:extLst>
      <p:ext uri="{BB962C8B-B14F-4D97-AF65-F5344CB8AC3E}">
        <p14:creationId xmlns:p14="http://schemas.microsoft.com/office/powerpoint/2010/main" val="31479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3"/>
          </p:nvPr>
        </p:nvSpPr>
        <p:spPr/>
        <p:txBody>
          <a:bodyPr/>
          <a:lstStyle/>
          <a:p>
            <a:r>
              <a:rPr lang="pl-PL" b="1" dirty="0"/>
              <a:t>Gleby brunatne (52%) </a:t>
            </a:r>
            <a:r>
              <a:rPr lang="pl-PL" dirty="0"/>
              <a:t>- to gleby umiarkowanie wilgotnych lasów iglastych i mieszanych. Powstały w wyniku procesu brunatnienia. Proces ten polega na wietrzeniu minerałów glebowych, głównie glinokrzemianów, zawierających w swoim składzie żelazo. Żelazo uwolnione w czasie wietrzenia osadza się na powierzchni cząstek glebowych, dając brunatne zabarwienie. Gleby brunatne są średnio urodzajne.</a:t>
            </a:r>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3355528"/>
            <a:ext cx="2730252" cy="3475863"/>
          </a:xfrm>
          <a:prstGeom prst="rect">
            <a:avLst/>
          </a:prstGeom>
        </p:spPr>
      </p:pic>
    </p:spTree>
    <p:extLst>
      <p:ext uri="{BB962C8B-B14F-4D97-AF65-F5344CB8AC3E}">
        <p14:creationId xmlns:p14="http://schemas.microsoft.com/office/powerpoint/2010/main" val="3966315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Przyczyny i skutki degradacji gleby</a:t>
            </a:r>
            <a:endParaRPr lang="pl-PL" dirty="0"/>
          </a:p>
        </p:txBody>
      </p:sp>
      <p:sp>
        <p:nvSpPr>
          <p:cNvPr id="3" name="Symbol zastępczy zawartości 2"/>
          <p:cNvSpPr>
            <a:spLocks noGrp="1"/>
          </p:cNvSpPr>
          <p:nvPr>
            <p:ph sz="quarter" idx="13"/>
          </p:nvPr>
        </p:nvSpPr>
        <p:spPr/>
        <p:txBody>
          <a:bodyPr>
            <a:normAutofit lnSpcReduction="10000"/>
          </a:bodyPr>
          <a:lstStyle/>
          <a:p>
            <a:r>
              <a:rPr lang="pl-PL" dirty="0"/>
              <a:t>Najbardziej rozpowszechnione niszczenie gleb jest spowodowane erozją. Erozja polega na mechanicznym niszczeniu powierzchni Ziemi przez różne czynniki zewnętrzne, połączonym z przenoszeniem produktów niszczenia.</a:t>
            </a:r>
          </a:p>
          <a:p>
            <a:r>
              <a:rPr lang="pl-PL" dirty="0"/>
              <a:t>Rozróżnia się erozję wodną i wietrzną. </a:t>
            </a:r>
          </a:p>
          <a:p>
            <a:r>
              <a:rPr lang="pl-PL" dirty="0"/>
              <a:t>Jednym z przykładów erozji wodnej jest spłukiwanie cząstek gleby przez wody deszczowe. Zjawisko to zachodzi podczas każdego deszczu, a jego nasilenie zależy od stopnia pokrycia ziemi roślinnością. Najlepszą osłoną gleb w przypadku erozji są lasy i zbiorowiska trawiaste. Wycinając lasy i niszcząc naturalne zespoły roślinne, człowiek odsłania gleby i przyczynia się znacznie do przyspieszenia erozji. Zjawisko to osiąga szczególne nasilenie w terenach górzystych, gdzie nachylenie zboczy sprzyja spłukiwaniu i przemieszczaniu się elementów gleb. </a:t>
            </a:r>
            <a:endParaRPr lang="pl-PL" dirty="0" smtClean="0"/>
          </a:p>
          <a:p>
            <a:r>
              <a:rPr lang="pl-PL" dirty="0" smtClean="0"/>
              <a:t>Innym </a:t>
            </a:r>
            <a:r>
              <a:rPr lang="pl-PL" dirty="0"/>
              <a:t>rodzajem erozji wodnej jest erozja rzeczna. </a:t>
            </a:r>
          </a:p>
        </p:txBody>
      </p:sp>
    </p:spTree>
    <p:extLst>
      <p:ext uri="{BB962C8B-B14F-4D97-AF65-F5344CB8AC3E}">
        <p14:creationId xmlns:p14="http://schemas.microsoft.com/office/powerpoint/2010/main" val="2057372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Przyczyny i skutki degradacji gleby cd.</a:t>
            </a:r>
            <a:endParaRPr lang="pl-PL" dirty="0"/>
          </a:p>
        </p:txBody>
      </p:sp>
      <p:sp>
        <p:nvSpPr>
          <p:cNvPr id="3" name="Symbol zastępczy zawartości 2"/>
          <p:cNvSpPr>
            <a:spLocks noGrp="1"/>
          </p:cNvSpPr>
          <p:nvPr>
            <p:ph sz="quarter" idx="13"/>
          </p:nvPr>
        </p:nvSpPr>
        <p:spPr/>
        <p:txBody>
          <a:bodyPr/>
          <a:lstStyle/>
          <a:p>
            <a:r>
              <a:rPr lang="pl-PL" dirty="0"/>
              <a:t>Płynące rzeki przenoszą stale duże ilości rozdrobnionego podłoża oraz części spłukanych gleb do rzek przez wody opadowe. Brzegi mórz są niszczone falowaniem wody morskiej. </a:t>
            </a:r>
          </a:p>
          <a:p>
            <a:r>
              <a:rPr lang="pl-PL" dirty="0"/>
              <a:t>Erozja wietrzna polega na przenoszeniu ziaren piasku i próchnicy gleb przez wiatr. Przy dużym nasileniu erozji wietrznej można zaobserwować burze pyłowe. Obecnie w Polsce zauważa się coraz częstsze takie zjawiska, zwłaszcza na wylesionych obszarach odznaczających się deficytem wody. </a:t>
            </a:r>
          </a:p>
          <a:p>
            <a:endParaRPr lang="pl-PL" dirty="0"/>
          </a:p>
        </p:txBody>
      </p:sp>
    </p:spTree>
    <p:extLst>
      <p:ext uri="{BB962C8B-B14F-4D97-AF65-F5344CB8AC3E}">
        <p14:creationId xmlns:p14="http://schemas.microsoft.com/office/powerpoint/2010/main" val="278118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Przyczyny i skutki degradacji gleby cd.</a:t>
            </a:r>
          </a:p>
        </p:txBody>
      </p:sp>
      <p:sp>
        <p:nvSpPr>
          <p:cNvPr id="3" name="Symbol zastępczy zawartości 2"/>
          <p:cNvSpPr>
            <a:spLocks noGrp="1"/>
          </p:cNvSpPr>
          <p:nvPr>
            <p:ph sz="quarter" idx="13"/>
          </p:nvPr>
        </p:nvSpPr>
        <p:spPr/>
        <p:txBody>
          <a:bodyPr/>
          <a:lstStyle/>
          <a:p>
            <a:r>
              <a:rPr lang="pl-PL" dirty="0"/>
              <a:t>Drugim po erozji powodem niszczenia gleb są zmiany stosunków wodnych na danym terenie. Zmiany te są w większości spowodowane gospodarką człowieka i mogą polegać zarówno na nadmiernym osuszeniu gleb, jak i na nadmiernym ich nawadnianiu. Przyczyną osuszania gleb są kopalnie głębinowe i odkrywkowe</a:t>
            </a:r>
            <a:r>
              <a:rPr lang="pl-PL" dirty="0" smtClean="0"/>
              <a:t>.</a:t>
            </a:r>
          </a:p>
          <a:p>
            <a:r>
              <a:rPr lang="pl-PL" dirty="0"/>
              <a:t>Obniżenie poziomu wód gruntowych, a tym samym znaczne kłopoty z pozyskaniem wody, powoduje regulacja rzek i wycinanie lasów, a także - i to w dużym stopniu - pobieranie wody dla celów komunalnych większych miast. </a:t>
            </a:r>
          </a:p>
          <a:p>
            <a:endParaRPr lang="pl-PL" dirty="0" smtClean="0"/>
          </a:p>
          <a:p>
            <a:endParaRPr lang="pl-PL" dirty="0"/>
          </a:p>
        </p:txBody>
      </p:sp>
    </p:spTree>
    <p:extLst>
      <p:ext uri="{BB962C8B-B14F-4D97-AF65-F5344CB8AC3E}">
        <p14:creationId xmlns:p14="http://schemas.microsoft.com/office/powerpoint/2010/main" val="4187085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Przyczyny i skutki degradacji gleby cd.</a:t>
            </a:r>
          </a:p>
        </p:txBody>
      </p:sp>
      <p:sp>
        <p:nvSpPr>
          <p:cNvPr id="3" name="Symbol zastępczy zawartości 2"/>
          <p:cNvSpPr>
            <a:spLocks noGrp="1"/>
          </p:cNvSpPr>
          <p:nvPr>
            <p:ph sz="quarter" idx="13"/>
          </p:nvPr>
        </p:nvSpPr>
        <p:spPr/>
        <p:txBody>
          <a:bodyPr>
            <a:normAutofit/>
          </a:bodyPr>
          <a:lstStyle/>
          <a:p>
            <a:r>
              <a:rPr lang="pl-PL" dirty="0"/>
              <a:t>Dalszą przyczyną niszczenia gleb są niewłaściwie prowadzone melioracje. </a:t>
            </a:r>
          </a:p>
          <a:p>
            <a:r>
              <a:rPr lang="pl-PL" dirty="0"/>
              <a:t>Melioracje polegają na zbiegach technicznych wykonywanych w celu odprowadzenia nadmiaru wód lub nawodnienia terenów o deficycie wodnym. </a:t>
            </a:r>
            <a:endParaRPr lang="pl-PL" dirty="0" smtClean="0"/>
          </a:p>
          <a:p>
            <a:r>
              <a:rPr lang="pl-PL" dirty="0" smtClean="0"/>
              <a:t>Melioracje </a:t>
            </a:r>
            <a:r>
              <a:rPr lang="pl-PL" dirty="0"/>
              <a:t>dotyczą ściśle określonych terenów. Często jednak wpływają negatywnie na sąsiednie tereny. </a:t>
            </a:r>
            <a:endParaRPr lang="pl-PL" dirty="0" smtClean="0"/>
          </a:p>
          <a:p>
            <a:r>
              <a:rPr lang="pl-PL" dirty="0" smtClean="0"/>
              <a:t>Nawet </a:t>
            </a:r>
            <a:r>
              <a:rPr lang="pl-PL" dirty="0"/>
              <a:t>kontrolowane melioracje polne obniżają poziom wód podziemnych, co szczególnie niekorzystnie odbija się na gospodarce leśnej, powodując przesuszenie i niszczenie gleb leśnych. </a:t>
            </a:r>
          </a:p>
        </p:txBody>
      </p:sp>
    </p:spTree>
    <p:extLst>
      <p:ext uri="{BB962C8B-B14F-4D97-AF65-F5344CB8AC3E}">
        <p14:creationId xmlns:p14="http://schemas.microsoft.com/office/powerpoint/2010/main" val="385567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Przyczyny i skutki degradacji gleby cd.</a:t>
            </a:r>
          </a:p>
        </p:txBody>
      </p:sp>
      <p:sp>
        <p:nvSpPr>
          <p:cNvPr id="3" name="Symbol zastępczy zawartości 2"/>
          <p:cNvSpPr>
            <a:spLocks noGrp="1"/>
          </p:cNvSpPr>
          <p:nvPr>
            <p:ph sz="quarter" idx="13"/>
          </p:nvPr>
        </p:nvSpPr>
        <p:spPr/>
        <p:txBody>
          <a:bodyPr/>
          <a:lstStyle/>
          <a:p>
            <a:r>
              <a:rPr lang="pl-PL" dirty="0"/>
              <a:t>Niejednokrotnie też w wyniku niewłaściwie prowadzonych melioracji dochodzi do nadmiernego odwodnienia jakiegoś obszaru oraz do wystąpienia nadmiaru wód na innym obszarze. </a:t>
            </a:r>
            <a:endParaRPr lang="pl-PL" dirty="0" smtClean="0"/>
          </a:p>
          <a:p>
            <a:r>
              <a:rPr lang="pl-PL" dirty="0" smtClean="0"/>
              <a:t>Jeszcze </a:t>
            </a:r>
            <a:r>
              <a:rPr lang="pl-PL" dirty="0"/>
              <a:t>częściej w wyniku melioracji cenne zasoby wód zostają w przyspieszonym tempie odprowadzone do rzek, a następnie do mórz. </a:t>
            </a:r>
          </a:p>
          <a:p>
            <a:endParaRPr lang="pl-PL" dirty="0"/>
          </a:p>
        </p:txBody>
      </p:sp>
    </p:spTree>
    <p:extLst>
      <p:ext uri="{BB962C8B-B14F-4D97-AF65-F5344CB8AC3E}">
        <p14:creationId xmlns:p14="http://schemas.microsoft.com/office/powerpoint/2010/main" val="426317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Przyczyny i skutki degradacji gleby cd.</a:t>
            </a:r>
          </a:p>
        </p:txBody>
      </p:sp>
      <p:sp>
        <p:nvSpPr>
          <p:cNvPr id="3" name="Symbol zastępczy zawartości 2"/>
          <p:cNvSpPr>
            <a:spLocks noGrp="1"/>
          </p:cNvSpPr>
          <p:nvPr>
            <p:ph sz="quarter" idx="13"/>
          </p:nvPr>
        </p:nvSpPr>
        <p:spPr/>
        <p:txBody>
          <a:bodyPr/>
          <a:lstStyle/>
          <a:p>
            <a:r>
              <a:rPr lang="pl-PL" dirty="0"/>
              <a:t>Do czynników wpływających na niszczenie gleb należy także wydeptywanie gleb przez ludzi, lub przez zwierzęta. </a:t>
            </a:r>
            <a:endParaRPr lang="pl-PL" dirty="0" smtClean="0"/>
          </a:p>
          <a:p>
            <a:r>
              <a:rPr lang="pl-PL" dirty="0" smtClean="0"/>
              <a:t>Poważny </a:t>
            </a:r>
            <a:r>
              <a:rPr lang="pl-PL" dirty="0"/>
              <a:t>problem stwarza wypas owiec na górskich halach. Nadmierny wypas grozi niszczeniem hal, a ostre i twarde racice owiec mogą zupełnie zniszczyć strukturę podłoża. </a:t>
            </a:r>
            <a:endParaRPr lang="pl-PL" dirty="0" smtClean="0"/>
          </a:p>
          <a:p>
            <a:r>
              <a:rPr lang="pl-PL" dirty="0" smtClean="0"/>
              <a:t>Sytuacja </a:t>
            </a:r>
            <a:r>
              <a:rPr lang="pl-PL" dirty="0"/>
              <a:t>taka groźna jest dla wszystkich terenów, gdzie wypas zwierząt odbywa się na zboczach wzniesień. </a:t>
            </a:r>
          </a:p>
          <a:p>
            <a:endParaRPr lang="pl-PL" dirty="0"/>
          </a:p>
        </p:txBody>
      </p:sp>
    </p:spTree>
    <p:extLst>
      <p:ext uri="{BB962C8B-B14F-4D97-AF65-F5344CB8AC3E}">
        <p14:creationId xmlns:p14="http://schemas.microsoft.com/office/powerpoint/2010/main" val="2516394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Przyczyny i skutki degradacji gleby cd.</a:t>
            </a:r>
          </a:p>
        </p:txBody>
      </p:sp>
      <p:sp>
        <p:nvSpPr>
          <p:cNvPr id="3" name="Symbol zastępczy zawartości 2"/>
          <p:cNvSpPr>
            <a:spLocks noGrp="1"/>
          </p:cNvSpPr>
          <p:nvPr>
            <p:ph sz="quarter" idx="13"/>
          </p:nvPr>
        </p:nvSpPr>
        <p:spPr/>
        <p:txBody>
          <a:bodyPr/>
          <a:lstStyle/>
          <a:p>
            <a:r>
              <a:rPr lang="pl-PL" dirty="0"/>
              <a:t>Na całym niemal świecie obserwuje się stałe i często szybkie ubytki terenów, których głównymi zasobami są mniej lub bardziej żyzne gleby</a:t>
            </a:r>
            <a:r>
              <a:rPr lang="pl-PL" dirty="0" smtClean="0"/>
              <a:t>.</a:t>
            </a:r>
          </a:p>
          <a:p>
            <a:r>
              <a:rPr lang="pl-PL" dirty="0" smtClean="0"/>
              <a:t> </a:t>
            </a:r>
            <a:r>
              <a:rPr lang="pl-PL" dirty="0"/>
              <a:t>Ubytki takie są spowodowane przede wszystkim zajmowaniem nowych terenów pod budownictwo przemysłowe i mieszkaniowe, a także rekreacyjne. </a:t>
            </a:r>
            <a:endParaRPr lang="pl-PL" dirty="0" smtClean="0"/>
          </a:p>
          <a:p>
            <a:r>
              <a:rPr lang="pl-PL" dirty="0" smtClean="0"/>
              <a:t>Również </a:t>
            </a:r>
            <a:r>
              <a:rPr lang="pl-PL" dirty="0"/>
              <a:t>budowa dróg i innych tras komunikacyjnych zabiera coraz więcej gruntów ornych i leśnych. </a:t>
            </a:r>
          </a:p>
          <a:p>
            <a:endParaRPr lang="pl-PL" dirty="0"/>
          </a:p>
        </p:txBody>
      </p:sp>
    </p:spTree>
    <p:extLst>
      <p:ext uri="{BB962C8B-B14F-4D97-AF65-F5344CB8AC3E}">
        <p14:creationId xmlns:p14="http://schemas.microsoft.com/office/powerpoint/2010/main" val="2155864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Przyczyny i skutki degradacji gleby cd.</a:t>
            </a:r>
          </a:p>
        </p:txBody>
      </p:sp>
      <p:sp>
        <p:nvSpPr>
          <p:cNvPr id="3" name="Symbol zastępczy zawartości 2"/>
          <p:cNvSpPr>
            <a:spLocks noGrp="1"/>
          </p:cNvSpPr>
          <p:nvPr>
            <p:ph sz="quarter" idx="13"/>
          </p:nvPr>
        </p:nvSpPr>
        <p:spPr/>
        <p:txBody>
          <a:bodyPr/>
          <a:lstStyle/>
          <a:p>
            <a:r>
              <a:rPr lang="pl-PL" dirty="0"/>
              <a:t>Przez niszczenie gleb należy rozumieć ich dewastację oraz degradację</a:t>
            </a:r>
            <a:r>
              <a:rPr lang="pl-PL" dirty="0" smtClean="0"/>
              <a:t>.</a:t>
            </a:r>
          </a:p>
          <a:p>
            <a:r>
              <a:rPr lang="pl-PL" dirty="0" smtClean="0"/>
              <a:t> </a:t>
            </a:r>
            <a:r>
              <a:rPr lang="pl-PL" dirty="0"/>
              <a:t>W wypadku dewastacji mamy do czynienia z całkowitym zniszczeniem gleb, któremu towarzyszy zazwyczaj silne przekształcenie, a nawet spustoszenie powierzchni terenu. </a:t>
            </a:r>
            <a:endParaRPr lang="pl-PL" dirty="0" smtClean="0"/>
          </a:p>
          <a:p>
            <a:r>
              <a:rPr lang="pl-PL" dirty="0" smtClean="0"/>
              <a:t>Sytuacja </a:t>
            </a:r>
            <a:r>
              <a:rPr lang="pl-PL" dirty="0"/>
              <a:t>taka występuje tam, gdzie ziemię zabrano pod budownictwo lub gdzie przykryto ją warstwą asfaltu. Podobne zmiany występują na terenach przemysłowych, gdzie duże powierzchnie ziemi zostały pokryte zwałowiskami różnorodnych odpadów kopalnianych, hutniczych lub innych. </a:t>
            </a:r>
            <a:endParaRPr lang="pl-PL" dirty="0" smtClean="0"/>
          </a:p>
          <a:p>
            <a:r>
              <a:rPr lang="pl-PL" dirty="0" smtClean="0"/>
              <a:t>Doprowadza </a:t>
            </a:r>
            <a:r>
              <a:rPr lang="pl-PL" dirty="0"/>
              <a:t>się w ten sposób do powstania trwałych nieużytków, których zagospodarowanie jest niezwykle trudne. </a:t>
            </a:r>
          </a:p>
        </p:txBody>
      </p:sp>
    </p:spTree>
    <p:extLst>
      <p:ext uri="{BB962C8B-B14F-4D97-AF65-F5344CB8AC3E}">
        <p14:creationId xmlns:p14="http://schemas.microsoft.com/office/powerpoint/2010/main" val="1398389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Przyczyny i skutki degradacji gleby cd.</a:t>
            </a:r>
          </a:p>
        </p:txBody>
      </p:sp>
      <p:sp>
        <p:nvSpPr>
          <p:cNvPr id="3" name="Symbol zastępczy zawartości 2"/>
          <p:cNvSpPr>
            <a:spLocks noGrp="1"/>
          </p:cNvSpPr>
          <p:nvPr>
            <p:ph sz="quarter" idx="13"/>
          </p:nvPr>
        </p:nvSpPr>
        <p:spPr/>
        <p:txBody>
          <a:bodyPr/>
          <a:lstStyle/>
          <a:p>
            <a:r>
              <a:rPr lang="pl-PL" dirty="0"/>
              <a:t>Przez degradację gleb należy rozumieć pogorszenie się ich właściwości i spadek wartości, co przejawia się przede wszystkim obniżeniem żyzności. </a:t>
            </a:r>
            <a:endParaRPr lang="pl-PL" dirty="0" smtClean="0"/>
          </a:p>
          <a:p>
            <a:r>
              <a:rPr lang="pl-PL" dirty="0" smtClean="0"/>
              <a:t>Na </a:t>
            </a:r>
            <a:r>
              <a:rPr lang="pl-PL" dirty="0"/>
              <a:t>określenie stopnia degradacji gleb wprowadzono określenia gleb zdrowych, chorych i martwych. </a:t>
            </a:r>
            <a:endParaRPr lang="pl-PL" dirty="0" smtClean="0"/>
          </a:p>
          <a:p>
            <a:r>
              <a:rPr lang="pl-PL" dirty="0" smtClean="0"/>
              <a:t>Przez </a:t>
            </a:r>
            <a:r>
              <a:rPr lang="pl-PL" dirty="0"/>
              <a:t>gleby zdrowe rozumie się gleby, w których prawidłowo funkcjonuje układ </a:t>
            </a:r>
            <a:r>
              <a:rPr lang="pl-PL" dirty="0" smtClean="0"/>
              <a:t>czynników: </a:t>
            </a:r>
          </a:p>
          <a:p>
            <a:pPr marL="342900" indent="-342900">
              <a:buFontTx/>
              <a:buChar char="-"/>
            </a:pPr>
            <a:r>
              <a:rPr lang="pl-PL" dirty="0" smtClean="0"/>
              <a:t>biologicznych(organizmy </a:t>
            </a:r>
            <a:r>
              <a:rPr lang="pl-PL" dirty="0"/>
              <a:t>glebowe ), </a:t>
            </a:r>
            <a:endParaRPr lang="pl-PL" dirty="0" smtClean="0"/>
          </a:p>
          <a:p>
            <a:pPr marL="342900" indent="-342900">
              <a:buFontTx/>
              <a:buChar char="-"/>
            </a:pPr>
            <a:r>
              <a:rPr lang="pl-PL" dirty="0" smtClean="0"/>
              <a:t>fizycznych </a:t>
            </a:r>
            <a:r>
              <a:rPr lang="pl-PL" dirty="0"/>
              <a:t>(struktura gleby ) </a:t>
            </a:r>
            <a:r>
              <a:rPr lang="pl-PL" dirty="0" smtClean="0"/>
              <a:t> </a:t>
            </a:r>
          </a:p>
          <a:p>
            <a:pPr marL="342900" indent="-342900">
              <a:buFontTx/>
              <a:buChar char="-"/>
            </a:pPr>
            <a:r>
              <a:rPr lang="pl-PL" dirty="0" smtClean="0"/>
              <a:t>chemicznych </a:t>
            </a:r>
            <a:r>
              <a:rPr lang="pl-PL" dirty="0"/>
              <a:t>(makro- i mikroelementy glebowe ). </a:t>
            </a:r>
          </a:p>
        </p:txBody>
      </p:sp>
    </p:spTree>
    <p:extLst>
      <p:ext uri="{BB962C8B-B14F-4D97-AF65-F5344CB8AC3E}">
        <p14:creationId xmlns:p14="http://schemas.microsoft.com/office/powerpoint/2010/main" val="3933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3"/>
          </p:nvPr>
        </p:nvSpPr>
        <p:spPr/>
        <p:txBody>
          <a:bodyPr/>
          <a:lstStyle/>
          <a:p>
            <a:pPr marL="0" indent="0" algn="ctr">
              <a:buNone/>
            </a:pPr>
            <a:r>
              <a:rPr lang="pl-PL" dirty="0"/>
              <a:t>Gleba to powierzchniowa warstwa skorupy ziemskiej. Jest ona wytworem długotrwałych procesów odbywających się na powierzchni Ziemi. Wytworzenie 2-3 cm warstwy gleby trwa około 200-1000 lat. Tworzenie się gleby następuje w wyniku wietrzenia skał pod wpływem czynników klimatycznych oraz działalności organizmów żywych. </a:t>
            </a:r>
          </a:p>
          <a:p>
            <a:pPr marL="0" indent="0">
              <a:buNone/>
            </a:pPr>
            <a:endParaRPr lang="pl-PL" dirty="0"/>
          </a:p>
        </p:txBody>
      </p:sp>
    </p:spTree>
    <p:extLst>
      <p:ext uri="{BB962C8B-B14F-4D97-AF65-F5344CB8AC3E}">
        <p14:creationId xmlns:p14="http://schemas.microsoft.com/office/powerpoint/2010/main" val="3843208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Przyczyny i skutki degradacji gleby cd.</a:t>
            </a:r>
          </a:p>
        </p:txBody>
      </p:sp>
      <p:sp>
        <p:nvSpPr>
          <p:cNvPr id="3" name="Symbol zastępczy zawartości 2"/>
          <p:cNvSpPr>
            <a:spLocks noGrp="1"/>
          </p:cNvSpPr>
          <p:nvPr>
            <p:ph sz="quarter" idx="13"/>
          </p:nvPr>
        </p:nvSpPr>
        <p:spPr/>
        <p:txBody>
          <a:bodyPr/>
          <a:lstStyle/>
          <a:p>
            <a:r>
              <a:rPr lang="pl-PL" dirty="0"/>
              <a:t>Do gleb chorych zalicza się gleby zniszczone erozją, zanieczyszczone, mające zmniejszone właściwości biologiczne</a:t>
            </a:r>
            <a:r>
              <a:rPr lang="pl-PL" dirty="0" smtClean="0"/>
              <a:t>.</a:t>
            </a:r>
          </a:p>
          <a:p>
            <a:r>
              <a:rPr lang="pl-PL" dirty="0" smtClean="0"/>
              <a:t> </a:t>
            </a:r>
            <a:r>
              <a:rPr lang="pl-PL" dirty="0"/>
              <a:t>Do tej grupy należą również gleby wyjałowione, pozbawione wielu składników i wymagające odpowiedniego nawożenia. </a:t>
            </a:r>
            <a:endParaRPr lang="pl-PL" dirty="0" smtClean="0"/>
          </a:p>
          <a:p>
            <a:r>
              <a:rPr lang="pl-PL" dirty="0" smtClean="0"/>
              <a:t>Gleby </a:t>
            </a:r>
            <a:r>
              <a:rPr lang="pl-PL" dirty="0"/>
              <a:t>martwe to gleby pozbawione życia i zdolności produkcyjnych. W niewielkich ilościach występują one w warunkach naturalnych w pobliżu czynnych wulkanów lub na pustyniach</a:t>
            </a:r>
            <a:r>
              <a:rPr lang="pl-PL" dirty="0" smtClean="0"/>
              <a:t>.</a:t>
            </a:r>
          </a:p>
          <a:p>
            <a:r>
              <a:rPr lang="pl-PL" dirty="0" smtClean="0"/>
              <a:t> </a:t>
            </a:r>
            <a:r>
              <a:rPr lang="pl-PL" dirty="0"/>
              <a:t>Częściej jednak są rezultatem działalności człowieka i wówczas spotyka się je na hałdach przemysłowych, usypiskach kopalnianych lub jako luźne, nie dające się zagospodarować lotne piaski. </a:t>
            </a:r>
          </a:p>
        </p:txBody>
      </p:sp>
    </p:spTree>
    <p:extLst>
      <p:ext uri="{BB962C8B-B14F-4D97-AF65-F5344CB8AC3E}">
        <p14:creationId xmlns:p14="http://schemas.microsoft.com/office/powerpoint/2010/main" val="662071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Przyczyny i skutki degradacji gleby cd.</a:t>
            </a:r>
          </a:p>
        </p:txBody>
      </p:sp>
      <p:sp>
        <p:nvSpPr>
          <p:cNvPr id="3" name="Symbol zastępczy zawartości 2"/>
          <p:cNvSpPr>
            <a:spLocks noGrp="1"/>
          </p:cNvSpPr>
          <p:nvPr>
            <p:ph sz="quarter" idx="13"/>
          </p:nvPr>
        </p:nvSpPr>
        <p:spPr/>
        <p:txBody>
          <a:bodyPr/>
          <a:lstStyle/>
          <a:p>
            <a:r>
              <a:rPr lang="pl-PL" dirty="0"/>
              <a:t>Głównymi przyczynami degradacji gleb są skażenia przemysłowe i komunikacyjne, chemizacja rolnictwa, chemiczne metody walki ze szkodnikami pól i liasów oraz niewłaściwe metody uprawy</a:t>
            </a:r>
            <a:r>
              <a:rPr lang="pl-PL" dirty="0" smtClean="0"/>
              <a:t>.</a:t>
            </a:r>
          </a:p>
          <a:p>
            <a:r>
              <a:rPr lang="pl-PL" dirty="0"/>
              <a:t>Pewnym paradoksem jest, że olbrzymi udział w degradacji gleb ma samo rolnictwo, którego podstaw są właśnie dobre i zdrowe gleby. Szkodliwy dla gleb wpływ mechanizacji i chemizacji rolnictwa bywa często negowany i bagatelizowany.</a:t>
            </a:r>
          </a:p>
          <a:p>
            <a:endParaRPr lang="pl-PL" dirty="0"/>
          </a:p>
        </p:txBody>
      </p:sp>
    </p:spTree>
    <p:extLst>
      <p:ext uri="{BB962C8B-B14F-4D97-AF65-F5344CB8AC3E}">
        <p14:creationId xmlns:p14="http://schemas.microsoft.com/office/powerpoint/2010/main" val="460823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Profil glebowy</a:t>
            </a:r>
            <a:endParaRPr lang="pl-PL" dirty="0"/>
          </a:p>
        </p:txBody>
      </p:sp>
      <p:sp>
        <p:nvSpPr>
          <p:cNvPr id="3" name="Symbol zastępczy zawartości 2"/>
          <p:cNvSpPr>
            <a:spLocks noGrp="1"/>
          </p:cNvSpPr>
          <p:nvPr>
            <p:ph sz="quarter" idx="13"/>
          </p:nvPr>
        </p:nvSpPr>
        <p:spPr/>
        <p:txBody>
          <a:bodyPr/>
          <a:lstStyle/>
          <a:p>
            <a:r>
              <a:rPr lang="pl-PL" dirty="0"/>
              <a:t>Każda gleba ma charakterystyczne właściwości fizyczne i skład chemiczny. </a:t>
            </a:r>
            <a:endParaRPr lang="pl-PL" dirty="0" smtClean="0"/>
          </a:p>
          <a:p>
            <a:r>
              <a:rPr lang="pl-PL" dirty="0" smtClean="0"/>
              <a:t>Różni </a:t>
            </a:r>
            <a:r>
              <a:rPr lang="pl-PL" dirty="0"/>
              <a:t>się od innych barwą, składem chemicznym (stopniem </a:t>
            </a:r>
            <a:r>
              <a:rPr lang="pl-PL" dirty="0" err="1"/>
              <a:t>pH</a:t>
            </a:r>
            <a:r>
              <a:rPr lang="pl-PL" dirty="0"/>
              <a:t>) i zróżnicowaniem liczby poziomów glebowych. </a:t>
            </a:r>
            <a:endParaRPr lang="pl-PL" dirty="0" smtClean="0"/>
          </a:p>
          <a:p>
            <a:r>
              <a:rPr lang="pl-PL" dirty="0" smtClean="0"/>
              <a:t>Przekrój </a:t>
            </a:r>
            <a:r>
              <a:rPr lang="pl-PL" dirty="0"/>
              <a:t>pionowy przez glebę wskazujący ułożenie poszczególnych poziomów od powierzchni gleby aż po skałę macierzystą, to profil glebowy. </a:t>
            </a:r>
            <a:endParaRPr lang="pl-PL" dirty="0" smtClean="0"/>
          </a:p>
          <a:p>
            <a:r>
              <a:rPr lang="pl-PL" dirty="0" smtClean="0"/>
              <a:t>Wyjaśnia </a:t>
            </a:r>
            <a:r>
              <a:rPr lang="pl-PL" dirty="0"/>
              <a:t>on genezę i stopień wykształcenia gleby.</a:t>
            </a:r>
          </a:p>
          <a:p>
            <a:endParaRPr lang="pl-PL" dirty="0"/>
          </a:p>
        </p:txBody>
      </p:sp>
    </p:spTree>
    <p:extLst>
      <p:ext uri="{BB962C8B-B14F-4D97-AF65-F5344CB8AC3E}">
        <p14:creationId xmlns:p14="http://schemas.microsoft.com/office/powerpoint/2010/main" val="243495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Profil </a:t>
            </a:r>
            <a:r>
              <a:rPr lang="pl-PL" dirty="0" smtClean="0"/>
              <a:t>glebowy cd.</a:t>
            </a:r>
            <a:endParaRPr lang="pl-PL" dirty="0"/>
          </a:p>
        </p:txBody>
      </p:sp>
      <p:sp>
        <p:nvSpPr>
          <p:cNvPr id="3" name="Symbol zastępczy zawartości 2"/>
          <p:cNvSpPr>
            <a:spLocks noGrp="1"/>
          </p:cNvSpPr>
          <p:nvPr>
            <p:ph sz="quarter" idx="13"/>
          </p:nvPr>
        </p:nvSpPr>
        <p:spPr/>
        <p:txBody>
          <a:bodyPr/>
          <a:lstStyle/>
          <a:p>
            <a:r>
              <a:rPr lang="pl-PL" dirty="0"/>
              <a:t>W glebie wykształconej wyróżniamy 4 poziomy: </a:t>
            </a:r>
            <a:endParaRPr lang="pl-PL" dirty="0" smtClean="0"/>
          </a:p>
          <a:p>
            <a:pPr marL="342900" indent="-342900">
              <a:buFontTx/>
              <a:buChar char="-"/>
            </a:pPr>
            <a:r>
              <a:rPr lang="pl-PL" dirty="0" smtClean="0"/>
              <a:t>próchniczy</a:t>
            </a:r>
            <a:r>
              <a:rPr lang="pl-PL" dirty="0"/>
              <a:t>, </a:t>
            </a:r>
          </a:p>
          <a:p>
            <a:pPr marL="342900" indent="-342900">
              <a:buFontTx/>
              <a:buChar char="-"/>
            </a:pPr>
            <a:r>
              <a:rPr lang="pl-PL" dirty="0" smtClean="0"/>
              <a:t>wymywania</a:t>
            </a:r>
            <a:r>
              <a:rPr lang="pl-PL" dirty="0"/>
              <a:t>, </a:t>
            </a:r>
            <a:endParaRPr lang="pl-PL" dirty="0" smtClean="0"/>
          </a:p>
          <a:p>
            <a:pPr marL="342900" indent="-342900">
              <a:buFontTx/>
              <a:buChar char="-"/>
            </a:pPr>
            <a:r>
              <a:rPr lang="pl-PL" dirty="0" err="1" smtClean="0"/>
              <a:t>wmywania</a:t>
            </a:r>
            <a:r>
              <a:rPr lang="pl-PL" dirty="0" smtClean="0"/>
              <a:t>  </a:t>
            </a:r>
          </a:p>
          <a:p>
            <a:pPr marL="342900" indent="-342900">
              <a:buFontTx/>
              <a:buChar char="-"/>
            </a:pPr>
            <a:r>
              <a:rPr lang="pl-PL" dirty="0" smtClean="0"/>
              <a:t>skały </a:t>
            </a:r>
            <a:r>
              <a:rPr lang="pl-PL" dirty="0"/>
              <a:t>macierzystej.</a:t>
            </a:r>
          </a:p>
          <a:p>
            <a:pPr marL="0" indent="0">
              <a:buNone/>
            </a:pPr>
            <a:endParaRPr lang="pl-PL" dirty="0" smtClean="0"/>
          </a:p>
          <a:p>
            <a:pPr marL="342900" indent="-342900"/>
            <a:r>
              <a:rPr lang="pl-PL" dirty="0"/>
              <a:t>Gleby niewykształcone nie posiadają w pełni rozwiniętych poziomów glebowych</a:t>
            </a:r>
          </a:p>
        </p:txBody>
      </p:sp>
    </p:spTree>
    <p:extLst>
      <p:ext uri="{BB962C8B-B14F-4D97-AF65-F5344CB8AC3E}">
        <p14:creationId xmlns:p14="http://schemas.microsoft.com/office/powerpoint/2010/main" val="2063148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Profil glebowy cd.</a:t>
            </a:r>
          </a:p>
        </p:txBody>
      </p:sp>
      <p:sp>
        <p:nvSpPr>
          <p:cNvPr id="3" name="Symbol zastępczy zawartości 2"/>
          <p:cNvSpPr>
            <a:spLocks noGrp="1"/>
          </p:cNvSpPr>
          <p:nvPr>
            <p:ph sz="quarter" idx="13"/>
          </p:nvPr>
        </p:nvSpPr>
        <p:spPr/>
        <p:txBody>
          <a:bodyPr/>
          <a:lstStyle/>
          <a:p>
            <a:pPr lvl="0"/>
            <a:r>
              <a:rPr lang="pl-PL" dirty="0"/>
              <a:t>Najwyższy poziom glebowy- próchniczy- to mniej lub bardziej rozłożone szczątki organiczne obumarłych roślin i zwierząt przemieszane z materiałem nieorganicznym gleby. Miąższość tego poziomu stanowi o żyzności gleby.</a:t>
            </a:r>
          </a:p>
          <a:p>
            <a:pPr lvl="0"/>
            <a:r>
              <a:rPr lang="pl-PL" dirty="0"/>
              <a:t>Drugi poziom- wymywania- charakteryzuje się wymywaniem z niego łatwo rozpuszczalnych związków mineralnych do warstwy niższej. </a:t>
            </a:r>
          </a:p>
          <a:p>
            <a:pPr lvl="0"/>
            <a:r>
              <a:rPr lang="pl-PL" dirty="0"/>
              <a:t>Trzeci poziom- </a:t>
            </a:r>
            <a:r>
              <a:rPr lang="pl-PL" dirty="0" err="1"/>
              <a:t>wmywania</a:t>
            </a:r>
            <a:r>
              <a:rPr lang="pl-PL" dirty="0"/>
              <a:t>- powstaje wskutek osadzania sączących się z wodą składników z warstwy wyższej.</a:t>
            </a:r>
          </a:p>
          <a:p>
            <a:pPr lvl="0"/>
            <a:r>
              <a:rPr lang="pl-PL" dirty="0"/>
              <a:t>Czwarty poziom stanowi skała macierzysta, w której nie występują już procesy glebotwórcze, natomiast wyraźne są skutki wietrzenia.</a:t>
            </a:r>
          </a:p>
          <a:p>
            <a:endParaRPr lang="pl-PL" dirty="0"/>
          </a:p>
        </p:txBody>
      </p:sp>
    </p:spTree>
    <p:extLst>
      <p:ext uri="{BB962C8B-B14F-4D97-AF65-F5344CB8AC3E}">
        <p14:creationId xmlns:p14="http://schemas.microsoft.com/office/powerpoint/2010/main" val="4219624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Profil glebowy cd.</a:t>
            </a:r>
          </a:p>
        </p:txBody>
      </p:sp>
      <p:sp>
        <p:nvSpPr>
          <p:cNvPr id="3" name="Symbol zastępczy zawartości 2"/>
          <p:cNvSpPr>
            <a:spLocks noGrp="1"/>
          </p:cNvSpPr>
          <p:nvPr>
            <p:ph sz="quarter" idx="13"/>
          </p:nvPr>
        </p:nvSpPr>
        <p:spPr/>
        <p:txBody>
          <a:bodyPr/>
          <a:lstStyle/>
          <a:p>
            <a:r>
              <a:rPr lang="pl-PL" dirty="0"/>
              <a:t>Oznaczenia poziomów przy oznaczaniu profilu glebowego:</a:t>
            </a:r>
          </a:p>
          <a:p>
            <a:pPr marL="0" lvl="0" indent="0">
              <a:buNone/>
            </a:pPr>
            <a:r>
              <a:rPr lang="pl-PL" dirty="0" smtClean="0"/>
              <a:t>- A0 </a:t>
            </a:r>
            <a:r>
              <a:rPr lang="pl-PL" dirty="0"/>
              <a:t>- poziom ściółki</a:t>
            </a:r>
          </a:p>
          <a:p>
            <a:pPr marL="0" lvl="0" indent="0">
              <a:buNone/>
            </a:pPr>
            <a:r>
              <a:rPr lang="pl-PL" dirty="0" smtClean="0"/>
              <a:t>- A1 </a:t>
            </a:r>
            <a:r>
              <a:rPr lang="pl-PL" dirty="0"/>
              <a:t>- poziom akumulacji próchnicy (wyróżnia się obecnością rozłożonych szczątków organicznych, korzeni roślin i organizmów glebowych)</a:t>
            </a:r>
          </a:p>
          <a:p>
            <a:pPr marL="0" lvl="0" indent="0">
              <a:buNone/>
            </a:pPr>
            <a:r>
              <a:rPr lang="pl-PL" dirty="0" smtClean="0"/>
              <a:t>- A2 </a:t>
            </a:r>
            <a:r>
              <a:rPr lang="pl-PL" dirty="0"/>
              <a:t>- poziom wymywania - eluwialny (woda z niego zakwaszona organicznymi kwasami ługuje niektóre związki mineralne)</a:t>
            </a:r>
          </a:p>
          <a:p>
            <a:pPr marL="0" lvl="0" indent="0">
              <a:buNone/>
            </a:pPr>
            <a:r>
              <a:rPr lang="pl-PL" dirty="0" smtClean="0"/>
              <a:t>- B </a:t>
            </a:r>
            <a:r>
              <a:rPr lang="pl-PL" dirty="0"/>
              <a:t>- poziom </a:t>
            </a:r>
            <a:r>
              <a:rPr lang="pl-PL" dirty="0" err="1"/>
              <a:t>wmywania</a:t>
            </a:r>
            <a:r>
              <a:rPr lang="pl-PL" dirty="0"/>
              <a:t> - iluwialny (odbywa się strącanie związków mineralnych wyługowanych z poziomu eluwialnego)</a:t>
            </a:r>
          </a:p>
          <a:p>
            <a:pPr marL="0" lvl="0" indent="0">
              <a:buNone/>
            </a:pPr>
            <a:r>
              <a:rPr lang="pl-PL" dirty="0" smtClean="0"/>
              <a:t>- C </a:t>
            </a:r>
            <a:r>
              <a:rPr lang="pl-PL" dirty="0"/>
              <a:t>- poziom skały macierzystej</a:t>
            </a:r>
          </a:p>
          <a:p>
            <a:endParaRPr lang="pl-PL" dirty="0"/>
          </a:p>
        </p:txBody>
      </p:sp>
    </p:spTree>
    <p:extLst>
      <p:ext uri="{BB962C8B-B14F-4D97-AF65-F5344CB8AC3E}">
        <p14:creationId xmlns:p14="http://schemas.microsoft.com/office/powerpoint/2010/main" val="2243151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Profil glebowy cd.</a:t>
            </a:r>
          </a:p>
        </p:txBody>
      </p:sp>
      <p:sp>
        <p:nvSpPr>
          <p:cNvPr id="3" name="Symbol zastępczy zawartości 2"/>
          <p:cNvSpPr>
            <a:spLocks noGrp="1"/>
          </p:cNvSpPr>
          <p:nvPr>
            <p:ph sz="quarter" idx="13"/>
          </p:nvPr>
        </p:nvSpPr>
        <p:spPr/>
        <p:txBody>
          <a:bodyPr/>
          <a:lstStyle/>
          <a:p>
            <a:r>
              <a:rPr lang="pl-PL" dirty="0"/>
              <a:t>Gleba jest jednym z najcenniejszych zasobów Ziemi, gdyż od niej zależy rozwój roślin stanowiących bazę pokarmową wszystkich zwierząt i człowieka. </a:t>
            </a:r>
            <a:endParaRPr lang="pl-PL" dirty="0" smtClean="0"/>
          </a:p>
          <a:p>
            <a:r>
              <a:rPr lang="pl-PL" dirty="0" smtClean="0"/>
              <a:t>Według </a:t>
            </a:r>
            <a:r>
              <a:rPr lang="pl-PL" dirty="0"/>
              <a:t>wszelkich przewidywań ceny nieskażonej i zdrowej żywności będą na rynkach światowych stale wzrastać wraz ze wzrostem liczby ludności i stopniem skażenia środowiska</a:t>
            </a:r>
            <a:r>
              <a:rPr lang="pl-PL" dirty="0" smtClean="0"/>
              <a:t>.</a:t>
            </a:r>
          </a:p>
          <a:p>
            <a:r>
              <a:rPr lang="pl-PL" dirty="0" smtClean="0"/>
              <a:t> </a:t>
            </a:r>
            <a:r>
              <a:rPr lang="pl-PL" dirty="0"/>
              <a:t>Człowiek pozbawiony ziemi ornej staje się niewolnikiem techniki i jest zupełnie zależny od tych, którzy dysponują żywnością.</a:t>
            </a:r>
          </a:p>
          <a:p>
            <a:endParaRPr lang="pl-PL" dirty="0"/>
          </a:p>
        </p:txBody>
      </p:sp>
    </p:spTree>
    <p:extLst>
      <p:ext uri="{BB962C8B-B14F-4D97-AF65-F5344CB8AC3E}">
        <p14:creationId xmlns:p14="http://schemas.microsoft.com/office/powerpoint/2010/main" val="2850092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95736" y="691542"/>
            <a:ext cx="4896543" cy="5975441"/>
          </a:xfrm>
        </p:spPr>
      </p:pic>
    </p:spTree>
    <p:extLst>
      <p:ext uri="{BB962C8B-B14F-4D97-AF65-F5344CB8AC3E}">
        <p14:creationId xmlns:p14="http://schemas.microsoft.com/office/powerpoint/2010/main" val="3417364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71601" y="1286059"/>
            <a:ext cx="6912768" cy="5177903"/>
          </a:xfrm>
        </p:spPr>
      </p:pic>
    </p:spTree>
    <p:extLst>
      <p:ext uri="{BB962C8B-B14F-4D97-AF65-F5344CB8AC3E}">
        <p14:creationId xmlns:p14="http://schemas.microsoft.com/office/powerpoint/2010/main" val="1908950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87624" y="332656"/>
            <a:ext cx="5927967" cy="6098397"/>
          </a:xfrm>
        </p:spPr>
      </p:pic>
    </p:spTree>
    <p:extLst>
      <p:ext uri="{BB962C8B-B14F-4D97-AF65-F5344CB8AC3E}">
        <p14:creationId xmlns:p14="http://schemas.microsoft.com/office/powerpoint/2010/main" val="233236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3"/>
          </p:nvPr>
        </p:nvSpPr>
        <p:spPr/>
        <p:txBody>
          <a:bodyPr/>
          <a:lstStyle/>
          <a:p>
            <a:r>
              <a:rPr lang="pl-PL" dirty="0"/>
              <a:t>Przeciętny skład gleby jest następujący: </a:t>
            </a:r>
          </a:p>
          <a:p>
            <a:pPr marL="0" lvl="0" indent="0">
              <a:buNone/>
            </a:pPr>
            <a:r>
              <a:rPr lang="pl-PL" dirty="0" smtClean="0"/>
              <a:t>- składniki organiczne-5%</a:t>
            </a:r>
            <a:endParaRPr lang="pl-PL" dirty="0"/>
          </a:p>
          <a:p>
            <a:pPr marL="0" lvl="0" indent="0">
              <a:buNone/>
            </a:pPr>
            <a:r>
              <a:rPr lang="pl-PL" dirty="0" smtClean="0"/>
              <a:t>- woda-25</a:t>
            </a:r>
            <a:r>
              <a:rPr lang="pl-PL" dirty="0"/>
              <a:t>% </a:t>
            </a:r>
          </a:p>
          <a:p>
            <a:pPr marL="0" lvl="0" indent="0">
              <a:buNone/>
            </a:pPr>
            <a:r>
              <a:rPr lang="pl-PL" dirty="0" smtClean="0"/>
              <a:t>- powietrze-25</a:t>
            </a:r>
            <a:r>
              <a:rPr lang="pl-PL" dirty="0"/>
              <a:t>%</a:t>
            </a:r>
          </a:p>
          <a:p>
            <a:pPr marL="0" lvl="0" indent="0">
              <a:buNone/>
            </a:pPr>
            <a:r>
              <a:rPr lang="pl-PL" dirty="0" smtClean="0"/>
              <a:t>- składniki </a:t>
            </a:r>
            <a:r>
              <a:rPr lang="pl-PL" dirty="0"/>
              <a:t>mineralne-45% </a:t>
            </a:r>
          </a:p>
          <a:p>
            <a:endParaRPr lang="pl-PL" dirty="0"/>
          </a:p>
        </p:txBody>
      </p:sp>
    </p:spTree>
    <p:extLst>
      <p:ext uri="{BB962C8B-B14F-4D97-AF65-F5344CB8AC3E}">
        <p14:creationId xmlns:p14="http://schemas.microsoft.com/office/powerpoint/2010/main" val="3652287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563888" y="783125"/>
            <a:ext cx="2016224" cy="5968024"/>
          </a:xfrm>
        </p:spPr>
      </p:pic>
    </p:spTree>
    <p:extLst>
      <p:ext uri="{BB962C8B-B14F-4D97-AF65-F5344CB8AC3E}">
        <p14:creationId xmlns:p14="http://schemas.microsoft.com/office/powerpoint/2010/main" val="1183941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63688" y="332656"/>
            <a:ext cx="6264696" cy="6157423"/>
          </a:xfrm>
        </p:spPr>
      </p:pic>
    </p:spTree>
    <p:extLst>
      <p:ext uri="{BB962C8B-B14F-4D97-AF65-F5344CB8AC3E}">
        <p14:creationId xmlns:p14="http://schemas.microsoft.com/office/powerpoint/2010/main" val="3433684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9592" y="888027"/>
            <a:ext cx="7416824" cy="5702852"/>
          </a:xfrm>
        </p:spPr>
      </p:pic>
    </p:spTree>
    <p:extLst>
      <p:ext uri="{BB962C8B-B14F-4D97-AF65-F5344CB8AC3E}">
        <p14:creationId xmlns:p14="http://schemas.microsoft.com/office/powerpoint/2010/main" val="1944705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31641" y="908720"/>
            <a:ext cx="7051582" cy="5288686"/>
          </a:xfrm>
        </p:spPr>
      </p:pic>
    </p:spTree>
    <p:extLst>
      <p:ext uri="{BB962C8B-B14F-4D97-AF65-F5344CB8AC3E}">
        <p14:creationId xmlns:p14="http://schemas.microsoft.com/office/powerpoint/2010/main" val="591662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7544" y="1772816"/>
            <a:ext cx="7994563" cy="4464496"/>
          </a:xfrm>
        </p:spPr>
      </p:pic>
    </p:spTree>
    <p:extLst>
      <p:ext uri="{BB962C8B-B14F-4D97-AF65-F5344CB8AC3E}">
        <p14:creationId xmlns:p14="http://schemas.microsoft.com/office/powerpoint/2010/main" val="1991096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772816"/>
            <a:ext cx="8591550" cy="2650977"/>
          </a:xfrm>
        </p:spPr>
        <p:txBody>
          <a:bodyPr>
            <a:noAutofit/>
          </a:bodyPr>
          <a:lstStyle/>
          <a:p>
            <a:pPr algn="ctr"/>
            <a:r>
              <a:rPr lang="pl-PL" sz="8800" dirty="0" smtClean="0"/>
              <a:t>Dziękuję za uwagę</a:t>
            </a:r>
            <a:endParaRPr lang="pl-PL" sz="8800" dirty="0"/>
          </a:p>
        </p:txBody>
      </p:sp>
      <p:sp>
        <p:nvSpPr>
          <p:cNvPr id="3" name="Symbol zastępczy zawartości 2"/>
          <p:cNvSpPr>
            <a:spLocks noGrp="1"/>
          </p:cNvSpPr>
          <p:nvPr>
            <p:ph sz="quarter" idx="13"/>
          </p:nvPr>
        </p:nvSpPr>
        <p:spPr/>
        <p:txBody>
          <a:bodyPr/>
          <a:lstStyle/>
          <a:p>
            <a:endParaRPr lang="pl-PL"/>
          </a:p>
        </p:txBody>
      </p:sp>
    </p:spTree>
    <p:extLst>
      <p:ext uri="{BB962C8B-B14F-4D97-AF65-F5344CB8AC3E}">
        <p14:creationId xmlns:p14="http://schemas.microsoft.com/office/powerpoint/2010/main" val="74910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3"/>
          </p:nvPr>
        </p:nvSpPr>
        <p:spPr/>
        <p:txBody>
          <a:bodyPr/>
          <a:lstStyle/>
          <a:p>
            <a:pPr marL="0" indent="0" algn="ctr">
              <a:buNone/>
            </a:pPr>
            <a:r>
              <a:rPr lang="pl-PL" dirty="0"/>
              <a:t>Gleby istnieją i utrzymują swoje cechy dzięki organizmom glebowym. Uznać je więc należy za żywą warstwę skorupy ziemskiej. Z tych też względów gleby podlegają ciągłym przemianom, które mogą być spowodowane czynnikami naturalnymi lub wpływem działalności ludzkiej. </a:t>
            </a:r>
          </a:p>
          <a:p>
            <a:pPr marL="0" indent="0">
              <a:buNone/>
            </a:pPr>
            <a:endParaRPr lang="pl-PL" dirty="0"/>
          </a:p>
        </p:txBody>
      </p:sp>
    </p:spTree>
    <p:extLst>
      <p:ext uri="{BB962C8B-B14F-4D97-AF65-F5344CB8AC3E}">
        <p14:creationId xmlns:p14="http://schemas.microsoft.com/office/powerpoint/2010/main" val="39826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3"/>
          </p:nvPr>
        </p:nvSpPr>
        <p:spPr/>
        <p:txBody>
          <a:bodyPr/>
          <a:lstStyle/>
          <a:p>
            <a:r>
              <a:rPr lang="pl-PL" dirty="0"/>
              <a:t>Ze względu na zasięg występowania wyróżniamy gleby :</a:t>
            </a:r>
          </a:p>
          <a:p>
            <a:pPr marL="0" lvl="0" indent="0">
              <a:buNone/>
            </a:pPr>
            <a:r>
              <a:rPr lang="pl-PL" dirty="0" smtClean="0"/>
              <a:t>- strefowe </a:t>
            </a:r>
            <a:r>
              <a:rPr lang="pl-PL" dirty="0"/>
              <a:t>– charakterystyczne dla danej strefy klimatycznej . W </a:t>
            </a:r>
            <a:r>
              <a:rPr lang="pl-PL" dirty="0" smtClean="0"/>
              <a:t> Polsce </a:t>
            </a:r>
            <a:r>
              <a:rPr lang="pl-PL" dirty="0"/>
              <a:t>to są </a:t>
            </a:r>
            <a:r>
              <a:rPr lang="pl-PL" dirty="0" err="1"/>
              <a:t>brunatnoziemne</a:t>
            </a:r>
            <a:r>
              <a:rPr lang="pl-PL" dirty="0"/>
              <a:t> i bielicowe.</a:t>
            </a:r>
          </a:p>
          <a:p>
            <a:pPr marL="0" lvl="0" indent="0">
              <a:buNone/>
            </a:pPr>
            <a:r>
              <a:rPr lang="pl-PL" dirty="0" smtClean="0"/>
              <a:t>- </a:t>
            </a:r>
            <a:r>
              <a:rPr lang="pl-PL" dirty="0" err="1" smtClean="0"/>
              <a:t>śródstrefowe</a:t>
            </a:r>
            <a:r>
              <a:rPr lang="pl-PL" dirty="0" smtClean="0"/>
              <a:t> </a:t>
            </a:r>
            <a:r>
              <a:rPr lang="pl-PL" dirty="0"/>
              <a:t>– podlegają wpływom warunków klimatycznych strefowych lecz są silnie modyfikowane przez warunki lokalne. W Polsce to są mady, rędziny, gleby bagienne, górskie.</a:t>
            </a:r>
          </a:p>
          <a:p>
            <a:pPr marL="0" lvl="0" indent="0">
              <a:buNone/>
            </a:pPr>
            <a:r>
              <a:rPr lang="pl-PL" dirty="0" smtClean="0"/>
              <a:t>- </a:t>
            </a:r>
            <a:r>
              <a:rPr lang="pl-PL" dirty="0" err="1" smtClean="0"/>
              <a:t>pozastrefowe</a:t>
            </a:r>
            <a:r>
              <a:rPr lang="pl-PL" dirty="0" smtClean="0"/>
              <a:t> </a:t>
            </a:r>
            <a:r>
              <a:rPr lang="pl-PL" dirty="0"/>
              <a:t>– występujące poza strefą klimatyczną dla której są charakterystyczne. W Polsce są to czarnoziemy , które występują w przedłużeniu strefy z Ukrainą.</a:t>
            </a:r>
          </a:p>
          <a:p>
            <a:endParaRPr lang="pl-PL" dirty="0"/>
          </a:p>
        </p:txBody>
      </p:sp>
    </p:spTree>
    <p:extLst>
      <p:ext uri="{BB962C8B-B14F-4D97-AF65-F5344CB8AC3E}">
        <p14:creationId xmlns:p14="http://schemas.microsoft.com/office/powerpoint/2010/main" val="2350157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3"/>
          </p:nvPr>
        </p:nvSpPr>
        <p:spPr/>
        <p:txBody>
          <a:bodyPr/>
          <a:lstStyle/>
          <a:p>
            <a:pPr marL="0" indent="0">
              <a:buNone/>
            </a:pPr>
            <a:r>
              <a:rPr lang="pl-PL" b="1" dirty="0"/>
              <a:t>Czarnoziemy (1%)</a:t>
            </a:r>
            <a:r>
              <a:rPr lang="pl-PL" dirty="0"/>
              <a:t> - to gleby o dużej warstwie próchnicznej, powstały przeważnie na terenach łąkowo-stepowych. Są to najwyższej jakości gleby w Polsce.</a:t>
            </a:r>
          </a:p>
          <a:p>
            <a:pPr marL="0" indent="0">
              <a:buNone/>
            </a:pPr>
            <a:endParaRPr lang="pl-PL" dirty="0" smtClean="0"/>
          </a:p>
          <a:p>
            <a:pPr marL="0" indent="0">
              <a:buNone/>
            </a:pP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2285034"/>
            <a:ext cx="3816424" cy="4153618"/>
          </a:xfrm>
          <a:prstGeom prst="rect">
            <a:avLst/>
          </a:prstGeom>
        </p:spPr>
      </p:pic>
    </p:spTree>
    <p:extLst>
      <p:ext uri="{BB962C8B-B14F-4D97-AF65-F5344CB8AC3E}">
        <p14:creationId xmlns:p14="http://schemas.microsoft.com/office/powerpoint/2010/main" val="3329968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3"/>
          </p:nvPr>
        </p:nvSpPr>
        <p:spPr/>
        <p:txBody>
          <a:bodyPr/>
          <a:lstStyle/>
          <a:p>
            <a:r>
              <a:rPr lang="pl-PL" b="1" dirty="0"/>
              <a:t>Czarne ziemie (2%)</a:t>
            </a:r>
            <a:r>
              <a:rPr lang="pl-PL" dirty="0"/>
              <a:t> — to gleby zbliżone do czarnoziemu, powstałe na terenach zabagnionych. Ich ciemne zabarwienie spowodowane jest dużą zawartością próchnicy.</a:t>
            </a:r>
          </a:p>
          <a:p>
            <a:r>
              <a:rPr lang="pl-PL" b="1" dirty="0"/>
              <a:t>Gleby bagienne (9%)</a:t>
            </a:r>
            <a:r>
              <a:rPr lang="pl-PL" dirty="0"/>
              <a:t> - obejmują gleby torfowe i mułowo-torfowe. Powstają w wyniku gromadzenia się szczątków roślinności bagiennej w warunkach beztlenowych, spowodowanych silnym nawilgoceniem gruntu. Warunkiem urodzajności tych gleb, zwłaszcza torfowych, jest właściwa melioracja i intensywne nawożenie.</a:t>
            </a:r>
          </a:p>
          <a:p>
            <a:r>
              <a:rPr lang="pl-PL" b="1" dirty="0"/>
              <a:t>Gleby płowe (5%) </a:t>
            </a:r>
            <a:r>
              <a:rPr lang="pl-PL" dirty="0"/>
              <a:t>są odmianą gleb brunatnych, z silniej wymytymi związkami ilastymi i żelazistymi.</a:t>
            </a:r>
          </a:p>
          <a:p>
            <a:endParaRPr lang="pl-PL" dirty="0"/>
          </a:p>
        </p:txBody>
      </p:sp>
    </p:spTree>
    <p:extLst>
      <p:ext uri="{BB962C8B-B14F-4D97-AF65-F5344CB8AC3E}">
        <p14:creationId xmlns:p14="http://schemas.microsoft.com/office/powerpoint/2010/main" val="376226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3"/>
          </p:nvPr>
        </p:nvSpPr>
        <p:spPr/>
        <p:txBody>
          <a:bodyPr/>
          <a:lstStyle/>
          <a:p>
            <a:pPr marL="0" indent="0">
              <a:buNone/>
            </a:pPr>
            <a:r>
              <a:rPr lang="pl-PL" b="1" dirty="0"/>
              <a:t>Mady (5%) </a:t>
            </a:r>
            <a:r>
              <a:rPr lang="pl-PL" dirty="0"/>
              <a:t>- występują w dolinach rzek. Największy obszar tych gleb znajduje się na Żuławach. Gleby te powstają z osadów nanoszonych przez wylewające okresowo rzeki.</a:t>
            </a:r>
          </a:p>
          <a:p>
            <a:pPr marL="0" indent="0">
              <a:buNone/>
            </a:pPr>
            <a:endParaRPr lang="pl-PL" dirty="0" smtClean="0"/>
          </a:p>
          <a:p>
            <a:pPr marL="0" indent="0">
              <a:buNone/>
            </a:pPr>
            <a:endParaRPr lang="pl-PL" dirty="0"/>
          </a:p>
          <a:p>
            <a:pPr marL="0" indent="0">
              <a:buNone/>
            </a:pP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2358926"/>
            <a:ext cx="4074972" cy="4005195"/>
          </a:xfrm>
          <a:prstGeom prst="rect">
            <a:avLst/>
          </a:prstGeom>
        </p:spPr>
      </p:pic>
    </p:spTree>
    <p:extLst>
      <p:ext uri="{BB962C8B-B14F-4D97-AF65-F5344CB8AC3E}">
        <p14:creationId xmlns:p14="http://schemas.microsoft.com/office/powerpoint/2010/main" val="320163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3"/>
          </p:nvPr>
        </p:nvSpPr>
        <p:spPr/>
        <p:txBody>
          <a:bodyPr/>
          <a:lstStyle/>
          <a:p>
            <a:r>
              <a:rPr lang="pl-PL" b="1" dirty="0"/>
              <a:t>Rędziny (1%) </a:t>
            </a:r>
            <a:r>
              <a:rPr lang="pl-PL" dirty="0"/>
              <a:t>- gleby powstałe ze zwietrzenia skał wapiennych i gipsowych. Mają dużą zawartość wapnia. Występują głównie na wyżynach.</a:t>
            </a:r>
          </a:p>
          <a:p>
            <a:r>
              <a:rPr lang="pl-PL" b="1" dirty="0"/>
              <a:t>Gleby bielicowe (25%) </a:t>
            </a:r>
            <a:r>
              <a:rPr lang="pl-PL" dirty="0"/>
              <a:t>podzielić można na słabo, średnio i silnie zbielicowane. Gleba bielicowa ma kilkucentymetrową warstwę próchniczną, która przechodzi w poziom wymywania o zabarwieniu jasnoszarym. Zabarwienie to powstaje na skutek wymycia wodorotlenków żelaza, </a:t>
            </a:r>
            <a:r>
              <a:rPr lang="pl-PL" dirty="0" err="1"/>
              <a:t>glinu</a:t>
            </a:r>
            <a:r>
              <a:rPr lang="pl-PL" dirty="0"/>
              <a:t>, manganu i związków próchnicznych do niżej leżącej warstwy wymywania. Gleby bielicowe wymagają intensywnego nawożenia i starannej uprawy.</a:t>
            </a:r>
          </a:p>
          <a:p>
            <a:endParaRPr lang="pl-PL" dirty="0"/>
          </a:p>
        </p:txBody>
      </p:sp>
    </p:spTree>
    <p:extLst>
      <p:ext uri="{BB962C8B-B14F-4D97-AF65-F5344CB8AC3E}">
        <p14:creationId xmlns:p14="http://schemas.microsoft.com/office/powerpoint/2010/main" val="2951693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193</TotalTime>
  <Words>1682</Words>
  <Application>Microsoft Office PowerPoint</Application>
  <PresentationFormat>Pokaz na ekranie (4:3)</PresentationFormat>
  <Paragraphs>98</Paragraphs>
  <Slides>35</Slides>
  <Notes>0</Notes>
  <HiddenSlides>0</HiddenSlides>
  <MMClips>0</MMClips>
  <ScaleCrop>false</ScaleCrop>
  <HeadingPairs>
    <vt:vector size="4" baseType="variant">
      <vt:variant>
        <vt:lpstr>Motyw</vt:lpstr>
      </vt:variant>
      <vt:variant>
        <vt:i4>1</vt:i4>
      </vt:variant>
      <vt:variant>
        <vt:lpstr>Tytuły slajdów</vt:lpstr>
      </vt:variant>
      <vt:variant>
        <vt:i4>35</vt:i4>
      </vt:variant>
    </vt:vector>
  </HeadingPairs>
  <TitlesOfParts>
    <vt:vector size="36" baseType="lpstr">
      <vt:lpstr>Soho</vt:lpstr>
      <vt:lpstr>Budowa i skład gleby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Przyczyny i skutki degradacji gleby</vt:lpstr>
      <vt:lpstr>Przyczyny i skutki degradacji gleby cd.</vt:lpstr>
      <vt:lpstr>Przyczyny i skutki degradacji gleby cd.</vt:lpstr>
      <vt:lpstr>Przyczyny i skutki degradacji gleby cd.</vt:lpstr>
      <vt:lpstr>Przyczyny i skutki degradacji gleby cd.</vt:lpstr>
      <vt:lpstr>Przyczyny i skutki degradacji gleby cd.</vt:lpstr>
      <vt:lpstr>Przyczyny i skutki degradacji gleby cd.</vt:lpstr>
      <vt:lpstr>Przyczyny i skutki degradacji gleby cd.</vt:lpstr>
      <vt:lpstr>Przyczyny i skutki degradacji gleby cd.</vt:lpstr>
      <vt:lpstr>Przyczyny i skutki degradacji gleby cd.</vt:lpstr>
      <vt:lpstr>Przyczyny i skutki degradacji gleby cd.</vt:lpstr>
      <vt:lpstr>Profil glebowy</vt:lpstr>
      <vt:lpstr>Profil glebowy cd.</vt:lpstr>
      <vt:lpstr>Profil glebowy cd.</vt:lpstr>
      <vt:lpstr>Profil glebowy cd.</vt:lpstr>
      <vt:lpstr>Profil glebowy cd.</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Budowa i skład gleby</dc:title>
  <dc:creator>Ania</dc:creator>
  <cp:lastModifiedBy>Ania</cp:lastModifiedBy>
  <cp:revision>26</cp:revision>
  <dcterms:created xsi:type="dcterms:W3CDTF">2014-02-11T19:33:24Z</dcterms:created>
  <dcterms:modified xsi:type="dcterms:W3CDTF">2014-02-12T15:32:18Z</dcterms:modified>
</cp:coreProperties>
</file>