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58" r:id="rId5"/>
    <p:sldId id="265" r:id="rId6"/>
    <p:sldId id="259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62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3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60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24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8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41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8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9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2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19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72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98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6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2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3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37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DB2-D863-4323-9AFD-67B22CB8C95F}" type="datetimeFigureOut">
              <a:rPr lang="pl-PL" smtClean="0"/>
              <a:t>2019-05-13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D67BF6-D46B-43BE-B60A-19397BA125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364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6051" y="1222120"/>
            <a:ext cx="7766936" cy="1646302"/>
          </a:xfrm>
        </p:spPr>
        <p:txBody>
          <a:bodyPr/>
          <a:lstStyle/>
          <a:p>
            <a:pPr algn="ctr"/>
            <a:r>
              <a:rPr lang="pl-PL" dirty="0" smtClean="0"/>
              <a:t>Zabytki mojej </a:t>
            </a:r>
            <a:r>
              <a:rPr lang="pl-PL" dirty="0" smtClean="0"/>
              <a:t>okolicy</a:t>
            </a:r>
            <a:br>
              <a:rPr lang="pl-PL" dirty="0" smtClean="0"/>
            </a:br>
            <a:r>
              <a:rPr lang="pl-PL" dirty="0" smtClean="0"/>
              <a:t>- gmina Ręczno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</a:t>
            </a:r>
          </a:p>
          <a:p>
            <a:r>
              <a:rPr lang="pl-PL" dirty="0" smtClean="0"/>
              <a:t>Wiktor </a:t>
            </a:r>
            <a:r>
              <a:rPr lang="pl-PL" dirty="0"/>
              <a:t>K</a:t>
            </a:r>
            <a:r>
              <a:rPr lang="pl-PL" dirty="0" smtClean="0"/>
              <a:t>acprzyk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9390" y="303048"/>
            <a:ext cx="8596668" cy="108431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Pomnik upamiętniający zwycięską walkę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oddziałów partyzanckich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2" y="1146503"/>
            <a:ext cx="4484438" cy="5234152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2815417"/>
            <a:ext cx="4623516" cy="356523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50289" y="1387365"/>
            <a:ext cx="61189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Opis</a:t>
            </a:r>
          </a:p>
          <a:p>
            <a:endParaRPr lang="pl-PL" dirty="0"/>
          </a:p>
          <a:p>
            <a:r>
              <a:rPr lang="pl-PL" dirty="0"/>
              <a:t>Pomnik z kamienia polnego w </a:t>
            </a:r>
            <a:r>
              <a:rPr lang="pl-PL" dirty="0" smtClean="0"/>
              <a:t>kształcie prostokątnego </a:t>
            </a:r>
            <a:r>
              <a:rPr lang="pl-PL" dirty="0"/>
              <a:t>muru około metrowej </a:t>
            </a:r>
            <a:r>
              <a:rPr lang="pl-PL" dirty="0" smtClean="0"/>
              <a:t>wysokości </a:t>
            </a:r>
            <a:r>
              <a:rPr lang="pl-PL" dirty="0"/>
              <a:t>z tablicą pamiątkową.</a:t>
            </a:r>
          </a:p>
          <a:p>
            <a:endParaRPr lang="pl-PL" dirty="0"/>
          </a:p>
          <a:p>
            <a:r>
              <a:rPr lang="pl-PL" dirty="0" smtClean="0"/>
              <a:t>Data </a:t>
            </a:r>
            <a:r>
              <a:rPr lang="pl-PL" dirty="0"/>
              <a:t>powstania</a:t>
            </a:r>
          </a:p>
          <a:p>
            <a:r>
              <a:rPr lang="pl-PL" dirty="0"/>
              <a:t>1963 r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9089" y="0"/>
            <a:ext cx="11382703" cy="132080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 Black" panose="020B0A04020102020204" pitchFamily="34" charset="0"/>
              </a:rPr>
              <a:t>Lokalizacja </a:t>
            </a:r>
            <a:r>
              <a:rPr lang="pl-PL" sz="2800" dirty="0">
                <a:latin typeface="Arial Black" panose="020B0A04020102020204" pitchFamily="34" charset="0"/>
              </a:rPr>
              <a:t>p</a:t>
            </a:r>
            <a:r>
              <a:rPr lang="pl-PL" sz="2800" dirty="0" smtClean="0">
                <a:latin typeface="Arial Black" panose="020B0A04020102020204" pitchFamily="34" charset="0"/>
              </a:rPr>
              <a:t>omnika </a:t>
            </a:r>
            <a:r>
              <a:rPr lang="pl-PL" sz="2800" dirty="0" smtClean="0">
                <a:latin typeface="Arial Black" panose="020B0A04020102020204" pitchFamily="34" charset="0"/>
              </a:rPr>
              <a:t>upamiętniającego </a:t>
            </a:r>
            <a:r>
              <a:rPr lang="pl-PL" sz="2800" dirty="0">
                <a:latin typeface="Arial Black" panose="020B0A04020102020204" pitchFamily="34" charset="0"/>
              </a:rPr>
              <a:t>zwycięską walkę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latin typeface="Arial Black" panose="020B0A04020102020204" pitchFamily="34" charset="0"/>
              </a:rPr>
              <a:t>o</a:t>
            </a:r>
            <a:r>
              <a:rPr lang="pl-PL" sz="2800" dirty="0" smtClean="0">
                <a:latin typeface="Arial Black" panose="020B0A04020102020204" pitchFamily="34" charset="0"/>
              </a:rPr>
              <a:t>ddziałów </a:t>
            </a:r>
            <a:r>
              <a:rPr lang="pl-PL" sz="2800" dirty="0" smtClean="0">
                <a:latin typeface="Arial Black" panose="020B0A04020102020204" pitchFamily="34" charset="0"/>
              </a:rPr>
              <a:t>partyzanckich</a:t>
            </a:r>
            <a:endParaRPr lang="pl-PL" sz="2800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71" y="2294438"/>
            <a:ext cx="5928417" cy="42489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88" y="902137"/>
            <a:ext cx="5148655" cy="577998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31076" y="1198179"/>
            <a:ext cx="55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Pomnik położony </a:t>
            </a:r>
            <a:r>
              <a:rPr lang="pl-PL" dirty="0" smtClean="0"/>
              <a:t>w lesie koło Dorotowa / </a:t>
            </a:r>
            <a:r>
              <a:rPr lang="pl-PL" dirty="0"/>
              <a:t>Piotrowa przy drodze nr </a:t>
            </a:r>
            <a:r>
              <a:rPr lang="pl-PL" dirty="0" smtClean="0"/>
              <a:t>742 (widoczny </a:t>
            </a:r>
            <a:r>
              <a:rPr lang="pl-PL" dirty="0"/>
              <a:t>z </a:t>
            </a:r>
            <a:r>
              <a:rPr lang="pl-PL" dirty="0" smtClean="0"/>
              <a:t>drogi).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9191297" cy="1320800"/>
          </a:xfrm>
        </p:spPr>
        <p:txBody>
          <a:bodyPr>
            <a:noAutofit/>
          </a:bodyPr>
          <a:lstStyle/>
          <a:p>
            <a:r>
              <a:rPr lang="pl-PL" sz="2400" dirty="0" smtClean="0"/>
              <a:t>Kapliczka świętej Rozalii –upamiętniająca dawny cmentarz kolonistów niemieckich zamieszkujących okoliczne wsie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5" y="3499945"/>
            <a:ext cx="6060884" cy="335805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6193"/>
            <a:ext cx="6069724" cy="539180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483213" y="660400"/>
            <a:ext cx="5708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Kapliczka świętej Rozalii </a:t>
            </a:r>
          </a:p>
          <a:p>
            <a:r>
              <a:rPr lang="pl-PL" dirty="0" smtClean="0"/>
              <a:t>Kapliczka stoi na miejscu dawnego cmentarza ewangelickiego kolonistów niemieckich zamieszkujących okoliczne wsie. W latarni kapliczki widnieją płaskorzeźby przedstawiające </a:t>
            </a:r>
            <a:r>
              <a:rPr lang="pl-PL" dirty="0" err="1" smtClean="0"/>
              <a:t>św.Rozalię</a:t>
            </a:r>
            <a:r>
              <a:rPr lang="pl-PL" dirty="0" smtClean="0"/>
              <a:t>, św. Barbarę, Pietę </a:t>
            </a:r>
            <a:r>
              <a:rPr lang="pl-PL" dirty="0" smtClean="0"/>
              <a:t>oraz Chrystusa frasobliwego. </a:t>
            </a:r>
            <a:r>
              <a:rPr lang="pl-PL" dirty="0" err="1" smtClean="0"/>
              <a:t>Św.Rozalia</a:t>
            </a:r>
            <a:r>
              <a:rPr lang="pl-PL" dirty="0" smtClean="0"/>
              <a:t> </a:t>
            </a:r>
            <a:r>
              <a:rPr lang="pl-PL" dirty="0" smtClean="0"/>
              <a:t>jest orędowniczką w czasie </a:t>
            </a:r>
            <a:r>
              <a:rPr lang="pl-PL" dirty="0" smtClean="0"/>
              <a:t>zarazy, </a:t>
            </a:r>
            <a:r>
              <a:rPr lang="pl-PL" dirty="0" err="1" smtClean="0"/>
              <a:t>św</a:t>
            </a:r>
            <a:r>
              <a:rPr lang="pl-PL" dirty="0" err="1"/>
              <a:t>.</a:t>
            </a:r>
            <a:r>
              <a:rPr lang="pl-PL" dirty="0" err="1" smtClean="0"/>
              <a:t>Barbara</a:t>
            </a:r>
            <a:r>
              <a:rPr lang="pl-PL" dirty="0" smtClean="0"/>
              <a:t> </a:t>
            </a:r>
            <a:r>
              <a:rPr lang="pl-PL" dirty="0" smtClean="0"/>
              <a:t>jest m.in. </a:t>
            </a:r>
            <a:r>
              <a:rPr lang="pl-PL" dirty="0" smtClean="0"/>
              <a:t>patronką </a:t>
            </a:r>
            <a:r>
              <a:rPr lang="pl-PL" dirty="0" smtClean="0"/>
              <a:t>dobrej </a:t>
            </a:r>
            <a:r>
              <a:rPr lang="pl-PL" dirty="0" smtClean="0"/>
              <a:t>śmierci, kaplic cmentarnych, kowali</a:t>
            </a:r>
            <a:r>
              <a:rPr lang="pl-PL" dirty="0" smtClean="0"/>
              <a:t>, cieśli i </a:t>
            </a:r>
            <a:r>
              <a:rPr lang="pl-PL" dirty="0" smtClean="0"/>
              <a:t>górników, </a:t>
            </a:r>
            <a:r>
              <a:rPr lang="pl-PL" dirty="0" smtClean="0"/>
              <a:t>jest </a:t>
            </a:r>
            <a:r>
              <a:rPr lang="pl-PL" dirty="0" smtClean="0"/>
              <a:t> też orędowniczką </a:t>
            </a:r>
            <a:r>
              <a:rPr lang="pl-PL" dirty="0" smtClean="0"/>
              <a:t>w czasie pożarów i </a:t>
            </a:r>
            <a:r>
              <a:rPr lang="pl-PL" dirty="0" smtClean="0"/>
              <a:t>burzy.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72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9089" y="0"/>
            <a:ext cx="11382703" cy="1320800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 Black" panose="020B0A04020102020204" pitchFamily="34" charset="0"/>
              </a:rPr>
              <a:t>Lokalizacja </a:t>
            </a:r>
            <a:r>
              <a:rPr lang="pl-PL" sz="2800" dirty="0">
                <a:latin typeface="Arial Black" panose="020B0A04020102020204" pitchFamily="34" charset="0"/>
              </a:rPr>
              <a:t>k</a:t>
            </a:r>
            <a:r>
              <a:rPr lang="pl-PL" sz="2800" dirty="0" smtClean="0">
                <a:latin typeface="Arial Black" panose="020B0A04020102020204" pitchFamily="34" charset="0"/>
              </a:rPr>
              <a:t>apliczki św</a:t>
            </a:r>
            <a:r>
              <a:rPr lang="pl-PL" sz="2800" dirty="0" smtClean="0">
                <a:latin typeface="Arial Black" panose="020B0A04020102020204" pitchFamily="34" charset="0"/>
              </a:rPr>
              <a:t>. Barbary oraz </a:t>
            </a:r>
            <a:r>
              <a:rPr lang="pl-PL" sz="2800" dirty="0" smtClean="0">
                <a:latin typeface="Arial Black" panose="020B0A04020102020204" pitchFamily="34" charset="0"/>
              </a:rPr>
              <a:t>dawnego cmentarza </a:t>
            </a:r>
            <a:r>
              <a:rPr lang="pl-PL" sz="2800" dirty="0" smtClean="0">
                <a:latin typeface="Arial Black" panose="020B0A04020102020204" pitchFamily="34" charset="0"/>
              </a:rPr>
              <a:t>kolonistów</a:t>
            </a:r>
            <a:br>
              <a:rPr lang="pl-PL" sz="2800" dirty="0" smtClean="0">
                <a:latin typeface="Arial Black" panose="020B0A04020102020204" pitchFamily="34" charset="0"/>
              </a:rPr>
            </a:br>
            <a:r>
              <a:rPr lang="pl-PL" sz="2800" dirty="0" smtClean="0">
                <a:latin typeface="Arial Black" panose="020B0A04020102020204" pitchFamily="34" charset="0"/>
              </a:rPr>
              <a:t>niemieckich</a:t>
            </a:r>
            <a:r>
              <a:rPr lang="pl-PL" sz="2800" dirty="0">
                <a:latin typeface="Arial Black" panose="020B0A04020102020204" pitchFamily="34" charset="0"/>
              </a:rPr>
              <a:t/>
            </a:r>
            <a:br>
              <a:rPr lang="pl-PL" sz="2800" dirty="0">
                <a:latin typeface="Arial Black" panose="020B0A04020102020204" pitchFamily="34" charset="0"/>
              </a:rPr>
            </a:br>
            <a:endParaRPr lang="pl-PL" sz="2800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442" y="2443859"/>
            <a:ext cx="5928417" cy="40609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88" y="902137"/>
            <a:ext cx="5148655" cy="577998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15155" y="1159099"/>
            <a:ext cx="7018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K</a:t>
            </a:r>
            <a:r>
              <a:rPr lang="pl-PL" dirty="0" smtClean="0">
                <a:solidFill>
                  <a:schemeClr val="accent4"/>
                </a:solidFill>
              </a:rPr>
              <a:t>apliczka </a:t>
            </a:r>
            <a:r>
              <a:rPr lang="pl-PL" dirty="0" smtClean="0">
                <a:solidFill>
                  <a:schemeClr val="accent4"/>
                </a:solidFill>
              </a:rPr>
              <a:t>oraz cmentarz położone są </a:t>
            </a:r>
            <a:r>
              <a:rPr lang="pl-PL" dirty="0" smtClean="0">
                <a:solidFill>
                  <a:schemeClr val="accent4"/>
                </a:solidFill>
              </a:rPr>
              <a:t>przy </a:t>
            </a:r>
            <a:r>
              <a:rPr lang="pl-PL" dirty="0">
                <a:solidFill>
                  <a:schemeClr val="accent4"/>
                </a:solidFill>
              </a:rPr>
              <a:t>drodze </a:t>
            </a:r>
            <a:r>
              <a:rPr lang="pl-PL" dirty="0" smtClean="0">
                <a:solidFill>
                  <a:schemeClr val="accent4"/>
                </a:solidFill>
              </a:rPr>
              <a:t>nr742 naprzeciwko </a:t>
            </a:r>
            <a:r>
              <a:rPr lang="pl-PL" i="1" dirty="0">
                <a:solidFill>
                  <a:schemeClr val="accent4"/>
                </a:solidFill>
              </a:rPr>
              <a:t>Pomnika upamiętniającego zwycięską walkę</a:t>
            </a:r>
            <a:r>
              <a:rPr lang="pl-PL" b="1" i="1" dirty="0">
                <a:solidFill>
                  <a:schemeClr val="accent4"/>
                </a:solidFill>
              </a:rPr>
              <a:t/>
            </a:r>
            <a:br>
              <a:rPr lang="pl-PL" b="1" i="1" dirty="0">
                <a:solidFill>
                  <a:schemeClr val="accent4"/>
                </a:solidFill>
              </a:rPr>
            </a:br>
            <a:r>
              <a:rPr lang="pl-PL" b="1" i="1" dirty="0" smtClean="0">
                <a:solidFill>
                  <a:schemeClr val="accent4"/>
                </a:solidFill>
              </a:rPr>
              <a:t>oddziałów </a:t>
            </a:r>
            <a:r>
              <a:rPr lang="pl-PL" b="1" i="1" dirty="0" smtClean="0">
                <a:solidFill>
                  <a:schemeClr val="accent4"/>
                </a:solidFill>
              </a:rPr>
              <a:t>partyzanckich</a:t>
            </a:r>
            <a:r>
              <a:rPr lang="pl-PL" b="1" dirty="0" smtClean="0">
                <a:solidFill>
                  <a:schemeClr val="accent4"/>
                </a:solidFill>
              </a:rPr>
              <a:t> </a:t>
            </a:r>
            <a:r>
              <a:rPr lang="pl-PL" b="1" dirty="0" smtClean="0">
                <a:solidFill>
                  <a:schemeClr val="accent4"/>
                </a:solidFill>
              </a:rPr>
              <a:t>, 5 </a:t>
            </a:r>
            <a:r>
              <a:rPr lang="pl-PL" b="1" dirty="0" smtClean="0">
                <a:solidFill>
                  <a:schemeClr val="accent4"/>
                </a:solidFill>
              </a:rPr>
              <a:t>metrów w głąb lasu </a:t>
            </a:r>
            <a:r>
              <a:rPr lang="pl-PL" b="1" dirty="0" smtClean="0">
                <a:solidFill>
                  <a:schemeClr val="accent4"/>
                </a:solidFill>
              </a:rPr>
              <a:t>.</a:t>
            </a:r>
            <a:endParaRPr lang="pl-PL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7362496" cy="1362841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Pomnik zbudowany w  hołdzie żołnierzom 25 PP ruchu samoobrony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Armii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Krajowej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45" y="15766"/>
            <a:ext cx="4577255" cy="685799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5" y="1103586"/>
            <a:ext cx="3767959" cy="57544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36482" y="1103586"/>
            <a:ext cx="3105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W hołdzie żołnierzom 25 PP samoobrony armii krajowej </a:t>
            </a:r>
          </a:p>
          <a:p>
            <a:r>
              <a:rPr lang="pl-PL" dirty="0">
                <a:solidFill>
                  <a:schemeClr val="accent4"/>
                </a:solidFill>
              </a:rPr>
              <a:t>o</a:t>
            </a:r>
            <a:r>
              <a:rPr lang="pl-PL" dirty="0" smtClean="0">
                <a:solidFill>
                  <a:schemeClr val="accent4"/>
                </a:solidFill>
              </a:rPr>
              <a:t>raz </a:t>
            </a:r>
            <a:r>
              <a:rPr lang="pl-PL" dirty="0" smtClean="0">
                <a:solidFill>
                  <a:schemeClr val="accent4"/>
                </a:solidFill>
              </a:rPr>
              <a:t>konspiracyjnego wojska </a:t>
            </a:r>
            <a:r>
              <a:rPr lang="pl-PL" dirty="0" smtClean="0">
                <a:solidFill>
                  <a:schemeClr val="accent4"/>
                </a:solidFill>
              </a:rPr>
              <a:t>polskiego. Poległym </a:t>
            </a:r>
            <a:r>
              <a:rPr lang="pl-PL" dirty="0" smtClean="0">
                <a:solidFill>
                  <a:schemeClr val="accent4"/>
                </a:solidFill>
              </a:rPr>
              <a:t>i pomordowanym w dniu </a:t>
            </a:r>
            <a:r>
              <a:rPr lang="pl-PL" dirty="0" smtClean="0">
                <a:solidFill>
                  <a:schemeClr val="accent4"/>
                </a:solidFill>
              </a:rPr>
              <a:t>8lipca </a:t>
            </a:r>
            <a:r>
              <a:rPr lang="pl-PL" dirty="0" smtClean="0">
                <a:solidFill>
                  <a:schemeClr val="accent4"/>
                </a:solidFill>
              </a:rPr>
              <a:t>1945r w bitwie ze specjalną dywizją Sowiecką pod </a:t>
            </a:r>
            <a:r>
              <a:rPr lang="pl-PL" dirty="0" smtClean="0">
                <a:solidFill>
                  <a:schemeClr val="accent4"/>
                </a:solidFill>
              </a:rPr>
              <a:t>Majkowicami. </a:t>
            </a:r>
            <a:r>
              <a:rPr lang="pl-PL" dirty="0" smtClean="0">
                <a:solidFill>
                  <a:schemeClr val="accent4"/>
                </a:solidFill>
              </a:rPr>
              <a:t>Również tym </a:t>
            </a:r>
            <a:r>
              <a:rPr lang="pl-PL" dirty="0" smtClean="0">
                <a:solidFill>
                  <a:schemeClr val="accent4"/>
                </a:solidFill>
              </a:rPr>
              <a:t>wszystkim, </a:t>
            </a:r>
            <a:r>
              <a:rPr lang="pl-PL" dirty="0" smtClean="0">
                <a:solidFill>
                  <a:schemeClr val="accent4"/>
                </a:solidFill>
              </a:rPr>
              <a:t>którzy zostali pomordowani w okresie okupacji </a:t>
            </a:r>
            <a:r>
              <a:rPr lang="pl-PL" dirty="0" smtClean="0">
                <a:solidFill>
                  <a:schemeClr val="accent4"/>
                </a:solidFill>
              </a:rPr>
              <a:t>sowieckiej.  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6482" y="474632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Lokalizacja</a:t>
            </a:r>
          </a:p>
          <a:p>
            <a:r>
              <a:rPr lang="pl-PL" dirty="0" smtClean="0">
                <a:solidFill>
                  <a:schemeClr val="accent4"/>
                </a:solidFill>
              </a:rPr>
              <a:t>Pomnik ten znajduje się naprzeciwko kościoła św. Stanisława w Ręcznie </a:t>
            </a:r>
            <a:endParaRPr lang="pl-P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Kościół pod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wezwaniem</a:t>
            </a:r>
            <a:b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św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Stanisława biskupa męczennika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9186" y="1166648"/>
            <a:ext cx="2301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</a:rPr>
              <a:t>Opis</a:t>
            </a:r>
          </a:p>
          <a:p>
            <a:endParaRPr lang="pl-PL" sz="1400" dirty="0"/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Świątynia zbudowana na planie krzyża, posiada dachy spadziste, kryte blachą. Kościół zachował cechy stylu barokowego. Potężne przypory widoczne przy narożnikach tej elewacji i od strony prezbiterium, nadają bryle budynku swojskiego charakteru. Ściany i sklepienia wewnątrz bogato dekorowane</a:t>
            </a:r>
            <a:r>
              <a:rPr lang="pl-PL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02" y="1252360"/>
            <a:ext cx="3867720" cy="5163607"/>
          </a:xfrm>
        </p:spPr>
      </p:pic>
      <p:sp>
        <p:nvSpPr>
          <p:cNvPr id="6" name="pole tekstowe 5"/>
          <p:cNvSpPr txBox="1"/>
          <p:nvPr/>
        </p:nvSpPr>
        <p:spPr>
          <a:xfrm>
            <a:off x="235437" y="4949396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</a:rPr>
              <a:t>Data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accent4"/>
                </a:solidFill>
              </a:rPr>
              <a:t>lub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accent4"/>
                </a:solidFill>
              </a:rPr>
              <a:t>czas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accent4"/>
                </a:solidFill>
              </a:rPr>
              <a:t>powstania</a:t>
            </a:r>
          </a:p>
          <a:p>
            <a:endParaRPr lang="pl-PL" sz="1400" dirty="0"/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1724 r. (XVIII w.)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5437" y="5861969"/>
            <a:ext cx="2648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</a:rPr>
              <a:t>Materiał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accent4"/>
                </a:solidFill>
              </a:rPr>
              <a:t>budowlany</a:t>
            </a:r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Budynek murowany</a:t>
            </a:r>
            <a:r>
              <a:rPr lang="pl-PL" sz="1400" dirty="0"/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7215352" y="113509"/>
            <a:ext cx="49766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</a:rPr>
              <a:t>Historia</a:t>
            </a:r>
          </a:p>
          <a:p>
            <a:endParaRPr lang="pl-PL" sz="1400" dirty="0"/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Wcześniej stał tu kościół modrzewiowy, na którego miejscu w 1236 r. wybudowano nowy z kamienia. Inicjatywę tę wykazał ówczesny </a:t>
            </a: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właściciel </a:t>
            </a: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wsi – Raczyński.</a:t>
            </a:r>
          </a:p>
          <a:p>
            <a:endParaRPr lang="pl-PL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 XVI w. kościół został powiększony przez dobudowanie drewnianej nawy głównej. Poświęcony 14 maja 1724 r. Spalony podczas pożaru wsi w 1813 r. został odbudowany dopiero 12 lat później z wykorzystaniem murów starego kościoła.</a:t>
            </a:r>
          </a:p>
          <a:p>
            <a:endParaRPr lang="pl-PL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Następnie sprawiono dębowe drzwi do kościoła i plebanii, pomalowano kościół i położono w nim posadzkę.</a:t>
            </a:r>
          </a:p>
          <a:p>
            <a:endParaRPr lang="pl-PL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 roku 2010 wykonano remont elewacji i elementów wyposażenia wnętrza.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7163094" y="4041454"/>
            <a:ext cx="502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</a:rPr>
              <a:t>Ciekawostki</a:t>
            </a:r>
          </a:p>
          <a:p>
            <a:endParaRPr lang="pl-PL" dirty="0"/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Tradycja miejscowa głosi, że św. Stanisław, którego obraz starodawny w kościele tutejszym ma sławę cudownego, odpoczywał tu, zaskoczony chorobą, w podróży do Łowicza.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215352" y="550718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>
                <a:solidFill>
                  <a:schemeClr val="accent4"/>
                </a:solidFill>
              </a:rPr>
              <a:t>Położenie obiektu</a:t>
            </a:r>
          </a:p>
          <a:p>
            <a:endParaRPr lang="pl-PL" sz="1400" dirty="0"/>
          </a:p>
          <a:p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Obiekt położony przy trasie nr 742 </a:t>
            </a: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</a:t>
            </a: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Ręcznie</a:t>
            </a:r>
            <a:r>
              <a:rPr lang="pl-PL" sz="1400" dirty="0" smtClean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814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2978998"/>
            <a:ext cx="3580326" cy="38814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23" y="0"/>
            <a:ext cx="4563050" cy="30420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03" y="592429"/>
            <a:ext cx="3190622" cy="44560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6" y="1521016"/>
            <a:ext cx="3704897" cy="49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1976" y="0"/>
            <a:ext cx="8596668" cy="1362841"/>
          </a:xfrm>
        </p:spPr>
        <p:txBody>
          <a:bodyPr/>
          <a:lstStyle/>
          <a:p>
            <a:r>
              <a:rPr lang="pl-PL" dirty="0" smtClean="0"/>
              <a:t>Informacje o parafii i kościele w Ręcznie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98331"/>
            <a:ext cx="1206062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dirty="0"/>
              <a:t>Według przekazu kronik klasztoru w Witowie w 1236 roku w Ręcznie na miejscu wcześniejszego, drewnianego kościoła wybudowano murowaną świątynię. Ręczyńska parafia, w źródłach pojawiła się po raz pierwszy w 1399 roku. Istnienie jej potwierdzone zostało  ponownie w latach 1511 oraz 1521. Najprawdopodobniej na przełomie XVI i XVII wieku kościół uległ zniszczeniu, można to wnioskować z przekazu kronik głoszących, iż w 1618 roku powstał kościół bądź kaplica ufundowana przez Walentyna </a:t>
            </a:r>
            <a:r>
              <a:rPr lang="pl-PL" sz="1400" dirty="0" err="1"/>
              <a:t>Raczewskiego</a:t>
            </a:r>
            <a:r>
              <a:rPr lang="pl-PL" sz="1400" dirty="0"/>
              <a:t>. W 1701 roku z fundacji Józefa Małachowskiego   rozbudowano kościół poprzez dobudowanie drewnianej nawy. W 1813 ulega on całkowitemu zniszczeniu (najprawdopodobniej kościół uległ wtedy tylko częściowemu zniszczeniu, a kronikarze umieścili wpis o całkowitym zniszczeniu w celu podkreślenia zasług Wojciecha Kamińskiego) w trakcie pożaru. W 1820 odnowiono prezbiterium, następnie w latach 1824-1825 wybudowano murowaną nawę. Budowniczym był Nikol bądź Müller. Dokonano tego w efekcie starań Wojciecha Kamińskiego, opata klasztoru </a:t>
            </a:r>
            <a:r>
              <a:rPr lang="pl-PL" sz="1400" dirty="0" err="1"/>
              <a:t>norbertanów</a:t>
            </a:r>
            <a:r>
              <a:rPr lang="pl-PL" sz="1400" dirty="0"/>
              <a:t> w Witowie, który to przeprowadził zbiórkę pieniędzy na odbudowę wśród okolicznej ludności. W okresie tym kościół składał się z prezbiterium, nawy i dwóch pomieszczeń przylegających do niego od północy i południa (skarbiec i zakrystia.). W 1850 roku przy zachodnich narożach korpusu kościoła dobudowano skarpy.</a:t>
            </a:r>
          </a:p>
          <a:p>
            <a:pPr marL="0" indent="0">
              <a:buNone/>
            </a:pPr>
            <a:r>
              <a:rPr lang="pl-PL" sz="1400" dirty="0"/>
              <a:t>W 1894 roku zamieniono dawny skarbiec (pomieszczenie południowe) na kaplice, jednocześnie poszerzono wejście do niej od strony kościoła. Następnie, w 1897 roku do wschodniej ściany prezbiterium dostawiono nową zakrystię, zamieniając dawną (pomieszczenie północne) na kolejną kaplicę. Wiele informacji na temat nieudokumentowanych zmian struktury kościoła w XIX wieku daje nam zachowany, i pochodzący prawdopodobnie sprzed 1894 roku (budowa zakrystii), odręczny plan kościoła (bądź jego późniejszy odrys).  Widoczne są na nim dwa, prawdopodobnie drewniane aneksy pod bocznymi przęsłami chóru muzycznego, z klatką schodową umieszczoną w północnym rogu (obecnie na chórze w tym miejscu podłoga wykonana jest z innego rodzaju desek a wejście nań wiedzie w drugim narożniku po kręconych schodach). Współczesne, boczne wejście do prezbiterium (południowo-zachodnie) nie figuruje na planie, można się dopatrywać wejścia po przeciwległej stronie w narożniku północno-zachodnim. Na rzeczonym planie widoczne jest również wejście [?] w południowej ścianie prezbiterium, poniżej okna znajdującego się obecnie w tym miejscu, oraz nisza na przeciwległej ścianie prezbiterium (również poniżej obecnego okna). Plan przedstawia wąskie, </a:t>
            </a:r>
            <a:r>
              <a:rPr lang="pl-PL" sz="1400" dirty="0" err="1"/>
              <a:t>rozglifione</a:t>
            </a:r>
            <a:r>
              <a:rPr lang="pl-PL" sz="1400" dirty="0"/>
              <a:t> do ich wnętrza, wejścia do obecnych kaplic bocznych. Na planie nie figuruje natomiast zakrystia i zachodnie wyjście z kaplicy północnej, jednak w jej ścianie północnej umieszczone jest, obecnie nie istniejące okno. W kaplicy południowej plan nie przedstawia, istniejącego obecnie, okna w ścianie wschodniej. Schody do kościoła umiejscowione są zaraz przed jego wejściem a nie, jak obecnie, w pewnym oddaleniu. Zaznaczony jest jeden, niewielki ołtarz w prezbiterium (do rzeczonego planu podchodzić należy z pewną dozą ostrożności, ponieważ może to być wstępny plan przebudowy wykonany przez Mullera, jednego z architektów odpowiedzialnych za budowę nawy (1824-1825</a:t>
            </a:r>
            <a:r>
              <a:rPr lang="pl-PL" sz="1400" dirty="0" smtClean="0"/>
              <a:t>)</a:t>
            </a: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742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931</Words>
  <Application>Microsoft Office PowerPoint</Application>
  <PresentationFormat>Niestandardowy</PresentationFormat>
  <Paragraphs>52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Faseta</vt:lpstr>
      <vt:lpstr>Zabytki mojej okolicy - gmina Ręczno</vt:lpstr>
      <vt:lpstr>Pomnik upamiętniający zwycięską walkę oddziałów partyzanckich</vt:lpstr>
      <vt:lpstr>Lokalizacja pomnika upamiętniającego zwycięską walkę oddziałów partyzanckich</vt:lpstr>
      <vt:lpstr>Kapliczka świętej Rozalii –upamiętniająca dawny cmentarz kolonistów niemieckich zamieszkujących okoliczne wsie</vt:lpstr>
      <vt:lpstr>Lokalizacja kapliczki św. Barbary oraz dawnego cmentarza kolonistów niemieckich </vt:lpstr>
      <vt:lpstr>Pomnik zbudowany w  hołdzie żołnierzom 25 PP ruchu samoobrony Armii Krajowej </vt:lpstr>
      <vt:lpstr>Kościół pod wezwaniem  św. Stanisława biskupa męczennika </vt:lpstr>
      <vt:lpstr>Prezentacja programu PowerPoint</vt:lpstr>
      <vt:lpstr>Informacje o parafii i kościele w Ręcznie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Zabytki mojej okolicy</dc:title>
  <dc:creator>Użytkownik systemu Windows</dc:creator>
  <cp:lastModifiedBy>Ja</cp:lastModifiedBy>
  <cp:revision>19</cp:revision>
  <dcterms:created xsi:type="dcterms:W3CDTF">2019-03-05T16:30:37Z</dcterms:created>
  <dcterms:modified xsi:type="dcterms:W3CDTF">2019-05-13T05:35:37Z</dcterms:modified>
</cp:coreProperties>
</file>