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513BFE8-3EE2-473B-8360-CC401F693042}" type="datetime1">
              <a:rPr lang="pl-PL" smtClean="0"/>
              <a:t>2023-12-13</a:t>
            </a:fld>
            <a:endParaRPr lang="en-US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9DC72C2-8778-44E0-A8D5-BF70BB622A0E}" type="datetime1">
              <a:rPr lang="pl-PL" smtClean="0"/>
              <a:t>2023-12-13</a:t>
            </a:fld>
            <a:endParaRPr lang="en-US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"/>
              <a:t>Kliknij, aby edytować style wzorca tekstu</a:t>
            </a:r>
            <a:endParaRPr lang="en-US"/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  <a:endParaRPr lang="en-US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xmlns="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pl-PL"/>
              <a:t>Kliknij, aby edytować styl wzorca podtytułu</a:t>
            </a:r>
            <a:endParaRPr lang="en-US" dirty="0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xmlns="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AE7E8F-A35A-46B2-A9BE-524299B2F50E}" type="datetime1">
              <a:rPr lang="pl-PL" smtClean="0"/>
              <a:t>2023-12-13</a:t>
            </a:fld>
            <a:endParaRPr lang="en-US" dirty="0"/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xmlns="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3602E8-8E60-4F5A-9D4B-F49E43817F18}" type="datetime1">
              <a:rPr lang="pl-PL" smtClean="0"/>
              <a:t>2023-12-13</a:t>
            </a:fld>
            <a:endParaRPr lang="en-US" dirty="0"/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xmlns="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xmlns="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xmlns="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253C05-66E5-44BF-A1CC-B6E179382F80}" type="datetime1">
              <a:rPr lang="pl-PL" smtClean="0"/>
              <a:t>2023-12-13</a:t>
            </a:fld>
            <a:endParaRPr lang="en-US" dirty="0"/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xmlns="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Numer slajdu — symbol zastępczy 9">
            <a:extLst>
              <a:ext uri="{FF2B5EF4-FFF2-40B4-BE49-F238E27FC236}">
                <a16:creationId xmlns:a16="http://schemas.microsoft.com/office/drawing/2014/main" xmlns="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37154A-9283-472F-9D32-E032250E224B}" type="datetime1">
              <a:rPr lang="pl-PL" smtClean="0"/>
              <a:t>2023-12-13</a:t>
            </a:fld>
            <a:endParaRPr lang="en-US" dirty="0"/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xmlns="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xmlns="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xmlns="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817808-171F-49DD-90FA-9B1DDEA0460D}" type="datetime1">
              <a:rPr lang="pl-PL" smtClean="0"/>
              <a:t>2023-12-13</a:t>
            </a:fld>
            <a:endParaRPr lang="en-US" dirty="0"/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Numer slajdu — symbol zastępczy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2" name="Data — symbol zastępczy 1">
            <a:extLst>
              <a:ext uri="{FF2B5EF4-FFF2-40B4-BE49-F238E27FC236}">
                <a16:creationId xmlns:a16="http://schemas.microsoft.com/office/drawing/2014/main" xmlns="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9D7E3F-871E-42B9-88FB-12D60C8B3FED}" type="datetime1">
              <a:rPr lang="pl-PL" smtClean="0"/>
              <a:t>2023-12-13</a:t>
            </a:fld>
            <a:endParaRPr lang="en-US" dirty="0"/>
          </a:p>
        </p:txBody>
      </p:sp>
      <p:sp>
        <p:nvSpPr>
          <p:cNvPr id="9" name="Stopka — symbol zastępczy 8">
            <a:extLst>
              <a:ext uri="{FF2B5EF4-FFF2-40B4-BE49-F238E27FC236}">
                <a16:creationId xmlns:a16="http://schemas.microsoft.com/office/drawing/2014/main" xmlns="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Numer slajdu — symbol zastępczy 9">
            <a:extLst>
              <a:ext uri="{FF2B5EF4-FFF2-40B4-BE49-F238E27FC236}">
                <a16:creationId xmlns:a16="http://schemas.microsoft.com/office/drawing/2014/main" xmlns="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2" name="Data — symbol zastępczy 1">
            <a:extLst>
              <a:ext uri="{FF2B5EF4-FFF2-40B4-BE49-F238E27FC236}">
                <a16:creationId xmlns:a16="http://schemas.microsoft.com/office/drawing/2014/main" xmlns="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172BDD-02B5-48CF-A598-DDE8D9E324B3}" type="datetime1">
              <a:rPr lang="pl-PL" smtClean="0"/>
              <a:t>2023-12-13</a:t>
            </a:fld>
            <a:endParaRPr lang="en-US" dirty="0"/>
          </a:p>
        </p:txBody>
      </p:sp>
      <p:sp>
        <p:nvSpPr>
          <p:cNvPr id="11" name="Stopka — symbol zastępczy 10">
            <a:extLst>
              <a:ext uri="{FF2B5EF4-FFF2-40B4-BE49-F238E27FC236}">
                <a16:creationId xmlns:a16="http://schemas.microsoft.com/office/drawing/2014/main" xmlns="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Numer slajdu — symbol zastępczy 11">
            <a:extLst>
              <a:ext uri="{FF2B5EF4-FFF2-40B4-BE49-F238E27FC236}">
                <a16:creationId xmlns:a16="http://schemas.microsoft.com/office/drawing/2014/main" xmlns="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6" name="Data — symbol zastępczy 5">
            <a:extLst>
              <a:ext uri="{FF2B5EF4-FFF2-40B4-BE49-F238E27FC236}">
                <a16:creationId xmlns:a16="http://schemas.microsoft.com/office/drawing/2014/main" xmlns="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C9D7BB-18F8-44E5-BA28-A3609601F748}" type="datetime1">
              <a:rPr lang="pl-PL" smtClean="0"/>
              <a:t>2023-12-13</a:t>
            </a:fld>
            <a:endParaRPr lang="en-US" dirty="0"/>
          </a:p>
        </p:txBody>
      </p:sp>
      <p:sp>
        <p:nvSpPr>
          <p:cNvPr id="7" name="Stopka — symbol zastępczy 6">
            <a:extLst>
              <a:ext uri="{FF2B5EF4-FFF2-40B4-BE49-F238E27FC236}">
                <a16:creationId xmlns:a16="http://schemas.microsoft.com/office/drawing/2014/main" xmlns="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Numer slajdu — symbol zastępczy 7">
            <a:extLst>
              <a:ext uri="{FF2B5EF4-FFF2-40B4-BE49-F238E27FC236}">
                <a16:creationId xmlns:a16="http://schemas.microsoft.com/office/drawing/2014/main" xmlns="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xmlns="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a — symbol zastępczy 1">
            <a:extLst>
              <a:ext uri="{FF2B5EF4-FFF2-40B4-BE49-F238E27FC236}">
                <a16:creationId xmlns:a16="http://schemas.microsoft.com/office/drawing/2014/main" xmlns="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41AFA3-ED28-409D-9F61-7C1CB062C782}" type="datetime1">
              <a:rPr lang="pl-PL" smtClean="0"/>
              <a:t>2023-12-13</a:t>
            </a:fld>
            <a:endParaRPr lang="en-US" dirty="0"/>
          </a:p>
        </p:txBody>
      </p:sp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xmlns="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xmlns="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46D2179F-AD35-466F-A681-81C59189197B}" type="datetime1">
              <a:rPr lang="pl-PL" smtClean="0"/>
              <a:t>2023-12-13</a:t>
            </a:fld>
            <a:endParaRPr lang="en-US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Obraz — symbol zastępczy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4A1395F0-C132-4F04-9A22-D8E58D655E1C}" type="datetime1">
              <a:rPr lang="pl-PL" smtClean="0"/>
              <a:t>2023-12-13</a:t>
            </a:fld>
            <a:endParaRPr lang="en-US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"/>
              <a:t>Kliknij, aby edytować styl wzorca tytułu</a:t>
            </a:r>
            <a:endParaRPr lang="en-US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pl"/>
              <a:t>Kliknij, aby edytować style wzorca tekstu</a:t>
            </a:r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  <a:endParaRPr lang="en-US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4E43EAF1-28E3-44EC-B370-94486815203D}" type="datetime1">
              <a:rPr lang="pl-PL" smtClean="0"/>
              <a:t>2023-12-13</a:t>
            </a:fld>
            <a:endParaRPr lang="en-US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xmlns="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G%C5%82%C3%B3wny_Urz%C4%85d_Statystyczny" TargetMode="External"/><Relationship Id="rId13" Type="http://schemas.openxmlformats.org/officeDocument/2006/relationships/hyperlink" Target="https://pl.wikipedia.org/wiki/Jezioro_Sulejowskie" TargetMode="External"/><Relationship Id="rId18" Type="http://schemas.openxmlformats.org/officeDocument/2006/relationships/hyperlink" Target="https://pl.wikipedia.org/wiki/Ziemia_sieradzka" TargetMode="External"/><Relationship Id="rId3" Type="http://schemas.openxmlformats.org/officeDocument/2006/relationships/hyperlink" Target="https://pl.wikipedia.org/wiki/Powiat_piotrkowski" TargetMode="External"/><Relationship Id="rId7" Type="http://schemas.openxmlformats.org/officeDocument/2006/relationships/hyperlink" Target="https://pl.wikipedia.org/wiki/Rado%C5%84ka_(struga)" TargetMode="External"/><Relationship Id="rId12" Type="http://schemas.openxmlformats.org/officeDocument/2006/relationships/hyperlink" Target="https://pl.wikipedia.org/wiki/Tomasz%C3%B3w_Mazowiecki" TargetMode="External"/><Relationship Id="rId17" Type="http://schemas.openxmlformats.org/officeDocument/2006/relationships/hyperlink" Target="https://pl.wikipedia.org/wiki/Ziemia_sandomierska" TargetMode="External"/><Relationship Id="rId2" Type="http://schemas.openxmlformats.org/officeDocument/2006/relationships/hyperlink" Target="https://pl.wikipedia.org/wiki/Miasto" TargetMode="External"/><Relationship Id="rId16" Type="http://schemas.openxmlformats.org/officeDocument/2006/relationships/hyperlink" Target="https://pl.wikipedia.org/wiki/Ma%C5%82opolska" TargetMode="External"/><Relationship Id="rId20" Type="http://schemas.openxmlformats.org/officeDocument/2006/relationships/hyperlink" Target="https://pl.wikipedia.org/wiki/Wojew%C3%B3dztwo_sieradzkie_(I_Rzeczpospolita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Pilica" TargetMode="External"/><Relationship Id="rId11" Type="http://schemas.openxmlformats.org/officeDocument/2006/relationships/hyperlink" Target="https://pl.wikipedia.org/wiki/Smardzewice" TargetMode="External"/><Relationship Id="rId5" Type="http://schemas.openxmlformats.org/officeDocument/2006/relationships/hyperlink" Target="https://pl.wikipedia.org/wiki/Sulej%C3%B3w_(gmina)" TargetMode="External"/><Relationship Id="rId15" Type="http://schemas.openxmlformats.org/officeDocument/2006/relationships/hyperlink" Target="https://pl.wikipedia.org/wiki/%C5%81%C3%B3d%C5%BA" TargetMode="External"/><Relationship Id="rId10" Type="http://schemas.openxmlformats.org/officeDocument/2006/relationships/hyperlink" Target="https://pl.wikipedia.org/wiki/Wojew%C3%B3dztwo_piotrkowskie" TargetMode="External"/><Relationship Id="rId19" Type="http://schemas.openxmlformats.org/officeDocument/2006/relationships/hyperlink" Target="https://pl.wikipedia.org/wiki/Opactwo_Cysters%C3%B3w_w_Sulejowie" TargetMode="External"/><Relationship Id="rId4" Type="http://schemas.openxmlformats.org/officeDocument/2006/relationships/hyperlink" Target="https://pl.wikipedia.org/wiki/Wojew%C3%B3dztwo_%C5%82%C3%B3dzkie" TargetMode="External"/><Relationship Id="rId9" Type="http://schemas.openxmlformats.org/officeDocument/2006/relationships/hyperlink" Target="https://pl.wikipedia.org/wiki/Podzia%C5%82_administracyjny_Polski_(1975%E2%80%931998)" TargetMode="External"/><Relationship Id="rId14" Type="http://schemas.openxmlformats.org/officeDocument/2006/relationships/hyperlink" Target="https://pl.wikipedia.org/wiki/Piotrk%C3%B3w_Trybunalsk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Prostokąt 21">
            <a:extLst>
              <a:ext uri="{FF2B5EF4-FFF2-40B4-BE49-F238E27FC236}">
                <a16:creationId xmlns:a16="http://schemas.microsoft.com/office/drawing/2014/main" xmlns="" id="{A9286AD2-18A9-4868-A4E3-7A2097A208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 rtlCol="0">
            <a:normAutofit/>
          </a:bodyPr>
          <a:lstStyle/>
          <a:p>
            <a:r>
              <a:rPr lang="pl" dirty="0"/>
              <a:t>Sulejów </a:t>
            </a:r>
            <a:r>
              <a:rPr lang="pl" dirty="0" smtClean="0"/>
              <a:t>kiedyś </a:t>
            </a:r>
            <a:r>
              <a:rPr lang="pl" dirty="0"/>
              <a:t>vs </a:t>
            </a:r>
            <a:r>
              <a:rPr lang="pl" dirty="0" smtClean="0"/>
              <a:t>dziś</a:t>
            </a:r>
            <a:endParaRPr lang="pl" sz="80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 rtlCol="0">
            <a:normAutofit/>
          </a:bodyPr>
          <a:lstStyle/>
          <a:p>
            <a:pPr rtl="0"/>
            <a:r>
              <a:rPr lang="pl-PL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</a:t>
            </a:r>
            <a:r>
              <a:rPr lang="pl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zyli jak sulejów </a:t>
            </a:r>
            <a:r>
              <a:rPr lang="pl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zmienił się </a:t>
            </a:r>
            <a:r>
              <a:rPr lang="pl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 </a:t>
            </a:r>
            <a:r>
              <a:rPr lang="pl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przestRzeni </a:t>
            </a:r>
            <a:r>
              <a:rPr lang="pl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lat</a:t>
            </a:r>
          </a:p>
        </p:txBody>
      </p:sp>
      <p:cxnSp>
        <p:nvCxnSpPr>
          <p:cNvPr id="24" name="Łącznik prosty 23">
            <a:extLst>
              <a:ext uri="{FF2B5EF4-FFF2-40B4-BE49-F238E27FC236}">
                <a16:creationId xmlns:a16="http://schemas.microsoft.com/office/drawing/2014/main" xmlns="" id="{E7A7CD63-7EC3-44F3-95D0-595C4019FF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9D24D6F2-9B95-5C91-8BAF-310A96063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76" y="0"/>
            <a:ext cx="5042517" cy="68580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7A88AB4E-6CD6-A266-6009-3192402AB97D}"/>
              </a:ext>
            </a:extLst>
          </p:cNvPr>
          <p:cNvSpPr txBox="1"/>
          <p:nvPr/>
        </p:nvSpPr>
        <p:spPr>
          <a:xfrm>
            <a:off x="6915956" y="6205491"/>
            <a:ext cx="4935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Wykonał Jakub Czeczotka </a:t>
            </a:r>
            <a:r>
              <a:rPr lang="pl-PL" dirty="0" err="1"/>
              <a:t>kl</a:t>
            </a:r>
            <a:r>
              <a:rPr lang="pl-PL" dirty="0"/>
              <a:t> </a:t>
            </a:r>
            <a:r>
              <a:rPr lang="pl-PL" dirty="0" smtClean="0"/>
              <a:t>1     r.sz.2022/2023 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417410F-3881-5D32-CDC7-BD06176C1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Kościół </a:t>
            </a:r>
            <a:r>
              <a:rPr lang="pl-PL" dirty="0" err="1"/>
              <a:t>Św</a:t>
            </a:r>
            <a:r>
              <a:rPr lang="pl-PL" dirty="0"/>
              <a:t> Floriana 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92646E28-8480-3A6F-E750-EA7BB9AE1B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5824" y="3533310"/>
            <a:ext cx="3098307" cy="2787589"/>
          </a:xfrm>
          <a:prstGeom prst="rect">
            <a:avLst/>
          </a:prstGeom>
        </p:spPr>
      </p:pic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93F466BB-4BBC-482C-1DD7-E4F6EDD6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A37154A-9283-472F-9D32-E032250E224B}" type="datetime1">
              <a:rPr lang="pl-PL" smtClean="0"/>
              <a:t>2023-12-13</a:t>
            </a:fld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B0EFD286-078B-73E9-5D8F-35583136F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1428" y="3533310"/>
            <a:ext cx="4252404" cy="2787589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5DC699E5-35B5-BA94-8A59-CB2A9B391C97}"/>
              </a:ext>
            </a:extLst>
          </p:cNvPr>
          <p:cNvSpPr txBox="1"/>
          <p:nvPr/>
        </p:nvSpPr>
        <p:spPr>
          <a:xfrm>
            <a:off x="825623" y="2095129"/>
            <a:ext cx="10857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Kościół </a:t>
            </a:r>
            <a:r>
              <a:rPr lang="pl-PL" dirty="0" err="1"/>
              <a:t>Św</a:t>
            </a:r>
            <a:r>
              <a:rPr lang="pl-PL" dirty="0"/>
              <a:t> Floriana w Sulejowie jest jednym z niewielu obiektów gminy Sulejów który zachował się po bombardowaniu Sulejowa przez oddziały Niemieckie. Powstał w 1901-1903 roku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0B98D2B9-7F6A-780A-C692-CA478CF8B4B7}"/>
              </a:ext>
            </a:extLst>
          </p:cNvPr>
          <p:cNvSpPr txBox="1"/>
          <p:nvPr/>
        </p:nvSpPr>
        <p:spPr>
          <a:xfrm>
            <a:off x="733294" y="2683730"/>
            <a:ext cx="2728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/>
              <a:t>Dziś</a:t>
            </a:r>
            <a:r>
              <a:rPr lang="pl-PL" sz="4800" dirty="0" smtClean="0"/>
              <a:t>                                                                                                                                                  </a:t>
            </a:r>
            <a:endParaRPr lang="pl-PL" sz="4800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C620208D-4D07-D8B8-5BFA-DDFD7DBDBEA1}"/>
              </a:ext>
            </a:extLst>
          </p:cNvPr>
          <p:cNvSpPr txBox="1"/>
          <p:nvPr/>
        </p:nvSpPr>
        <p:spPr>
          <a:xfrm>
            <a:off x="8992231" y="2612808"/>
            <a:ext cx="3622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/>
              <a:t>Kiedy</a:t>
            </a:r>
            <a:r>
              <a:rPr lang="pl-PL" sz="4800" dirty="0" smtClean="0"/>
              <a:t>ś</a:t>
            </a:r>
            <a:endParaRPr lang="pl-PL" sz="4800" dirty="0"/>
          </a:p>
        </p:txBody>
      </p:sp>
    </p:spTree>
    <p:extLst>
      <p:ext uri="{BB962C8B-B14F-4D97-AF65-F5344CB8AC3E}">
        <p14:creationId xmlns:p14="http://schemas.microsoft.com/office/powerpoint/2010/main" val="1197758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B20AB7B-243F-8CAF-6046-7A5C0CC06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4359"/>
            <a:ext cx="10058400" cy="1450757"/>
          </a:xfrm>
        </p:spPr>
        <p:txBody>
          <a:bodyPr/>
          <a:lstStyle/>
          <a:p>
            <a:r>
              <a:rPr lang="pl-PL" dirty="0"/>
              <a:t>Podklasztorze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0D81FC94-6023-0CE1-561E-0C09538F99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149" y="2805344"/>
            <a:ext cx="2949084" cy="3551068"/>
          </a:xfrm>
          <a:prstGeom prst="rect">
            <a:avLst/>
          </a:prstGeom>
        </p:spPr>
      </p:pic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A65A616A-850A-E5D6-F954-0556D3918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A37154A-9283-472F-9D32-E032250E224B}" type="datetime1">
              <a:rPr lang="pl-PL" smtClean="0"/>
              <a:t>2023-12-13</a:t>
            </a:fld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AABC0C05-9BB9-C46A-255C-B26AD214C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167" y="4146202"/>
            <a:ext cx="4572000" cy="2246883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629F98A2-E910-1B87-216E-2C0F6F69C94B}"/>
              </a:ext>
            </a:extLst>
          </p:cNvPr>
          <p:cNvSpPr txBox="1"/>
          <p:nvPr/>
        </p:nvSpPr>
        <p:spPr>
          <a:xfrm>
            <a:off x="3844031" y="2058107"/>
            <a:ext cx="808755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zespół klasztorny opactwa cysterskiego w Sulejowie – położony w Podklasztorzu (obecnie dzielnica Sulejowa) jeden z najlepiej zachowanych zespołów cysterskich w Polsce, będący zabytkiem architektury romańskiej. 22 października 2012 roku obiekt został wpisany na listę Pomników historii[1]. </a:t>
            </a:r>
          </a:p>
          <a:p>
            <a:r>
              <a:rPr lang="pl-PL" sz="1100" dirty="0"/>
              <a:t>Najistotniejszymi zachowanymi jego elementami są: </a:t>
            </a:r>
          </a:p>
          <a:p>
            <a:r>
              <a:rPr lang="pl-PL" sz="1100" dirty="0"/>
              <a:t>Kościół św. Tomasza </a:t>
            </a:r>
            <a:r>
              <a:rPr lang="pl-PL" sz="1100" dirty="0" err="1"/>
              <a:t>Kantuaryjskiego</a:t>
            </a:r>
            <a:r>
              <a:rPr lang="pl-PL" sz="1100" dirty="0"/>
              <a:t> – trójnawowa bazylika z transeptem. Jako zakończenie budowy przyjmowana jest data konsekracji kościoła, rok 1232. Bryła kościoła zachowała się w nienaruszonym układzie. Front kościoła zdobi romański portal i rozeta. Wyposażenie świątyni pochodzi z okresu baroku i rokoka.</a:t>
            </a:r>
          </a:p>
          <a:p>
            <a:r>
              <a:rPr lang="pl-PL" sz="1100" dirty="0"/>
              <a:t>Skrzydło wschodnie klasztoru, jego jedyna zachowana część, w której obecnie znajduje się muzeum. W skrzydle tym zachował się także późnoromański kapitularz i gotyckie krużganki. Sklepienie kapitularza opiera się na jednej kolumnie, umieszczonej w środku pomieszczenia. Skrzydło południowe, pochodzące z XVI wieku, jest w ruinie. Dawniej trzy skrzydła klasztoru i kościół otaczały wirydarz.</a:t>
            </a:r>
          </a:p>
        </p:txBody>
      </p:sp>
    </p:spTree>
    <p:extLst>
      <p:ext uri="{BB962C8B-B14F-4D97-AF65-F5344CB8AC3E}">
        <p14:creationId xmlns:p14="http://schemas.microsoft.com/office/powerpoint/2010/main" val="2806639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60835EF-7F85-C554-53AC-9631C4968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Plac Straży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8346A412-5D02-B465-5973-A048B48356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174" y="3204838"/>
            <a:ext cx="3376634" cy="2673027"/>
          </a:xfrm>
          <a:prstGeom prst="rect">
            <a:avLst/>
          </a:prstGeom>
        </p:spPr>
      </p:pic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41AEBBAE-174D-9AE0-F685-B8B20B9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A37154A-9283-472F-9D32-E032250E224B}" type="datetime1">
              <a:rPr lang="pl-PL" smtClean="0"/>
              <a:t>2023-12-13</a:t>
            </a:fld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8E1DE8E8-7B02-EE41-4D7C-931E5D432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9184" y="3429000"/>
            <a:ext cx="4133443" cy="2673028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8BEC7B67-1357-16BD-1A81-A7F2CB60C024}"/>
              </a:ext>
            </a:extLst>
          </p:cNvPr>
          <p:cNvSpPr txBox="1"/>
          <p:nvPr/>
        </p:nvSpPr>
        <p:spPr>
          <a:xfrm>
            <a:off x="716132" y="1961522"/>
            <a:ext cx="109522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0" dirty="0" smtClean="0"/>
              <a:t>                 Dziś                          </a:t>
            </a:r>
            <a:endParaRPr lang="pl-PL" sz="7200" dirty="0"/>
          </a:p>
        </p:txBody>
      </p:sp>
    </p:spTree>
    <p:extLst>
      <p:ext uri="{BB962C8B-B14F-4D97-AF65-F5344CB8AC3E}">
        <p14:creationId xmlns:p14="http://schemas.microsoft.com/office/powerpoint/2010/main" val="221890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CC01DF4-9416-EDAD-9D20-5CA6D7069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Sulejów Informacje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B64D17C-753F-E50C-C7B3-F9F0AB93D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>
                <a:solidFill>
                  <a:schemeClr val="tx1"/>
                </a:solidFill>
              </a:rPr>
              <a:t>Sulejów</a:t>
            </a:r>
            <a:r>
              <a:rPr lang="pl-PL" dirty="0">
                <a:solidFill>
                  <a:schemeClr val="tx1"/>
                </a:solidFill>
              </a:rPr>
              <a:t> – </a:t>
            </a:r>
            <a:r>
              <a:rPr lang="pl-PL" dirty="0">
                <a:solidFill>
                  <a:schemeClr val="tx1"/>
                </a:solidFill>
                <a:hlinkClick r:id="rId2" tooltip="Miasto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miasto</a:t>
            </a:r>
            <a:r>
              <a:rPr lang="pl-PL" dirty="0">
                <a:solidFill>
                  <a:schemeClr val="tx1"/>
                </a:solidFill>
              </a:rPr>
              <a:t> w </a:t>
            </a:r>
            <a:r>
              <a:rPr lang="pl-PL" dirty="0">
                <a:solidFill>
                  <a:schemeClr val="tx1"/>
                </a:solidFill>
                <a:hlinkClick r:id="rId3" tooltip="Powiat piotrkowsk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powiecie piotrkowskim</a:t>
            </a:r>
            <a:r>
              <a:rPr lang="pl-PL" dirty="0">
                <a:solidFill>
                  <a:schemeClr val="tx1"/>
                </a:solidFill>
              </a:rPr>
              <a:t>, </a:t>
            </a:r>
            <a:r>
              <a:rPr lang="pl-PL" dirty="0">
                <a:solidFill>
                  <a:schemeClr val="tx1"/>
                </a:solidFill>
                <a:hlinkClick r:id="rId4" tooltip="Województwo łódzki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województwie łódzkim</a:t>
            </a:r>
            <a:r>
              <a:rPr lang="pl-PL" dirty="0">
                <a:solidFill>
                  <a:schemeClr val="tx1"/>
                </a:solidFill>
              </a:rPr>
              <a:t>, siedziba gminy Sulej</a:t>
            </a:r>
            <a:r>
              <a:rPr lang="pl-PL" dirty="0">
                <a:solidFill>
                  <a:schemeClr val="tx1"/>
                </a:solidFill>
                <a:hlinkClick r:id="rId5" tooltip="Sulejów (gmina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ów</a:t>
            </a:r>
            <a:r>
              <a:rPr lang="pl-PL" dirty="0">
                <a:solidFill>
                  <a:schemeClr val="tx1"/>
                </a:solidFill>
              </a:rPr>
              <a:t>, nad rzeką </a:t>
            </a:r>
            <a:r>
              <a:rPr lang="pl-PL" dirty="0">
                <a:solidFill>
                  <a:schemeClr val="tx1"/>
                </a:solidFill>
                <a:hlinkClick r:id="rId6" tooltip="Pilic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Pilicą</a:t>
            </a:r>
            <a:r>
              <a:rPr lang="pl-PL" dirty="0">
                <a:solidFill>
                  <a:schemeClr val="tx1"/>
                </a:solidFill>
              </a:rPr>
              <a:t> i </a:t>
            </a:r>
            <a:r>
              <a:rPr lang="pl-PL" dirty="0" err="1">
                <a:solidFill>
                  <a:schemeClr val="tx1"/>
                </a:solidFill>
                <a:hlinkClick r:id="rId7" tooltip="Radońka (struga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Radońką</a:t>
            </a:r>
            <a:r>
              <a:rPr lang="pl-PL" dirty="0">
                <a:solidFill>
                  <a:schemeClr val="tx1"/>
                </a:solidFill>
              </a:rPr>
              <a:t>. Według danych </a:t>
            </a:r>
            <a:r>
              <a:rPr lang="pl-PL" dirty="0">
                <a:solidFill>
                  <a:schemeClr val="tx1"/>
                </a:solidFill>
                <a:hlinkClick r:id="rId8" tooltip="Główny Urząd Statystyczny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GUS</a:t>
            </a:r>
            <a:r>
              <a:rPr lang="pl-PL" dirty="0">
                <a:solidFill>
                  <a:schemeClr val="tx1"/>
                </a:solidFill>
              </a:rPr>
              <a:t> z 31 grudnia 2019 r. miasto liczyło 6177 mieszkańców. </a:t>
            </a:r>
            <a:r>
              <a:rPr lang="pl-PL" dirty="0">
                <a:solidFill>
                  <a:schemeClr val="tx1"/>
                </a:solidFill>
                <a:hlinkClick r:id="rId9" tooltip="Podział administracyjny Polski (1975–1998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 latach 1975–1998</a:t>
            </a:r>
            <a:r>
              <a:rPr lang="pl-PL" dirty="0">
                <a:solidFill>
                  <a:schemeClr val="tx1"/>
                </a:solidFill>
              </a:rPr>
              <a:t> miasto administracyjnie należało do </a:t>
            </a:r>
            <a:r>
              <a:rPr lang="pl-PL" dirty="0">
                <a:solidFill>
                  <a:schemeClr val="tx1"/>
                </a:solidFill>
                <a:hlinkClick r:id="rId10" tooltip="Województwo piotrkowski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woj. piotrkowskiego</a:t>
            </a:r>
            <a:r>
              <a:rPr lang="pl-PL" dirty="0">
                <a:solidFill>
                  <a:schemeClr val="tx1"/>
                </a:solidFill>
              </a:rPr>
              <a:t>. Po zbudowaniu w latach 1969–1973 tamy na Pilicy w </a:t>
            </a:r>
            <a:r>
              <a:rPr lang="pl-PL" dirty="0">
                <a:solidFill>
                  <a:schemeClr val="tx1"/>
                </a:solidFill>
                <a:hlinkClick r:id="rId11" tooltip="Smardzewic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Smardzewicach</a:t>
            </a:r>
            <a:r>
              <a:rPr lang="pl-PL" dirty="0">
                <a:solidFill>
                  <a:schemeClr val="tx1"/>
                </a:solidFill>
              </a:rPr>
              <a:t> (w pobliżu </a:t>
            </a:r>
            <a:r>
              <a:rPr lang="pl-PL" dirty="0">
                <a:solidFill>
                  <a:schemeClr val="tx1"/>
                </a:solidFill>
                <a:hlinkClick r:id="rId12" tooltip="Tomaszów Mazowieck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Tomaszowa Mazowieckiego</a:t>
            </a:r>
            <a:r>
              <a:rPr lang="pl-PL" dirty="0">
                <a:solidFill>
                  <a:schemeClr val="tx1"/>
                </a:solidFill>
              </a:rPr>
              <a:t>) i spiętrzeniu rzeki, w pobliżu miasta powstał </a:t>
            </a:r>
            <a:r>
              <a:rPr lang="pl-PL" dirty="0">
                <a:solidFill>
                  <a:schemeClr val="tx1"/>
                </a:solidFill>
                <a:hlinkClick r:id="rId13" tooltip="Jezioro Sulejowski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Zalew Sulejowski</a:t>
            </a:r>
            <a:r>
              <a:rPr lang="pl-PL" dirty="0">
                <a:solidFill>
                  <a:schemeClr val="tx1"/>
                </a:solidFill>
              </a:rPr>
              <a:t>. Miasto położone jest 15 km od </a:t>
            </a:r>
            <a:r>
              <a:rPr lang="pl-PL" dirty="0">
                <a:solidFill>
                  <a:schemeClr val="tx1"/>
                </a:solidFill>
                <a:hlinkClick r:id="rId14" tooltip="Piotrków Trybunalsk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Piotrkowa Trybunalskiego</a:t>
            </a:r>
            <a:r>
              <a:rPr lang="pl-PL" dirty="0">
                <a:solidFill>
                  <a:schemeClr val="tx1"/>
                </a:solidFill>
              </a:rPr>
              <a:t> i 64 km od </a:t>
            </a:r>
            <a:r>
              <a:rPr lang="pl-PL" dirty="0">
                <a:solidFill>
                  <a:schemeClr val="tx1"/>
                </a:solidFill>
                <a:hlinkClick r:id="rId15" tooltip="Łódź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Łodzi</a:t>
            </a:r>
            <a:r>
              <a:rPr lang="pl-PL" dirty="0">
                <a:solidFill>
                  <a:schemeClr val="tx1"/>
                </a:solidFill>
              </a:rPr>
              <a:t>. </a:t>
            </a:r>
          </a:p>
          <a:p>
            <a:r>
              <a:rPr lang="pl-PL" dirty="0">
                <a:solidFill>
                  <a:schemeClr val="tx1"/>
                </a:solidFill>
              </a:rPr>
              <a:t>Sulejów pierwotnie należał do </a:t>
            </a:r>
            <a:r>
              <a:rPr lang="pl-PL" dirty="0">
                <a:solidFill>
                  <a:schemeClr val="tx1"/>
                </a:solidFill>
                <a:hlinkClick r:id="rId16" tooltip="Małopolsk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Małopolski</a:t>
            </a:r>
            <a:r>
              <a:rPr lang="pl-PL" dirty="0">
                <a:solidFill>
                  <a:schemeClr val="tx1"/>
                </a:solidFill>
              </a:rPr>
              <a:t>, był osadą w powiecie opoczyńskim w </a:t>
            </a:r>
            <a:r>
              <a:rPr lang="pl-PL" dirty="0">
                <a:solidFill>
                  <a:schemeClr val="tx1"/>
                </a:solidFill>
                <a:hlinkClick r:id="rId17" tooltip="Ziemia sandomiersk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ziemi sandomierskiej</a:t>
            </a:r>
            <a:r>
              <a:rPr lang="pl-PL" dirty="0">
                <a:solidFill>
                  <a:schemeClr val="tx1"/>
                </a:solidFill>
              </a:rPr>
              <a:t>, w ramach której stanowił część ziemi radomskiej. Następnie Sulejów włączono do </a:t>
            </a:r>
            <a:r>
              <a:rPr lang="pl-PL" dirty="0">
                <a:solidFill>
                  <a:schemeClr val="tx1"/>
                </a:solidFill>
                <a:hlinkClick r:id="rId18" tooltip="Ziemia sieradzk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ziemi sieradzkiej</a:t>
            </a:r>
            <a:r>
              <a:rPr lang="pl-PL" dirty="0">
                <a:solidFill>
                  <a:schemeClr val="tx1"/>
                </a:solidFill>
              </a:rPr>
              <a:t>. Prywatne miasto duchowne, własność </a:t>
            </a:r>
            <a:r>
              <a:rPr lang="pl-PL" dirty="0">
                <a:solidFill>
                  <a:schemeClr val="tx1"/>
                </a:solidFill>
                <a:hlinkClick r:id="rId19" tooltip="Opactwo Cystersów w Sulejowi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opactwa cystersów w Sulejowie</a:t>
            </a:r>
            <a:r>
              <a:rPr lang="pl-PL" dirty="0">
                <a:solidFill>
                  <a:schemeClr val="tx1"/>
                </a:solidFill>
              </a:rPr>
              <a:t>, położone było w końcu XVI wieku w powiecie piotrkowskim </a:t>
            </a:r>
            <a:r>
              <a:rPr lang="pl-PL" dirty="0">
                <a:solidFill>
                  <a:schemeClr val="tx1"/>
                </a:solidFill>
                <a:hlinkClick r:id="rId20" tooltip="Województwo sieradzkie (I Rzeczpospolita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województwa sieradzkiego</a:t>
            </a:r>
            <a:r>
              <a:rPr lang="pl-PL" dirty="0">
                <a:solidFill>
                  <a:schemeClr val="tx1"/>
                </a:solidFill>
              </a:rPr>
              <a:t>. </a:t>
            </a:r>
          </a:p>
          <a:p>
            <a:endParaRPr lang="pl-PL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5CDA1384-1C22-6D5F-C15E-7629B388E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A37154A-9283-472F-9D32-E032250E224B}" type="datetime1">
              <a:rPr lang="pl-PL" smtClean="0"/>
              <a:t>2023-12-13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40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120A294-9696-AF32-BBFF-60165EA21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Stacja Kolejowa wąskotorowa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C0986A27-FB85-E31B-7CBB-CF49565C98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395" y="3098341"/>
            <a:ext cx="3533312" cy="3202550"/>
          </a:xfrm>
          <a:prstGeom prst="rect">
            <a:avLst/>
          </a:prstGeom>
        </p:spPr>
      </p:pic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E162847-8BD1-E3A7-23A8-04D0C71F7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A37154A-9283-472F-9D32-E032250E224B}" type="datetime1">
              <a:rPr lang="pl-PL" smtClean="0"/>
              <a:t>2023-12-13</a:t>
            </a:fld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B26B06D0-1040-8A83-98B0-121076FC5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1215" y="2938509"/>
            <a:ext cx="4876799" cy="3362382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9372754C-F38C-9135-6BAB-C7B8E875DD74}"/>
              </a:ext>
            </a:extLst>
          </p:cNvPr>
          <p:cNvSpPr txBox="1"/>
          <p:nvPr/>
        </p:nvSpPr>
        <p:spPr>
          <a:xfrm>
            <a:off x="967666" y="2121397"/>
            <a:ext cx="11043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/>
              <a:t>Kiedyś                                  Dziś</a:t>
            </a:r>
          </a:p>
        </p:txBody>
      </p:sp>
    </p:spTree>
    <p:extLst>
      <p:ext uri="{BB962C8B-B14F-4D97-AF65-F5344CB8AC3E}">
        <p14:creationId xmlns:p14="http://schemas.microsoft.com/office/powerpoint/2010/main" val="1268620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D429D37-8876-1D50-4EBC-D8EC79E21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Piece wapienne 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E9023FE0-775D-E903-B80F-1A4C4FDD3A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904" y="2645546"/>
            <a:ext cx="4265704" cy="3625257"/>
          </a:xfrm>
          <a:prstGeom prst="rect">
            <a:avLst/>
          </a:prstGeom>
        </p:spPr>
      </p:pic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8AA75EE4-1632-4189-7018-960FBCBEB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A37154A-9283-472F-9D32-E032250E224B}" type="datetime1">
              <a:rPr lang="pl-PL" smtClean="0"/>
              <a:t>2023-12-13</a:t>
            </a:fld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C01FD25E-179E-172F-06BF-1F892B578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726" y="2993069"/>
            <a:ext cx="4286250" cy="316230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9661EBF4-7E15-B330-7E8D-E2FBC1EED644}"/>
              </a:ext>
            </a:extLst>
          </p:cNvPr>
          <p:cNvSpPr txBox="1"/>
          <p:nvPr/>
        </p:nvSpPr>
        <p:spPr>
          <a:xfrm rot="5400000">
            <a:off x="2818518" y="5816780"/>
            <a:ext cx="5557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 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9B25CC6B-C9F6-8CAA-1AD9-F256758B7A14}"/>
              </a:ext>
            </a:extLst>
          </p:cNvPr>
          <p:cNvSpPr txBox="1"/>
          <p:nvPr/>
        </p:nvSpPr>
        <p:spPr>
          <a:xfrm>
            <a:off x="858730" y="1880733"/>
            <a:ext cx="10795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/>
              <a:t>Dziś </a:t>
            </a:r>
            <a:r>
              <a:rPr lang="pl-PL" sz="4400" dirty="0" smtClean="0"/>
              <a:t>                                       Kiedyś </a:t>
            </a:r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val="31026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59F1660-A8A7-300A-A15F-D4A01091C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Godło Sulejowa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0DAB633C-6635-16D0-80E3-8274E3863C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46168" y="3686799"/>
            <a:ext cx="1905000" cy="2219325"/>
          </a:xfrm>
          <a:prstGeom prst="rect">
            <a:avLst/>
          </a:prstGeom>
        </p:spPr>
      </p:pic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162FF8B3-52DF-F41F-8CA3-466D1F1E1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A37154A-9283-472F-9D32-E032250E224B}" type="datetime1">
              <a:rPr lang="pl-PL" smtClean="0"/>
              <a:t>2023-12-13</a:t>
            </a:fld>
            <a:endParaRPr lang="en-US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F807A00E-C2AE-934D-922D-E31087DF0009}"/>
              </a:ext>
            </a:extLst>
          </p:cNvPr>
          <p:cNvSpPr txBox="1"/>
          <p:nvPr/>
        </p:nvSpPr>
        <p:spPr>
          <a:xfrm>
            <a:off x="550416" y="2361460"/>
            <a:ext cx="85847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Herb przedstawia w srebrnym polu herbowym czerwony ceglany mur miejski z otwartą bramą, a na nim trzy czerwone, blankowane, ceglane wieże. W prześwicie bramy widnieje czarna sylwetka strażnika skierowana w prawo, trzymającego czarną halabardę opartą o podłoże. </a:t>
            </a:r>
            <a:r>
              <a:rPr lang="pl-PL" sz="2800"/>
              <a:t>Środkowa baszta na murze jest najwyższa i nieco grubsza od pozostałych, dwie boczne – niższe, równej </a:t>
            </a:r>
            <a:r>
              <a:rPr lang="pl-PL" sz="2800" smtClean="0"/>
              <a:t>wysokości.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169489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9F9582F-124A-50D8-364C-00157E63A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799B669-9DF5-E452-B0DC-68BA78FDF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528" y="3535532"/>
            <a:ext cx="10134748" cy="1285043"/>
          </a:xfrm>
        </p:spPr>
        <p:txBody>
          <a:bodyPr>
            <a:normAutofit/>
          </a:bodyPr>
          <a:lstStyle/>
          <a:p>
            <a:pPr lvl="8"/>
            <a:r>
              <a:rPr lang="pl-PL" sz="4800" dirty="0"/>
              <a:t>Koniec. </a:t>
            </a:r>
            <a:r>
              <a:rPr lang="pl-PL" sz="4800" dirty="0" err="1"/>
              <a:t>Dziekuje</a:t>
            </a:r>
            <a:r>
              <a:rPr lang="pl-PL" sz="4800" dirty="0"/>
              <a:t> za uwagę!! </a:t>
            </a:r>
            <a:r>
              <a:rPr lang="pl-PL" sz="4800" dirty="0">
                <a:sym typeface="Wingdings" panose="05000000000000000000" pitchFamily="2" charset="2"/>
              </a:rPr>
              <a:t></a:t>
            </a:r>
            <a:endParaRPr lang="pl-PL" sz="4800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A84E685E-3F83-86EB-F09C-E872210CA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A37154A-9283-472F-9D32-E032250E224B}" type="datetime1">
              <a:rPr lang="pl-PL" smtClean="0"/>
              <a:t>2023-12-13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033297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41798950_TF56160789" id="{322F98B7-A80C-4988-AFAA-78CFE7AA476F}" vid="{F3BB283F-3ABA-4679-A0D8-972A395C2975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{5603D7EF-6221-4465-9B03-789988EFE72E}tf56160789_win32</Template>
  <TotalTime>74</TotalTime>
  <Words>442</Words>
  <Application>Microsoft Office PowerPoint</Application>
  <PresentationFormat>Niestandardowy</PresentationFormat>
  <Paragraphs>33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1_RetrospectVTI</vt:lpstr>
      <vt:lpstr>Sulejów kiedyś vs dziś</vt:lpstr>
      <vt:lpstr>Kościół Św Floriana </vt:lpstr>
      <vt:lpstr>Podklasztorze</vt:lpstr>
      <vt:lpstr>Plac Straży</vt:lpstr>
      <vt:lpstr>Sulejów Informacje</vt:lpstr>
      <vt:lpstr>Stacja Kolejowa wąskotorowa</vt:lpstr>
      <vt:lpstr>Piece wapienne </vt:lpstr>
      <vt:lpstr>Godło Sulejowa</vt:lpstr>
      <vt:lpstr>Prezentacja programu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Sulejów kiedys vs dzis</dc:title>
  <dc:creator>UCZEN</dc:creator>
  <cp:lastModifiedBy>Ja</cp:lastModifiedBy>
  <cp:revision>6</cp:revision>
  <dcterms:created xsi:type="dcterms:W3CDTF">2022-10-11T06:11:58Z</dcterms:created>
  <dcterms:modified xsi:type="dcterms:W3CDTF">2023-12-13T07:42:30Z</dcterms:modified>
</cp:coreProperties>
</file>