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9" r:id="rId23"/>
    <p:sldId id="280" r:id="rId24"/>
    <p:sldId id="281" r:id="rId25"/>
    <p:sldId id="282" r:id="rId26"/>
    <p:sldId id="283" r:id="rId27"/>
    <p:sldId id="277" r:id="rId28"/>
    <p:sldId id="285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B05"/>
    <a:srgbClr val="A2A60A"/>
    <a:srgbClr val="00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8612" autoAdjust="0"/>
  </p:normalViewPr>
  <p:slideViewPr>
    <p:cSldViewPr>
      <p:cViewPr varScale="1">
        <p:scale>
          <a:sx n="65" d="100"/>
          <a:sy n="65" d="100"/>
        </p:scale>
        <p:origin x="-154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95C60-E737-44D4-848A-CA62C48DFDA1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2D66B-29D3-4C08-85E1-ACAA05567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158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1AB1B9-E0F6-4091-9FE1-AA783EEC5CC6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18BF654-92BC-4E8E-9FFB-A34C760C93A7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8.jpeg"/><Relationship Id="rId5" Type="http://schemas.openxmlformats.org/officeDocument/2006/relationships/image" Target="../media/image3.png"/><Relationship Id="rId4" Type="http://schemas.openxmlformats.org/officeDocument/2006/relationships/image" Target="../media/image47.jpeg"/><Relationship Id="rId9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A5BF7C"/>
            </a:gs>
            <a:gs pos="60000">
              <a:srgbClr val="DDEBCF"/>
            </a:gs>
            <a:gs pos="97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17581" y="692696"/>
            <a:ext cx="7175351" cy="5472608"/>
          </a:xfrm>
        </p:spPr>
        <p:txBody>
          <a:bodyPr/>
          <a:lstStyle/>
          <a:p>
            <a:pPr marL="182880" indent="0" algn="ctr">
              <a:buNone/>
            </a:pP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„</a:t>
            </a:r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BO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dirty="0" smtClean="0">
                <a:solidFill>
                  <a:srgbClr val="00B050"/>
                </a:solidFill>
              </a:rPr>
              <a:t>TO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accent3">
                    <a:lumMod val="75000"/>
                  </a:schemeClr>
                </a:solidFill>
              </a:rPr>
              <a:t>JUŻ </a:t>
            </a:r>
            <a:r>
              <a:rPr lang="pl-PL" dirty="0" smtClean="0">
                <a:solidFill>
                  <a:srgbClr val="92D050"/>
                </a:solidFill>
              </a:rPr>
              <a:t>WIOSNA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!”.</a:t>
            </a:r>
            <a:r>
              <a:rPr lang="pl-PL" dirty="0" smtClean="0">
                <a:solidFill>
                  <a:srgbClr val="00B050"/>
                </a:solidFill>
              </a:rPr>
              <a:t/>
            </a:r>
            <a:br>
              <a:rPr lang="pl-PL" dirty="0" smtClean="0">
                <a:solidFill>
                  <a:srgbClr val="00B050"/>
                </a:solidFill>
              </a:rPr>
            </a:br>
            <a:r>
              <a:rPr lang="pl-PL" dirty="0" smtClean="0">
                <a:solidFill>
                  <a:srgbClr val="00B050"/>
                </a:solidFill>
              </a:rPr>
              <a:t/>
            </a:r>
            <a:br>
              <a:rPr lang="pl-PL" dirty="0" smtClean="0">
                <a:solidFill>
                  <a:srgbClr val="00B050"/>
                </a:solidFill>
              </a:rPr>
            </a:br>
            <a:r>
              <a:rPr lang="pl-PL" sz="4400" dirty="0" smtClean="0">
                <a:solidFill>
                  <a:srgbClr val="7030A0"/>
                </a:solidFill>
              </a:rPr>
              <a:t>Zapraszamy na montaż             w wykonaniu uczniów klasy </a:t>
            </a:r>
            <a:r>
              <a:rPr lang="pl-PL" sz="4400" dirty="0" err="1" smtClean="0">
                <a:solidFill>
                  <a:srgbClr val="7030A0"/>
                </a:solidFill>
              </a:rPr>
              <a:t>VIa</a:t>
            </a:r>
            <a:r>
              <a:rPr lang="pl-PL" sz="4400" dirty="0" smtClean="0">
                <a:solidFill>
                  <a:srgbClr val="7030A0"/>
                </a:solidFill>
              </a:rPr>
              <a:t>.</a:t>
            </a:r>
            <a:r>
              <a:rPr lang="pl-PL" sz="4400" dirty="0" smtClean="0">
                <a:solidFill>
                  <a:srgbClr val="9BAB05"/>
                </a:solidFill>
              </a:rPr>
              <a:t/>
            </a:r>
            <a:br>
              <a:rPr lang="pl-PL" sz="4400" dirty="0" smtClean="0">
                <a:solidFill>
                  <a:srgbClr val="9BAB05"/>
                </a:solidFill>
              </a:rPr>
            </a:br>
            <a:endParaRPr lang="pl-PL" sz="4400" dirty="0">
              <a:solidFill>
                <a:srgbClr val="9BA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0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4088" y="5229200"/>
            <a:ext cx="3085728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Słoneczko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6632"/>
            <a:ext cx="3810957" cy="3672408"/>
          </a:xfrm>
        </p:spPr>
      </p:pic>
      <p:pic>
        <p:nvPicPr>
          <p:cNvPr id="3" name="Głos 0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4574" y="5328858"/>
            <a:ext cx="609600" cy="6096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3" y="332656"/>
            <a:ext cx="4346091" cy="589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7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971">
        <p:circle/>
      </p:transition>
    </mc:Choice>
    <mc:Fallback xmlns="">
      <p:transition spd="slow" advTm="249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2407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5373216"/>
            <a:ext cx="3528392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Przebiśnieg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6632"/>
            <a:ext cx="3154076" cy="619268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3600400" cy="5167063"/>
          </a:xfrm>
          <a:prstGeom prst="rect">
            <a:avLst/>
          </a:prstGeom>
        </p:spPr>
      </p:pic>
      <p:pic>
        <p:nvPicPr>
          <p:cNvPr id="3" name="Klaud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966048"/>
            <a:ext cx="609600" cy="609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00808"/>
            <a:ext cx="1283724" cy="300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615">
        <p:circle/>
      </p:transition>
    </mc:Choice>
    <mc:Fallback xmlns="">
      <p:transition spd="slow" advTm="146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4615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7" y="4372168"/>
            <a:ext cx="2520280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Bocian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67"/>
            <a:ext cx="5281596" cy="347503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00" y="2636912"/>
            <a:ext cx="4968552" cy="4221089"/>
          </a:xfrm>
          <a:prstGeom prst="rect">
            <a:avLst/>
          </a:prstGeom>
        </p:spPr>
      </p:pic>
      <p:pic>
        <p:nvPicPr>
          <p:cNvPr id="3" name="Boci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4747456"/>
            <a:ext cx="609600" cy="609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8640"/>
            <a:ext cx="230425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3044">
        <p:circle/>
      </p:transition>
    </mc:Choice>
    <mc:Fallback xmlns="">
      <p:transition spd="slow" advTm="330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33044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88224" y="5589240"/>
            <a:ext cx="2005608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Ślimak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20" y="252264"/>
            <a:ext cx="3384376" cy="525658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7" y="3933056"/>
            <a:ext cx="2536513" cy="25202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312368" cy="3384376"/>
          </a:xfrm>
          <a:prstGeom prst="rect">
            <a:avLst/>
          </a:prstGeom>
        </p:spPr>
      </p:pic>
      <p:pic>
        <p:nvPicPr>
          <p:cNvPr id="3" name="Fili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5458" y="5843736"/>
            <a:ext cx="609600" cy="6096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3706415"/>
            <a:ext cx="1296145" cy="28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107">
        <p:circle/>
      </p:transition>
    </mc:Choice>
    <mc:Fallback xmlns="">
      <p:transition spd="slow" advTm="1810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8107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4048" y="5445224"/>
            <a:ext cx="2005608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Motyl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3384376" cy="482453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87" y="260648"/>
            <a:ext cx="4185084" cy="5256584"/>
          </a:xfrm>
          <a:prstGeom prst="rect">
            <a:avLst/>
          </a:prstGeom>
        </p:spPr>
      </p:pic>
      <p:pic>
        <p:nvPicPr>
          <p:cNvPr id="3" name="SkałeCz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0669" y="5733256"/>
            <a:ext cx="609600" cy="609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373216"/>
            <a:ext cx="2028453" cy="13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109">
        <p:circle/>
      </p:transition>
    </mc:Choice>
    <mc:Fallback xmlns="">
      <p:transition spd="slow" advTm="131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3109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3289" y="4509120"/>
            <a:ext cx="5010959" cy="100604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Biedronka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48"/>
            <a:ext cx="6568602" cy="316835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8324"/>
            <a:ext cx="3744416" cy="30243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573016"/>
            <a:ext cx="2016224" cy="3096344"/>
          </a:xfrm>
          <a:prstGeom prst="rect">
            <a:avLst/>
          </a:prstGeom>
        </p:spPr>
      </p:pic>
      <p:pic>
        <p:nvPicPr>
          <p:cNvPr id="3" name="Kornelia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38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405">
        <p:circle/>
      </p:transition>
    </mc:Choice>
    <mc:Fallback xmlns="">
      <p:transition spd="slow" advTm="17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5483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03848" y="5517232"/>
            <a:ext cx="2088232" cy="108012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Mucha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76672"/>
            <a:ext cx="3024336" cy="576064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2688300" cy="230425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80928"/>
            <a:ext cx="3600400" cy="2722612"/>
          </a:xfrm>
          <a:prstGeom prst="rect">
            <a:avLst/>
          </a:prstGeom>
        </p:spPr>
      </p:pic>
      <p:pic>
        <p:nvPicPr>
          <p:cNvPr id="3" name="Ad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5579740"/>
            <a:ext cx="609600" cy="6096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4066"/>
            <a:ext cx="1872207" cy="21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259">
        <p:circle/>
      </p:transition>
    </mc:Choice>
    <mc:Fallback xmlns="">
      <p:transition spd="slow" advTm="122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2259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76056" y="5517232"/>
            <a:ext cx="3445768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Konik polny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3024336" cy="568863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119430" cy="4320480"/>
          </a:xfrm>
          <a:prstGeom prst="rect">
            <a:avLst/>
          </a:prstGeom>
        </p:spPr>
      </p:pic>
      <p:pic>
        <p:nvPicPr>
          <p:cNvPr id="3" name="Bian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4797152"/>
            <a:ext cx="609600" cy="609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49" y="4254624"/>
            <a:ext cx="177738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179">
        <p:circle/>
      </p:transition>
    </mc:Choice>
    <mc:Fallback xmlns="">
      <p:transition spd="slow" advTm="1217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2179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0032" y="5733256"/>
            <a:ext cx="2941712" cy="35797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 Pszczoła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0648"/>
            <a:ext cx="2592288" cy="525658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0648"/>
            <a:ext cx="2576543" cy="47525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1" y="620688"/>
            <a:ext cx="2658341" cy="5904656"/>
          </a:xfrm>
          <a:prstGeom prst="rect">
            <a:avLst/>
          </a:prstGeom>
        </p:spPr>
      </p:pic>
      <p:pic>
        <p:nvPicPr>
          <p:cNvPr id="3" name="Patry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5915744"/>
            <a:ext cx="609600" cy="6096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69" y="5157192"/>
            <a:ext cx="1581116" cy="150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490">
        <p:circle/>
      </p:transition>
    </mc:Choice>
    <mc:Fallback xmlns="">
      <p:transition spd="slow" advTm="2849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2708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06760"/>
            <a:ext cx="4130104" cy="4618384"/>
          </a:xfrm>
        </p:spPr>
      </p:pic>
      <p:pic>
        <p:nvPicPr>
          <p:cNvPr id="2" name="Magda kon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2040" y="5725065"/>
            <a:ext cx="609600" cy="6096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8" y="260648"/>
            <a:ext cx="1787015" cy="23762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60648"/>
            <a:ext cx="1435337" cy="2376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429000"/>
            <a:ext cx="1497905" cy="316835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8" y="3429000"/>
            <a:ext cx="195129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402">
        <p:circle/>
      </p:transition>
    </mc:Choice>
    <mc:Fallback xmlns="">
      <p:transition spd="slow" advTm="294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856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173416" cy="51457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pl-PL" u="sng" dirty="0" smtClean="0">
                <a:solidFill>
                  <a:schemeClr val="tx1"/>
                </a:solidFill>
              </a:rPr>
              <a:t>CELE LEKCJI:</a:t>
            </a:r>
          </a:p>
          <a:p>
            <a:pPr marL="45720" indent="0">
              <a:buNone/>
            </a:pPr>
            <a:endParaRPr lang="pl-PL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Rozwijanie wrażliwości na piękno budzącej </a:t>
            </a:r>
            <a:r>
              <a:rPr lang="pl-PL" dirty="0" smtClean="0">
                <a:solidFill>
                  <a:schemeClr val="tx1"/>
                </a:solidFill>
              </a:rPr>
              <a:t>                  się </a:t>
            </a:r>
            <a:r>
              <a:rPr lang="pl-PL" dirty="0">
                <a:solidFill>
                  <a:schemeClr val="tx1"/>
                </a:solidFill>
              </a:rPr>
              <a:t>do życia </a:t>
            </a:r>
            <a:r>
              <a:rPr lang="pl-PL" dirty="0" smtClean="0">
                <a:solidFill>
                  <a:schemeClr val="tx1"/>
                </a:solidFill>
              </a:rPr>
              <a:t>przyrody.</a:t>
            </a:r>
            <a:endParaRPr lang="pl-PL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pl-PL" dirty="0" smtClean="0">
                <a:solidFill>
                  <a:schemeClr val="tx1"/>
                </a:solidFill>
              </a:rPr>
              <a:t>Postrzeganie </a:t>
            </a:r>
            <a:r>
              <a:rPr lang="pl-PL" dirty="0">
                <a:solidFill>
                  <a:schemeClr val="tx1"/>
                </a:solidFill>
              </a:rPr>
              <a:t>zmian zachodzących w </a:t>
            </a:r>
            <a:r>
              <a:rPr lang="pl-PL" dirty="0" smtClean="0">
                <a:solidFill>
                  <a:schemeClr val="tx1"/>
                </a:solidFill>
              </a:rPr>
              <a:t>przyrodzie.</a:t>
            </a:r>
          </a:p>
          <a:p>
            <a:pPr>
              <a:buFontTx/>
              <a:buChar char="-"/>
            </a:pPr>
            <a:r>
              <a:rPr lang="pl-PL" dirty="0" smtClean="0">
                <a:solidFill>
                  <a:schemeClr val="tx1"/>
                </a:solidFill>
              </a:rPr>
              <a:t>Uświadomienie dbania </a:t>
            </a:r>
            <a:r>
              <a:rPr lang="pl-PL" dirty="0">
                <a:solidFill>
                  <a:schemeClr val="tx1"/>
                </a:solidFill>
              </a:rPr>
              <a:t>o </a:t>
            </a:r>
            <a:r>
              <a:rPr lang="pl-PL" dirty="0" smtClean="0">
                <a:solidFill>
                  <a:schemeClr val="tx1"/>
                </a:solidFill>
              </a:rPr>
              <a:t>środowisko, w </a:t>
            </a:r>
            <a:r>
              <a:rPr lang="pl-PL" dirty="0">
                <a:solidFill>
                  <a:schemeClr val="tx1"/>
                </a:solidFill>
              </a:rPr>
              <a:t>którym żyje człowiek oraz konieczności jego </a:t>
            </a:r>
            <a:r>
              <a:rPr lang="pl-PL" dirty="0" smtClean="0">
                <a:solidFill>
                  <a:schemeClr val="tx1"/>
                </a:solidFill>
              </a:rPr>
              <a:t>ochrony.</a:t>
            </a:r>
          </a:p>
          <a:p>
            <a:pPr lvl="0">
              <a:buClr>
                <a:srgbClr val="FEA022">
                  <a:lumMod val="75000"/>
                </a:srgbClr>
              </a:buClr>
              <a:buFontTx/>
              <a:buChar char="-"/>
            </a:pPr>
            <a:r>
              <a:rPr lang="pl-PL" dirty="0" smtClean="0">
                <a:solidFill>
                  <a:schemeClr val="tx1"/>
                </a:solidFill>
              </a:rPr>
              <a:t>Integracja </a:t>
            </a:r>
            <a:r>
              <a:rPr lang="pl-PL" dirty="0">
                <a:solidFill>
                  <a:schemeClr val="tx1"/>
                </a:solidFill>
              </a:rPr>
              <a:t>uczniów </a:t>
            </a:r>
            <a:r>
              <a:rPr lang="pl-PL" dirty="0" smtClean="0">
                <a:solidFill>
                  <a:schemeClr val="tx1"/>
                </a:solidFill>
              </a:rPr>
              <a:t>we </a:t>
            </a:r>
            <a:r>
              <a:rPr lang="pl-PL" dirty="0">
                <a:solidFill>
                  <a:schemeClr val="tx1"/>
                </a:solidFill>
              </a:rPr>
              <a:t>wspólnym przeżywaniu </a:t>
            </a:r>
            <a:r>
              <a:rPr lang="pl-PL" dirty="0" smtClean="0">
                <a:solidFill>
                  <a:schemeClr val="tx1"/>
                </a:solidFill>
              </a:rPr>
              <a:t>             i zabawie.</a:t>
            </a:r>
          </a:p>
          <a:p>
            <a:pPr lvl="0">
              <a:buClr>
                <a:srgbClr val="FEA022">
                  <a:lumMod val="75000"/>
                </a:srgbClr>
              </a:buClr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B</a:t>
            </a:r>
            <a:r>
              <a:rPr lang="pl-PL" dirty="0" smtClean="0">
                <a:solidFill>
                  <a:schemeClr val="tx1"/>
                </a:solidFill>
              </a:rPr>
              <a:t>udzenie </a:t>
            </a:r>
            <a:r>
              <a:rPr lang="pl-PL" dirty="0">
                <a:solidFill>
                  <a:schemeClr val="tx1"/>
                </a:solidFill>
              </a:rPr>
              <a:t>i </a:t>
            </a:r>
            <a:r>
              <a:rPr lang="pl-PL" dirty="0" smtClean="0">
                <a:solidFill>
                  <a:schemeClr val="tx1"/>
                </a:solidFill>
              </a:rPr>
              <a:t>rozwijanie kreatywności, </a:t>
            </a:r>
            <a:r>
              <a:rPr lang="pl-PL" dirty="0">
                <a:solidFill>
                  <a:schemeClr val="tx1"/>
                </a:solidFill>
              </a:rPr>
              <a:t>wyobraźni muzycznej, </a:t>
            </a:r>
            <a:r>
              <a:rPr lang="pl-PL" dirty="0" smtClean="0">
                <a:solidFill>
                  <a:schemeClr val="tx1"/>
                </a:solidFill>
              </a:rPr>
              <a:t>ruchowej i werbalnej.</a:t>
            </a:r>
            <a:endParaRPr lang="pl-PL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193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pl-PL" b="1" u="sng" dirty="0" smtClean="0">
                <a:solidFill>
                  <a:srgbClr val="00B050"/>
                </a:solidFill>
              </a:rPr>
              <a:t>Kwiaty zwiastujące wiosnę to:</a:t>
            </a:r>
          </a:p>
          <a:p>
            <a:pPr>
              <a:buFontTx/>
              <a:buChar char="-"/>
            </a:pPr>
            <a:r>
              <a:rPr lang="pl-PL" dirty="0" smtClean="0"/>
              <a:t>krokusy</a:t>
            </a:r>
          </a:p>
          <a:p>
            <a:pPr>
              <a:buFontTx/>
              <a:buChar char="-"/>
            </a:pPr>
            <a:r>
              <a:rPr lang="pl-PL" dirty="0"/>
              <a:t>p</a:t>
            </a:r>
            <a:r>
              <a:rPr lang="pl-PL" dirty="0" smtClean="0"/>
              <a:t>ierwiosnki</a:t>
            </a:r>
          </a:p>
          <a:p>
            <a:pPr>
              <a:buFontTx/>
              <a:buChar char="-"/>
            </a:pPr>
            <a:r>
              <a:rPr lang="pl-PL" dirty="0" smtClean="0"/>
              <a:t>przebiśniegi</a:t>
            </a:r>
          </a:p>
          <a:p>
            <a:pPr>
              <a:buFontTx/>
              <a:buChar char="-"/>
            </a:pPr>
            <a:r>
              <a:rPr lang="pl-PL" dirty="0" smtClean="0"/>
              <a:t>sasanki</a:t>
            </a:r>
          </a:p>
          <a:p>
            <a:pPr>
              <a:buFontTx/>
              <a:buChar char="-"/>
            </a:pPr>
            <a:r>
              <a:rPr lang="pl-PL" dirty="0" smtClean="0"/>
              <a:t>forsycje</a:t>
            </a:r>
          </a:p>
          <a:p>
            <a:pPr>
              <a:buFontTx/>
              <a:buChar char="-"/>
            </a:pPr>
            <a:r>
              <a:rPr lang="pl-PL" dirty="0" smtClean="0"/>
              <a:t>zawilce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149080"/>
            <a:ext cx="6912768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8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461448" cy="56498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pl-PL" b="1" dirty="0" smtClean="0"/>
              <a:t>KROKUSY-</a:t>
            </a:r>
            <a:r>
              <a:rPr lang="pl-PL" dirty="0" smtClean="0"/>
              <a:t> to kolorowe kwiaty (białe, żółte, fioletowe) zwane również szafranami.</a:t>
            </a:r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endParaRPr lang="pl-PL" dirty="0"/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r>
              <a:rPr lang="pl-PL" b="1" dirty="0" smtClean="0"/>
              <a:t>Pierwiosnki-</a:t>
            </a:r>
            <a:r>
              <a:rPr lang="pl-PL" dirty="0" smtClean="0"/>
              <a:t> nazywane także kluczykami jak sama nazwa wskazuje są także jednym z symboli wiosny.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784"/>
            <a:ext cx="2987824" cy="144016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72" y="3717032"/>
            <a:ext cx="224028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8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741368" cy="5793824"/>
          </a:xfrm>
        </p:spPr>
        <p:txBody>
          <a:bodyPr/>
          <a:lstStyle/>
          <a:p>
            <a:pPr marL="45720" indent="0">
              <a:buNone/>
            </a:pPr>
            <a:r>
              <a:rPr lang="pl-PL" b="1" dirty="0" smtClean="0"/>
              <a:t>Przylaszczki- </a:t>
            </a:r>
            <a:r>
              <a:rPr lang="pl-PL" dirty="0" smtClean="0"/>
              <a:t>to kwiaty rosnące w lasach i budzące się do życia wraz z nadchodzącą wiosną.</a:t>
            </a:r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endParaRPr lang="pl-PL" b="1" dirty="0" smtClean="0"/>
          </a:p>
          <a:p>
            <a:pPr marL="45720" indent="0">
              <a:buNone/>
            </a:pPr>
            <a:endParaRPr lang="pl-PL" b="1" dirty="0"/>
          </a:p>
          <a:p>
            <a:pPr marL="45720" indent="0">
              <a:buNone/>
            </a:pPr>
            <a:r>
              <a:rPr lang="pl-PL" b="1" dirty="0" smtClean="0"/>
              <a:t>Sasanki- to kwiaty, które występują tylko wiosną-od początku marca, a więc pojawiają się jeszcze przed jej faktycznym rozpoczęciem i mogą kwitnąc do maja.</a:t>
            </a:r>
            <a:endParaRPr lang="pl-PL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12776"/>
            <a:ext cx="2300817" cy="12241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91382"/>
            <a:ext cx="369493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17432" cy="5649808"/>
          </a:xfrm>
        </p:spPr>
        <p:txBody>
          <a:bodyPr/>
          <a:lstStyle/>
          <a:p>
            <a:pPr marL="45720" indent="0" algn="just">
              <a:buNone/>
            </a:pPr>
            <a:r>
              <a:rPr lang="pl-PL" b="1" dirty="0" smtClean="0"/>
              <a:t>Forsycje-</a:t>
            </a:r>
            <a:r>
              <a:rPr lang="pl-PL" dirty="0" smtClean="0"/>
              <a:t> to krzewy będące symbolem wiosny, ponieważ na tą porę roku przypada ich kwitnienie,                 a dodatkowo mają kwiaty o pięknym żółtym odcieniu.</a:t>
            </a:r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endParaRPr lang="pl-PL" dirty="0"/>
          </a:p>
          <a:p>
            <a:pPr marL="45720" indent="0">
              <a:buNone/>
            </a:pPr>
            <a:r>
              <a:rPr lang="pl-PL" b="1" dirty="0" smtClean="0"/>
              <a:t>Zawilce</a:t>
            </a:r>
            <a:r>
              <a:rPr lang="pl-PL" dirty="0" smtClean="0"/>
              <a:t>- kwitną w lasach od marca do kwietnia.</a:t>
            </a:r>
          </a:p>
          <a:p>
            <a:pPr marL="45720" indent="0">
              <a:buNone/>
            </a:pPr>
            <a:endParaRPr lang="pl-PL" dirty="0"/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endParaRPr lang="pl-PL" b="1" dirty="0" smtClean="0"/>
          </a:p>
          <a:p>
            <a:pPr marL="45720" indent="0">
              <a:buNone/>
            </a:pPr>
            <a:r>
              <a:rPr lang="pl-PL" b="1" dirty="0" smtClean="0"/>
              <a:t>Przebiśniegi-</a:t>
            </a:r>
            <a:r>
              <a:rPr lang="pl-PL" dirty="0" smtClean="0"/>
              <a:t> kwiaty te maja białe dzwoneczki i kwitną jako pierwsze.</a:t>
            </a:r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68" y="5504696"/>
            <a:ext cx="2376264" cy="11521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44824"/>
            <a:ext cx="2592288" cy="11521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593032"/>
            <a:ext cx="2586236" cy="10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143000" y="476672"/>
            <a:ext cx="7173416" cy="5904656"/>
          </a:xfrm>
        </p:spPr>
        <p:txBody>
          <a:bodyPr/>
          <a:lstStyle/>
          <a:p>
            <a:pPr marL="45720" indent="0" algn="ctr">
              <a:buNone/>
            </a:pPr>
            <a:r>
              <a:rPr lang="pl-PL" sz="2400" b="1" dirty="0" smtClean="0"/>
              <a:t>Ptaki zwiastujące wiosnę:</a:t>
            </a:r>
          </a:p>
          <a:p>
            <a:pPr>
              <a:buFontTx/>
              <a:buChar char="-"/>
            </a:pPr>
            <a:r>
              <a:rPr lang="pl-PL" dirty="0"/>
              <a:t>s</a:t>
            </a:r>
            <a:r>
              <a:rPr lang="pl-PL" dirty="0" smtClean="0"/>
              <a:t>zpaki</a:t>
            </a:r>
          </a:p>
          <a:p>
            <a:pPr>
              <a:buFontTx/>
              <a:buChar char="-"/>
            </a:pPr>
            <a:r>
              <a:rPr lang="pl-PL" dirty="0" smtClean="0"/>
              <a:t>skowronki</a:t>
            </a:r>
          </a:p>
          <a:p>
            <a:pPr>
              <a:buFontTx/>
              <a:buChar char="-"/>
            </a:pPr>
            <a:r>
              <a:rPr lang="pl-PL" dirty="0" smtClean="0"/>
              <a:t>jaskółki</a:t>
            </a:r>
          </a:p>
          <a:p>
            <a:pPr>
              <a:buFontTx/>
              <a:buChar char="-"/>
            </a:pPr>
            <a:r>
              <a:rPr lang="pl-PL" dirty="0"/>
              <a:t>b</a:t>
            </a:r>
            <a:r>
              <a:rPr lang="pl-PL" dirty="0" smtClean="0"/>
              <a:t>ociany</a:t>
            </a:r>
          </a:p>
          <a:p>
            <a:pPr>
              <a:buFontTx/>
              <a:buChar char="-"/>
            </a:pPr>
            <a:endParaRPr lang="pl-PL" dirty="0"/>
          </a:p>
          <a:p>
            <a:pPr marL="45720" indent="0">
              <a:buNone/>
            </a:pPr>
            <a:r>
              <a:rPr lang="pl-PL" b="1" dirty="0" smtClean="0"/>
              <a:t>SZPAKI</a:t>
            </a:r>
            <a:r>
              <a:rPr lang="pl-PL" dirty="0" smtClean="0"/>
              <a:t>- pojawiają się bardzo wcześnie, ponieważ przylatują jeszcze jak jest zupełnie zimno.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65104"/>
            <a:ext cx="370282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8064896" cy="5289768"/>
          </a:xfrm>
        </p:spPr>
        <p:txBody>
          <a:bodyPr/>
          <a:lstStyle/>
          <a:p>
            <a:pPr marL="45720" indent="0">
              <a:buNone/>
            </a:pPr>
            <a:r>
              <a:rPr lang="pl-PL" b="1" dirty="0" smtClean="0"/>
              <a:t>SKOWRONKI-</a:t>
            </a:r>
            <a:r>
              <a:rPr lang="pl-PL" dirty="0" smtClean="0"/>
              <a:t> przylatują niezwykle wcześnie do Polski, pięknym głosem budzą do życia przyrodę.</a:t>
            </a:r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r>
              <a:rPr lang="pl-PL" b="1" dirty="0" smtClean="0"/>
              <a:t>JASKÓŁKI-</a:t>
            </a:r>
            <a:r>
              <a:rPr lang="pl-PL" dirty="0" smtClean="0"/>
              <a:t> przylatują już gdy wiosna zadomawia się w Polsce na dobre, czyli około połowy kwietnia.</a:t>
            </a:r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r>
              <a:rPr lang="pl-PL" b="1" dirty="0" smtClean="0"/>
              <a:t>BOCIANY</a:t>
            </a:r>
            <a:r>
              <a:rPr lang="pl-PL" dirty="0" smtClean="0"/>
              <a:t>- to symbol wiosny, która jest już w rozkwicie. Ten ptak symbolizuje także dostatek.</a:t>
            </a:r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124744"/>
            <a:ext cx="1644774" cy="13681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69" y="2780928"/>
            <a:ext cx="1397694" cy="11628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26" y="4797152"/>
            <a:ext cx="2519264" cy="166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143000" y="404664"/>
            <a:ext cx="6400800" cy="6120680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pl-PL" b="1" dirty="0" smtClean="0"/>
              <a:t>Przyrodo! </a:t>
            </a:r>
            <a:r>
              <a:rPr lang="pl-PL" b="1" dirty="0"/>
              <a:t>K</a:t>
            </a:r>
            <a:r>
              <a:rPr lang="pl-PL" b="1" dirty="0" smtClean="0"/>
              <a:t>ochana przyrodo!</a:t>
            </a:r>
            <a:endParaRPr lang="pl-PL" b="1" dirty="0"/>
          </a:p>
          <a:p>
            <a:pPr marL="45720" indent="0" algn="ctr">
              <a:buNone/>
            </a:pPr>
            <a:r>
              <a:rPr lang="pl-PL" b="1" dirty="0"/>
              <a:t>Tobie dziś daję honoru słowo,</a:t>
            </a:r>
          </a:p>
          <a:p>
            <a:pPr marL="45720" indent="0" algn="ctr">
              <a:buNone/>
            </a:pPr>
            <a:r>
              <a:rPr lang="pl-PL" b="1" dirty="0"/>
              <a:t>Że będę o Tobie zawsze pamiętał</a:t>
            </a:r>
          </a:p>
          <a:p>
            <a:pPr marL="45720" indent="0" algn="ctr">
              <a:buNone/>
            </a:pPr>
            <a:r>
              <a:rPr lang="pl-PL" b="1" dirty="0"/>
              <a:t>Nie tylko w dniu Twojego święta.</a:t>
            </a:r>
          </a:p>
          <a:p>
            <a:pPr marL="45720" indent="0" algn="ctr">
              <a:buNone/>
            </a:pPr>
            <a:r>
              <a:rPr lang="pl-PL" b="1" dirty="0"/>
              <a:t>        W środę,  wtorek i niedzielę</a:t>
            </a:r>
          </a:p>
          <a:p>
            <a:pPr marL="45720" indent="0" algn="ctr">
              <a:buNone/>
            </a:pPr>
            <a:r>
              <a:rPr lang="pl-PL" b="1" dirty="0"/>
              <a:t>         Będę krzyczał „Szanuj zieleń!”</a:t>
            </a:r>
          </a:p>
          <a:p>
            <a:pPr marL="45720" indent="0" algn="ctr">
              <a:buNone/>
            </a:pPr>
            <a:r>
              <a:rPr lang="pl-PL" b="1" dirty="0"/>
              <a:t>         W czwartki, piątki i soboty</a:t>
            </a:r>
          </a:p>
          <a:p>
            <a:pPr marL="45720" indent="0" algn="ctr">
              <a:buNone/>
            </a:pPr>
            <a:r>
              <a:rPr lang="pl-PL" b="1" dirty="0"/>
              <a:t>          Zabiorę się do roboty.</a:t>
            </a:r>
          </a:p>
          <a:p>
            <a:pPr marL="45720" indent="0" algn="ctr">
              <a:buNone/>
            </a:pPr>
            <a:r>
              <a:rPr lang="pl-PL" b="1" dirty="0"/>
              <a:t>Śmieci będę zbierał,</a:t>
            </a:r>
          </a:p>
          <a:p>
            <a:pPr marL="45720" indent="0" algn="ctr">
              <a:buNone/>
            </a:pPr>
            <a:r>
              <a:rPr lang="pl-PL" b="1" dirty="0"/>
              <a:t>Później segregował.</a:t>
            </a:r>
          </a:p>
          <a:p>
            <a:pPr marL="45720" indent="0" algn="ctr">
              <a:buNone/>
            </a:pPr>
            <a:r>
              <a:rPr lang="pl-PL" b="1" dirty="0"/>
              <a:t>Wysiłku i trudu</a:t>
            </a:r>
          </a:p>
          <a:p>
            <a:pPr marL="45720" indent="0" algn="ctr">
              <a:buNone/>
            </a:pPr>
            <a:r>
              <a:rPr lang="pl-PL" b="1" dirty="0"/>
              <a:t>Nie będę żałował.</a:t>
            </a:r>
          </a:p>
          <a:p>
            <a:pPr marL="45720" indent="0" algn="ctr">
              <a:buNone/>
            </a:pPr>
            <a:r>
              <a:rPr lang="pl-PL" b="1" dirty="0"/>
              <a:t>          I już nowe mam zadanie</a:t>
            </a:r>
          </a:p>
          <a:p>
            <a:pPr marL="45720" indent="0" algn="ctr">
              <a:buNone/>
            </a:pPr>
            <a:r>
              <a:rPr lang="pl-PL" b="1" dirty="0"/>
              <a:t>          Światła i wody -   </a:t>
            </a:r>
            <a:r>
              <a:rPr lang="pl-PL" b="1" dirty="0" smtClean="0"/>
              <a:t>oszczędzanie.</a:t>
            </a:r>
            <a:endParaRPr lang="pl-PL" b="1" dirty="0"/>
          </a:p>
          <a:p>
            <a:pPr marL="45720" indent="0" algn="ctr">
              <a:buNone/>
            </a:pPr>
            <a:r>
              <a:rPr lang="pl-PL" b="1" dirty="0"/>
              <a:t>Kto o tych wszystkich sprawach pamięta,</a:t>
            </a:r>
          </a:p>
          <a:p>
            <a:pPr marL="45720" indent="0" algn="ctr">
              <a:buNone/>
            </a:pPr>
            <a:r>
              <a:rPr lang="pl-PL" b="1" dirty="0"/>
              <a:t>Szanuje naszą Ziemię nie tylko od święta.</a:t>
            </a:r>
          </a:p>
        </p:txBody>
      </p:sp>
    </p:spTree>
    <p:extLst>
      <p:ext uri="{BB962C8B-B14F-4D97-AF65-F5344CB8AC3E}">
        <p14:creationId xmlns:p14="http://schemas.microsoft.com/office/powerpoint/2010/main" val="34331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pl-PL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ZAPRASZAMY CHĘTNE OSOBY                                              DO WSPÓLNEGO ZAŚPIEWANIA PIOSENKI                   I ĆWICZEŃ</a:t>
            </a:r>
          </a:p>
          <a:p>
            <a:pPr marL="45720" indent="0" algn="ctr">
              <a:buNone/>
            </a:pPr>
            <a:r>
              <a:rPr lang="pl-PL" sz="3600" b="1" dirty="0" smtClean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NASZE HASŁO: </a:t>
            </a:r>
          </a:p>
          <a:p>
            <a:pPr marL="45720" indent="0" algn="ctr">
              <a:buNone/>
            </a:pPr>
            <a:r>
              <a:rPr lang="pl-PL" sz="3600" b="1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WITAMY WIOSNĘ</a:t>
            </a:r>
            <a:r>
              <a:rPr lang="pl-PL" sz="3600" b="1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  <a:sym typeface="Wingdings" panose="05000000000000000000" pitchFamily="2" charset="2"/>
              </a:rPr>
              <a:t></a:t>
            </a:r>
            <a:r>
              <a:rPr lang="pl-PL" sz="3600" b="1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</a:t>
            </a:r>
            <a:endParaRPr lang="pl-PL" sz="3600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21088"/>
            <a:ext cx="7416824" cy="242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400" dirty="0" smtClean="0"/>
              <a:t>Dziękujemy za uwagę: Małgorzata </a:t>
            </a:r>
            <a:r>
              <a:rPr lang="pl-PL" sz="2400" dirty="0" err="1" smtClean="0"/>
              <a:t>Feciuch</a:t>
            </a:r>
            <a:r>
              <a:rPr lang="pl-PL" sz="2400" dirty="0" smtClean="0"/>
              <a:t> wraz z wychowankami.</a:t>
            </a:r>
            <a:endParaRPr lang="pl-PL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82" y="957417"/>
            <a:ext cx="6320985" cy="3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6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356">
        <p:circle/>
      </p:transition>
    </mc:Choice>
    <mc:Fallback xmlns="">
      <p:transition spd="slow" advTm="14356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17432" cy="5433784"/>
          </a:xfrm>
        </p:spPr>
        <p:txBody>
          <a:bodyPr/>
          <a:lstStyle/>
          <a:p>
            <a:pPr marL="45720" indent="0">
              <a:buNone/>
            </a:pPr>
            <a:r>
              <a:rPr lang="pl-PL" u="sng" dirty="0" smtClean="0">
                <a:solidFill>
                  <a:schemeClr val="tx1"/>
                </a:solidFill>
              </a:rPr>
              <a:t>CELE SZCZEGÓŁOWE:</a:t>
            </a:r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r>
              <a:rPr lang="pl-PL" dirty="0" smtClean="0">
                <a:solidFill>
                  <a:schemeClr val="tx1"/>
                </a:solidFill>
              </a:rPr>
              <a:t>Uczeń:</a:t>
            </a:r>
          </a:p>
          <a:p>
            <a:pPr marL="45720" indent="0">
              <a:buNone/>
            </a:pPr>
            <a:r>
              <a:rPr lang="pl-PL" dirty="0">
                <a:solidFill>
                  <a:schemeClr val="tx1"/>
                </a:solidFill>
              </a:rPr>
              <a:t>-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zna </a:t>
            </a:r>
            <a:r>
              <a:rPr lang="pl-PL" dirty="0" smtClean="0">
                <a:solidFill>
                  <a:schemeClr val="tx1"/>
                </a:solidFill>
              </a:rPr>
              <a:t>charakterystyczne </a:t>
            </a:r>
            <a:r>
              <a:rPr lang="pl-PL" dirty="0">
                <a:solidFill>
                  <a:schemeClr val="tx1"/>
                </a:solidFill>
              </a:rPr>
              <a:t>cechy </a:t>
            </a:r>
            <a:r>
              <a:rPr lang="pl-PL" dirty="0" smtClean="0">
                <a:solidFill>
                  <a:schemeClr val="tx1"/>
                </a:solidFill>
              </a:rPr>
              <a:t>wiosny, rozpoznaje                jej zwiastuny: ptaki, kwiaty;</a:t>
            </a:r>
          </a:p>
          <a:p>
            <a:pPr marL="45720" indent="0">
              <a:buNone/>
            </a:pPr>
            <a:r>
              <a:rPr lang="pl-PL" dirty="0" smtClean="0">
                <a:solidFill>
                  <a:schemeClr val="tx1"/>
                </a:solidFill>
              </a:rPr>
              <a:t>- kształtuje koordynację wzrokowo – ruchową,</a:t>
            </a:r>
          </a:p>
          <a:p>
            <a:pPr marL="45720" indent="0">
              <a:buNone/>
            </a:pPr>
            <a:r>
              <a:rPr lang="pl-PL" dirty="0" smtClean="0">
                <a:solidFill>
                  <a:schemeClr val="tx1"/>
                </a:solidFill>
              </a:rPr>
              <a:t>- potrafi wykorzystać technologie informacyjno- komunikacyjne.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80112" y="5373216"/>
            <a:ext cx="2725688" cy="122413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Przyroda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476672"/>
            <a:ext cx="3456166" cy="429060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4392488" cy="6480720"/>
          </a:xfrm>
          <a:prstGeom prst="rect">
            <a:avLst/>
          </a:prstGeom>
        </p:spPr>
      </p:pic>
      <p:pic>
        <p:nvPicPr>
          <p:cNvPr id="4" name="Joasia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486916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658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778">
        <p:circle/>
      </p:transition>
    </mc:Choice>
    <mc:Fallback xmlns="">
      <p:transition spd="slow" advTm="227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21419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47864" y="5589240"/>
            <a:ext cx="2725688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Wiosna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4032448" cy="5184576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3600400" cy="5832648"/>
          </a:xfrm>
          <a:prstGeom prst="rect">
            <a:avLst/>
          </a:prstGeom>
        </p:spPr>
      </p:pic>
      <p:pic>
        <p:nvPicPr>
          <p:cNvPr id="3" name="Magda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630">
        <p:circle/>
      </p:transition>
    </mc:Choice>
    <mc:Fallback xmlns="">
      <p:transition spd="slow" advTm="1863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7213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5301208"/>
            <a:ext cx="3002768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Przyroda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2656"/>
            <a:ext cx="3781563" cy="596733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2930760" cy="4536504"/>
          </a:xfrm>
          <a:prstGeom prst="rect">
            <a:avLst/>
          </a:prstGeom>
        </p:spPr>
      </p:pic>
      <p:pic>
        <p:nvPicPr>
          <p:cNvPr id="3" name="An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80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537">
        <p:circle/>
      </p:transition>
    </mc:Choice>
    <mc:Fallback xmlns="">
      <p:transition spd="slow" advTm="95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9537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80528" y="4869160"/>
            <a:ext cx="3157736" cy="1143000"/>
          </a:xfrm>
        </p:spPr>
        <p:txBody>
          <a:bodyPr/>
          <a:lstStyle/>
          <a:p>
            <a:pPr marL="0" indent="0">
              <a:buNone/>
            </a:pPr>
            <a:r>
              <a:rPr lang="pl-PL" sz="3600" dirty="0" smtClean="0"/>
              <a:t>Niedźwiedź</a:t>
            </a:r>
            <a:endParaRPr lang="pl-PL" sz="36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556" y="3284984"/>
            <a:ext cx="6181206" cy="347503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9941"/>
            <a:ext cx="5508104" cy="309830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28950"/>
            <a:ext cx="2047875" cy="2619375"/>
          </a:xfrm>
          <a:prstGeom prst="rect">
            <a:avLst/>
          </a:prstGeom>
        </p:spPr>
      </p:pic>
      <p:pic>
        <p:nvPicPr>
          <p:cNvPr id="7" name="Jesi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3861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837">
        <p:circle/>
      </p:transition>
    </mc:Choice>
    <mc:Fallback xmlns="">
      <p:transition spd="slow" advTm="108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10837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68344" y="5445224"/>
            <a:ext cx="1326840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Jeż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55976" cy="652534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89" y="204486"/>
            <a:ext cx="3888432" cy="4448650"/>
          </a:xfrm>
          <a:prstGeom prst="rect">
            <a:avLst/>
          </a:prstGeom>
        </p:spPr>
      </p:pic>
      <p:pic>
        <p:nvPicPr>
          <p:cNvPr id="3" name="Kosińs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1289" y="5678136"/>
            <a:ext cx="609600" cy="609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89" y="4725144"/>
            <a:ext cx="1783432" cy="156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172">
        <p:circle/>
      </p:transition>
    </mc:Choice>
    <mc:Fallback xmlns="">
      <p:transition spd="slow" advTm="151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2697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4869160"/>
            <a:ext cx="5245968" cy="158417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</a:rPr>
              <a:t>Witajcie kochani!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861048"/>
          </a:xfrm>
        </p:spPr>
      </p:pic>
      <p:pic>
        <p:nvPicPr>
          <p:cNvPr id="3" name="Magda 2 wios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157192"/>
            <a:ext cx="609600" cy="609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3523"/>
            <a:ext cx="4572000" cy="358277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68975"/>
            <a:ext cx="1224136" cy="7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907">
        <p:circle/>
      </p:transition>
    </mc:Choice>
    <mc:Fallback xmlns="">
      <p:transition spd="slow" advTm="2690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25564" objId="3"/>
      </p14:showEvtLst>
    </p:ext>
  </p:extLst>
</p:sld>
</file>

<file path=ppt/theme/theme1.xml><?xml version="1.0" encoding="utf-8"?>
<a:theme xmlns:a="http://schemas.openxmlformats.org/drawingml/2006/main" name="Aerodynamiczn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453</TotalTime>
  <Words>427</Words>
  <Application>Microsoft Office PowerPoint</Application>
  <PresentationFormat>Pokaz na ekranie (4:3)</PresentationFormat>
  <Paragraphs>89</Paragraphs>
  <Slides>28</Slides>
  <Notes>0</Notes>
  <HiddenSlides>0</HiddenSlides>
  <MMClips>16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Aerodynamiczny</vt:lpstr>
      <vt:lpstr>„BO TO JUŻ WIOSNA!”.  Zapraszamy na montaż             w wykonaniu uczniów klasy VIa. </vt:lpstr>
      <vt:lpstr>Prezentacja programu PowerPoint</vt:lpstr>
      <vt:lpstr>Prezentacja programu PowerPoint</vt:lpstr>
      <vt:lpstr>Przyroda</vt:lpstr>
      <vt:lpstr>Wiosna</vt:lpstr>
      <vt:lpstr>Przyroda</vt:lpstr>
      <vt:lpstr>Niedźwiedź</vt:lpstr>
      <vt:lpstr>Jeż</vt:lpstr>
      <vt:lpstr>Witajcie kochani!</vt:lpstr>
      <vt:lpstr>Słoneczko</vt:lpstr>
      <vt:lpstr>Przebiśnieg</vt:lpstr>
      <vt:lpstr>Bocian</vt:lpstr>
      <vt:lpstr>Ślimak</vt:lpstr>
      <vt:lpstr>Motyl</vt:lpstr>
      <vt:lpstr>Biedronka</vt:lpstr>
      <vt:lpstr>Mucha</vt:lpstr>
      <vt:lpstr>Konik polny</vt:lpstr>
      <vt:lpstr> Pszczoła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uwagę: Małgorzata Feciuch wraz z wychowankami.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systemu Windows</dc:creator>
  <cp:lastModifiedBy>Użytkownik systemu Windows</cp:lastModifiedBy>
  <cp:revision>46</cp:revision>
  <dcterms:created xsi:type="dcterms:W3CDTF">2021-03-20T14:01:24Z</dcterms:created>
  <dcterms:modified xsi:type="dcterms:W3CDTF">2021-03-28T16:47:29Z</dcterms:modified>
</cp:coreProperties>
</file>