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6F0C"/>
    <a:srgbClr val="78CC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90C6D0-8AA3-F665-86F5-71745A4D4F0E}" v="79" dt="2021-05-13T07:15:18.292"/>
    <p1510:client id="{A043009D-E38A-72BF-DCFD-17D3CC2C45CE}" v="1358" dt="2021-05-11T20:16:00.774"/>
    <p1510:client id="{D19D08E2-AAB5-4465-81E7-89B9B49290B7}" v="424" dt="2021-05-11T18:35:11.206"/>
    <p1510:client id="{EC3A519B-0C24-8327-4E10-7D34945FCCDB}" v="30" dt="2021-05-13T06:24:43.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5/16/2021</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0884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3300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1933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260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5/16/2021</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8430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2798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5/16/2021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192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5/16/2021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386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84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5/16/2021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81475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5/16/2021</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773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5/16/2021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328781277"/>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0" r:id="rId5"/>
    <p:sldLayoutId id="2147483985" r:id="rId6"/>
    <p:sldLayoutId id="2147483986" r:id="rId7"/>
    <p:sldLayoutId id="2147483987" r:id="rId8"/>
    <p:sldLayoutId id="2147483988" r:id="rId9"/>
    <p:sldLayoutId id="2147483989" r:id="rId10"/>
    <p:sldLayoutId id="21474839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s://pl.wikipedia.org/wiki/Plik:Ojcowski_Park_Narodowy_LOGO.sv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https://www.youtube.com/embed/YxjS0_w-4Jc?feature=oembed" TargetMode="External"/><Relationship Id="rId1" Type="http://schemas.openxmlformats.org/officeDocument/2006/relationships/video" Target="https://www.youtube.com/embed/661m_Dy1mSY?feature=oembed" TargetMode="Externa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1539F127-92BC-4326-8FC2-15AC26AD3AB3}"/>
              </a:ext>
            </a:extLst>
          </p:cNvPr>
          <p:cNvPicPr>
            <a:picLocks noChangeAspect="1"/>
          </p:cNvPicPr>
          <p:nvPr/>
        </p:nvPicPr>
        <p:blipFill rotWithShape="1">
          <a:blip r:embed="rId2"/>
          <a:srcRect l="1118" r="9993"/>
          <a:stretch/>
        </p:blipFill>
        <p:spPr>
          <a:xfrm>
            <a:off x="20" y="-839"/>
            <a:ext cx="12191980" cy="6858000"/>
          </a:xfrm>
          <a:prstGeom prst="rect">
            <a:avLst/>
          </a:prstGeom>
        </p:spPr>
      </p:pic>
      <p:sp useBgFill="1">
        <p:nvSpPr>
          <p:cNvPr id="12" name="Rectangle 11">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398C84AE-33FC-4967-92E1-AE751EDF8AF3}"/>
              </a:ext>
            </a:extLst>
          </p:cNvPr>
          <p:cNvSpPr>
            <a:spLocks noGrp="1"/>
          </p:cNvSpPr>
          <p:nvPr>
            <p:ph type="ctrTitle"/>
          </p:nvPr>
        </p:nvSpPr>
        <p:spPr>
          <a:xfrm>
            <a:off x="1771132" y="2091263"/>
            <a:ext cx="8649738" cy="2590800"/>
          </a:xfrm>
        </p:spPr>
        <p:txBody>
          <a:bodyPr>
            <a:normAutofit/>
          </a:bodyPr>
          <a:lstStyle/>
          <a:p>
            <a:r>
              <a:rPr lang="pl-PL"/>
              <a:t>OJCOWSKI PARK NARODOWY</a:t>
            </a:r>
          </a:p>
        </p:txBody>
      </p:sp>
      <p:sp>
        <p:nvSpPr>
          <p:cNvPr id="3" name="Podtytuł 2">
            <a:extLst>
              <a:ext uri="{FF2B5EF4-FFF2-40B4-BE49-F238E27FC236}">
                <a16:creationId xmlns:a16="http://schemas.microsoft.com/office/drawing/2014/main" id="{B0B99139-0806-4724-83EE-55E6A79AD62E}"/>
              </a:ext>
            </a:extLst>
          </p:cNvPr>
          <p:cNvSpPr>
            <a:spLocks noGrp="1"/>
          </p:cNvSpPr>
          <p:nvPr>
            <p:ph type="subTitle" idx="1"/>
          </p:nvPr>
        </p:nvSpPr>
        <p:spPr>
          <a:xfrm>
            <a:off x="1771130" y="4682062"/>
            <a:ext cx="8652788" cy="457201"/>
          </a:xfrm>
        </p:spPr>
        <p:txBody>
          <a:bodyPr vert="horz" lIns="91440" tIns="45720" rIns="91440" bIns="45720" rtlCol="0" anchor="t">
            <a:normAutofit/>
          </a:bodyPr>
          <a:lstStyle/>
          <a:p>
            <a:r>
              <a:rPr lang="pl-PL"/>
              <a:t>PREZENTACJA AUTORSTWA: Kacpra i Nikoli</a:t>
            </a:r>
          </a:p>
        </p:txBody>
      </p:sp>
      <p:sp>
        <p:nvSpPr>
          <p:cNvPr id="16" name="Rectangle 15">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9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9" name="Rectangle 3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3" name="Obraz 3" descr="Abstrakcyjne rozogniskowane tło">
            <a:extLst>
              <a:ext uri="{FF2B5EF4-FFF2-40B4-BE49-F238E27FC236}">
                <a16:creationId xmlns:a16="http://schemas.microsoft.com/office/drawing/2014/main" id="{5432968F-DAAE-48AD-AFB2-9BAA37C64E7B}"/>
              </a:ext>
            </a:extLst>
          </p:cNvPr>
          <p:cNvPicPr>
            <a:picLocks noChangeAspect="1"/>
          </p:cNvPicPr>
          <p:nvPr/>
        </p:nvPicPr>
        <p:blipFill rotWithShape="1">
          <a:blip r:embed="rId2"/>
          <a:srcRect r="1" b="7536"/>
          <a:stretch/>
        </p:blipFill>
        <p:spPr>
          <a:xfrm>
            <a:off x="643467" y="643467"/>
            <a:ext cx="10905066" cy="5571066"/>
          </a:xfrm>
          <a:prstGeom prst="rect">
            <a:avLst/>
          </a:prstGeom>
        </p:spPr>
      </p:pic>
      <p:sp>
        <p:nvSpPr>
          <p:cNvPr id="4" name="pole tekstowe 3">
            <a:extLst>
              <a:ext uri="{FF2B5EF4-FFF2-40B4-BE49-F238E27FC236}">
                <a16:creationId xmlns:a16="http://schemas.microsoft.com/office/drawing/2014/main" id="{69E58465-9497-4BFB-A973-37754AAE3B61}"/>
              </a:ext>
            </a:extLst>
          </p:cNvPr>
          <p:cNvSpPr txBox="1"/>
          <p:nvPr/>
        </p:nvSpPr>
        <p:spPr>
          <a:xfrm>
            <a:off x="3805824" y="2271387"/>
            <a:ext cx="52901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7200" b="1"/>
              <a:t> DZIĘKUJE</a:t>
            </a:r>
          </a:p>
          <a:p>
            <a:r>
              <a:rPr lang="pl-PL" sz="7200" b="1"/>
              <a:t>ZA UWAGĘ</a:t>
            </a:r>
          </a:p>
        </p:txBody>
      </p:sp>
    </p:spTree>
    <p:extLst>
      <p:ext uri="{BB962C8B-B14F-4D97-AF65-F5344CB8AC3E}">
        <p14:creationId xmlns:p14="http://schemas.microsoft.com/office/powerpoint/2010/main" val="32324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0" name="Rectangle 39">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42" name="Rectangle 41">
            <a:extLst>
              <a:ext uri="{FF2B5EF4-FFF2-40B4-BE49-F238E27FC236}">
                <a16:creationId xmlns:a16="http://schemas.microsoft.com/office/drawing/2014/main" id="{77B2BA5B-1894-4AF7-A31A-68B310384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F8292AA-2164-4B18-AEBD-CC13F4CA6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92E3DD6-EE3F-4714-B087-11DF4E1FB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5" y="424872"/>
            <a:ext cx="5336217" cy="6058223"/>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B6B98E48-759C-4F47-8AE7-C1CD1617C6A2}"/>
              </a:ext>
            </a:extLst>
          </p:cNvPr>
          <p:cNvSpPr>
            <a:spLocks noGrp="1"/>
          </p:cNvSpPr>
          <p:nvPr>
            <p:ph type="title"/>
          </p:nvPr>
        </p:nvSpPr>
        <p:spPr>
          <a:xfrm>
            <a:off x="737486" y="727626"/>
            <a:ext cx="4602152" cy="1718225"/>
          </a:xfrm>
        </p:spPr>
        <p:txBody>
          <a:bodyPr vert="horz" lIns="91440" tIns="45720" rIns="91440" bIns="45720" rtlCol="0" anchor="ctr">
            <a:normAutofit/>
          </a:bodyPr>
          <a:lstStyle/>
          <a:p>
            <a:r>
              <a:rPr lang="en-US" sz="4800" b="0"/>
              <a:t>PARK NARODOWY </a:t>
            </a:r>
          </a:p>
        </p:txBody>
      </p:sp>
      <p:sp>
        <p:nvSpPr>
          <p:cNvPr id="4" name="pole tekstowe 3">
            <a:extLst>
              <a:ext uri="{FF2B5EF4-FFF2-40B4-BE49-F238E27FC236}">
                <a16:creationId xmlns:a16="http://schemas.microsoft.com/office/drawing/2014/main" id="{5205F141-443D-4A43-9311-573231E1ABFF}"/>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182880">
              <a:spcAft>
                <a:spcPts val="600"/>
              </a:spcAft>
              <a:buClr>
                <a:schemeClr val="tx1">
                  <a:lumMod val="85000"/>
                  <a:lumOff val="15000"/>
                </a:schemeClr>
              </a:buClr>
              <a:buFont typeface="Garamond" pitchFamily="18" charset="0"/>
              <a:buChar char="◦"/>
            </a:pPr>
            <a:r>
              <a:rPr lang="pl-PL" b="1"/>
              <a:t>Ojcowski Park Narodowy leży w  województwie małopolskim,</a:t>
            </a:r>
            <a:br>
              <a:rPr lang="pl-PL" b="1"/>
            </a:br>
            <a:r>
              <a:rPr lang="pl-PL" b="1"/>
              <a:t>w południowej części Jury Krakowsko-Częstochowskiej. Obejmuje środkową część Doliny Prądnika, część Doliny </a:t>
            </a:r>
            <a:r>
              <a:rPr lang="pl-PL" b="1" err="1"/>
              <a:t>Sąspowskiej</a:t>
            </a:r>
            <a:r>
              <a:rPr lang="pl-PL" b="1"/>
              <a:t> oraz kilka mniejszych dolinek i wąwozów. Jego symbolem jest nietoperz </a:t>
            </a:r>
            <a:r>
              <a:rPr lang="en-US" b="1"/>
              <a:t>.</a:t>
            </a:r>
            <a:endParaRPr lang="en-US"/>
          </a:p>
        </p:txBody>
      </p:sp>
      <p:sp>
        <p:nvSpPr>
          <p:cNvPr id="48" name="Rectangle 47">
            <a:extLst>
              <a:ext uri="{FF2B5EF4-FFF2-40B4-BE49-F238E27FC236}">
                <a16:creationId xmlns:a16="http://schemas.microsoft.com/office/drawing/2014/main" id="{25B8B2C1-56D3-48CF-B950-1C2F68E19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5771" y="282258"/>
            <a:ext cx="1846073" cy="2780881"/>
          </a:xfrm>
          <a:prstGeom prst="rect">
            <a:avLst/>
          </a:prstGeom>
          <a:solidFill>
            <a:srgbClr val="9CC6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D37A8D7-D2CC-4162-895A-C3ECA645F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rgbClr val="9CC6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Abstrakcyjne rozogniskowane tło">
            <a:extLst>
              <a:ext uri="{FF2B5EF4-FFF2-40B4-BE49-F238E27FC236}">
                <a16:creationId xmlns:a16="http://schemas.microsoft.com/office/drawing/2014/main" id="{86491200-5978-4360-A8CE-579546836677}"/>
              </a:ext>
            </a:extLst>
          </p:cNvPr>
          <p:cNvPicPr>
            <a:picLocks noChangeAspect="1"/>
          </p:cNvPicPr>
          <p:nvPr/>
        </p:nvPicPr>
        <p:blipFill rotWithShape="1">
          <a:blip r:embed="rId2"/>
          <a:srcRect l="18370" r="21169"/>
          <a:stretch/>
        </p:blipFill>
        <p:spPr>
          <a:xfrm>
            <a:off x="8245165" y="3209731"/>
            <a:ext cx="3716680" cy="3396343"/>
          </a:xfrm>
          <a:prstGeom prst="rect">
            <a:avLst/>
          </a:prstGeom>
        </p:spPr>
      </p:pic>
      <p:pic>
        <p:nvPicPr>
          <p:cNvPr id="30" name="Obraz 30" descr="Obraz zawierający tekst, urządzenie&#10;&#10;Opis wygenerowany automatycznie">
            <a:extLst>
              <a:ext uri="{FF2B5EF4-FFF2-40B4-BE49-F238E27FC236}">
                <a16:creationId xmlns:a16="http://schemas.microsoft.com/office/drawing/2014/main" id="{EE68930A-4840-4306-AC2A-0D3B869AFB3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071" r="-4" b="-4"/>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spTree>
    <p:extLst>
      <p:ext uri="{BB962C8B-B14F-4D97-AF65-F5344CB8AC3E}">
        <p14:creationId xmlns:p14="http://schemas.microsoft.com/office/powerpoint/2010/main" val="5802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59" name="Rectangle 58">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61" name="Rectangle 60">
            <a:extLst>
              <a:ext uri="{FF2B5EF4-FFF2-40B4-BE49-F238E27FC236}">
                <a16:creationId xmlns:a16="http://schemas.microsoft.com/office/drawing/2014/main" id="{1608AA13-5DEF-478F-A286-EA33B7E0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6306CF9-ED43-47CC-BF50-38B5D2D6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78C014F-B61C-4382-8DDC-747F955466D1}"/>
              </a:ext>
            </a:extLst>
          </p:cNvPr>
          <p:cNvSpPr>
            <a:spLocks noGrp="1"/>
          </p:cNvSpPr>
          <p:nvPr>
            <p:ph type="title"/>
          </p:nvPr>
        </p:nvSpPr>
        <p:spPr>
          <a:xfrm>
            <a:off x="737485" y="727626"/>
            <a:ext cx="4610691" cy="1718225"/>
          </a:xfrm>
        </p:spPr>
        <p:txBody>
          <a:bodyPr vert="horz" lIns="91440" tIns="45720" rIns="91440" bIns="45720" rtlCol="0" anchor="ctr">
            <a:normAutofit/>
          </a:bodyPr>
          <a:lstStyle/>
          <a:p>
            <a:r>
              <a:rPr lang="en-US" sz="4800" b="0"/>
              <a:t>ZABYTYKI </a:t>
            </a:r>
          </a:p>
        </p:txBody>
      </p:sp>
      <p:sp>
        <p:nvSpPr>
          <p:cNvPr id="5" name="pole tekstowe 4">
            <a:extLst>
              <a:ext uri="{FF2B5EF4-FFF2-40B4-BE49-F238E27FC236}">
                <a16:creationId xmlns:a16="http://schemas.microsoft.com/office/drawing/2014/main" id="{9FC0D8DE-F371-4F5E-A2F8-3DBBA5335DEC}"/>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182880">
              <a:spcAft>
                <a:spcPts val="600"/>
              </a:spcAft>
              <a:buClr>
                <a:schemeClr val="tx1">
                  <a:lumMod val="85000"/>
                  <a:lumOff val="15000"/>
                </a:schemeClr>
              </a:buClr>
              <a:buFont typeface="Garamond" pitchFamily="18" charset="0"/>
              <a:buChar char="◦"/>
            </a:pPr>
            <a:r>
              <a:rPr lang="pl-PL" b="1"/>
              <a:t>NA TERENIE TEGO PARKU MOŻNA ZOBACZYĆ TAKIE ZABYTKI JAK:</a:t>
            </a:r>
          </a:p>
          <a:p>
            <a:pPr indent="-182880">
              <a:spcAft>
                <a:spcPts val="600"/>
              </a:spcAft>
              <a:buClr>
                <a:schemeClr val="tx1">
                  <a:lumMod val="85000"/>
                  <a:lumOff val="15000"/>
                </a:schemeClr>
              </a:buClr>
              <a:buFont typeface="Garamond" pitchFamily="18" charset="0"/>
              <a:buChar char="◦"/>
            </a:pPr>
            <a:endParaRPr lang="pl-PL" b="1"/>
          </a:p>
          <a:p>
            <a:pPr indent="-182880">
              <a:spcAft>
                <a:spcPts val="600"/>
              </a:spcAft>
              <a:buClr>
                <a:schemeClr val="tx1">
                  <a:lumMod val="85000"/>
                  <a:lumOff val="15000"/>
                </a:schemeClr>
              </a:buClr>
              <a:buFont typeface="Garamond" pitchFamily="18" charset="0"/>
              <a:buChar char="◦"/>
            </a:pPr>
            <a:r>
              <a:rPr lang="pl-PL" b="1"/>
              <a:t>Kaplica ‚„na wodzie”</a:t>
            </a:r>
          </a:p>
          <a:p>
            <a:pPr indent="-182880">
              <a:spcAft>
                <a:spcPts val="600"/>
              </a:spcAft>
              <a:buClr>
                <a:schemeClr val="tx1">
                  <a:lumMod val="85000"/>
                  <a:lumOff val="15000"/>
                </a:schemeClr>
              </a:buClr>
              <a:buFont typeface="Garamond" pitchFamily="18" charset="0"/>
              <a:buChar char="◦"/>
            </a:pPr>
            <a:r>
              <a:rPr lang="pl-PL" b="1"/>
              <a:t>Zamek w piaskowej skale</a:t>
            </a:r>
          </a:p>
          <a:p>
            <a:pPr indent="-182880">
              <a:spcAft>
                <a:spcPts val="600"/>
              </a:spcAft>
              <a:buClr>
                <a:schemeClr val="tx1">
                  <a:lumMod val="85000"/>
                  <a:lumOff val="15000"/>
                </a:schemeClr>
              </a:buClr>
              <a:buFont typeface="Garamond" pitchFamily="18" charset="0"/>
              <a:buChar char="◦"/>
            </a:pPr>
            <a:r>
              <a:rPr lang="pl-PL" b="1"/>
              <a:t>Ruiny średniowiecznego zamku w Ojcowie</a:t>
            </a:r>
          </a:p>
          <a:p>
            <a:pPr indent="-182880">
              <a:spcAft>
                <a:spcPts val="600"/>
              </a:spcAft>
              <a:buClr>
                <a:schemeClr val="tx1">
                  <a:lumMod val="85000"/>
                  <a:lumOff val="15000"/>
                </a:schemeClr>
              </a:buClr>
              <a:buFont typeface="Garamond" pitchFamily="18" charset="0"/>
              <a:buChar char="◦"/>
            </a:pPr>
            <a:r>
              <a:rPr lang="pl-PL" b="1"/>
              <a:t>Muzeum Ojcowskiego Parku Narodowego</a:t>
            </a:r>
          </a:p>
          <a:p>
            <a:pPr indent="-182880">
              <a:spcAft>
                <a:spcPts val="600"/>
              </a:spcAft>
              <a:buClr>
                <a:schemeClr val="tx1">
                  <a:lumMod val="85000"/>
                  <a:lumOff val="15000"/>
                </a:schemeClr>
              </a:buClr>
              <a:buFont typeface="Garamond" pitchFamily="18" charset="0"/>
              <a:buChar char="◦"/>
            </a:pPr>
            <a:r>
              <a:rPr lang="pl-PL" b="1"/>
              <a:t>Kościół Najświętszej Marii Panny</a:t>
            </a:r>
          </a:p>
        </p:txBody>
      </p:sp>
      <p:pic>
        <p:nvPicPr>
          <p:cNvPr id="9" name="Obraz 10" descr="Obraz zawierający drzewo, zewnętrzne, budynek, kamień&#10;&#10;Opis wygenerowany automatycznie">
            <a:extLst>
              <a:ext uri="{FF2B5EF4-FFF2-40B4-BE49-F238E27FC236}">
                <a16:creationId xmlns:a16="http://schemas.microsoft.com/office/drawing/2014/main" id="{D1832A78-70DE-4B7C-B6D8-5014FA83F188}"/>
              </a:ext>
            </a:extLst>
          </p:cNvPr>
          <p:cNvPicPr>
            <a:picLocks noChangeAspect="1"/>
          </p:cNvPicPr>
          <p:nvPr/>
        </p:nvPicPr>
        <p:blipFill rotWithShape="1">
          <a:blip r:embed="rId2"/>
          <a:srcRect l="20840" r="16569" b="-2"/>
          <a:stretch/>
        </p:blipFill>
        <p:spPr>
          <a:xfrm>
            <a:off x="6013957" y="4123527"/>
            <a:ext cx="2071742" cy="2482545"/>
          </a:xfrm>
          <a:prstGeom prst="rect">
            <a:avLst/>
          </a:prstGeom>
        </p:spPr>
      </p:pic>
      <p:pic>
        <p:nvPicPr>
          <p:cNvPr id="7" name="Obraz 8" descr="Obraz zawierający trawa, zewnętrzne&#10;&#10;Opis wygenerowany automatycznie">
            <a:extLst>
              <a:ext uri="{FF2B5EF4-FFF2-40B4-BE49-F238E27FC236}">
                <a16:creationId xmlns:a16="http://schemas.microsoft.com/office/drawing/2014/main" id="{AA047377-6711-4B54-803F-939863E9C957}"/>
              </a:ext>
            </a:extLst>
          </p:cNvPr>
          <p:cNvPicPr>
            <a:picLocks noChangeAspect="1"/>
          </p:cNvPicPr>
          <p:nvPr/>
        </p:nvPicPr>
        <p:blipFill rotWithShape="1">
          <a:blip r:embed="rId3"/>
          <a:srcRect l="16732" r="21550" b="3"/>
          <a:stretch/>
        </p:blipFill>
        <p:spPr>
          <a:xfrm>
            <a:off x="8175840" y="3155573"/>
            <a:ext cx="3786002" cy="3450498"/>
          </a:xfrm>
          <a:prstGeom prst="rect">
            <a:avLst/>
          </a:prstGeom>
        </p:spPr>
      </p:pic>
      <p:pic>
        <p:nvPicPr>
          <p:cNvPr id="8" name="Obraz 9" descr="Obraz zawierający trawa, zewnętrzne, niebo, dom&#10;&#10;Opis wygenerowany automatycznie">
            <a:extLst>
              <a:ext uri="{FF2B5EF4-FFF2-40B4-BE49-F238E27FC236}">
                <a16:creationId xmlns:a16="http://schemas.microsoft.com/office/drawing/2014/main" id="{C0771658-6575-4843-94B7-34DE462DF391}"/>
              </a:ext>
            </a:extLst>
          </p:cNvPr>
          <p:cNvPicPr>
            <a:picLocks noChangeAspect="1"/>
          </p:cNvPicPr>
          <p:nvPr/>
        </p:nvPicPr>
        <p:blipFill rotWithShape="1">
          <a:blip r:embed="rId4"/>
          <a:srcRect l="11808" r="9183" b="-3"/>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6" name="Obraz 6" descr="Obraz zawierający drzewo, zewnętrzne, trawa, dom&#10;&#10;Opis wygenerowany automatycznie">
            <a:extLst>
              <a:ext uri="{FF2B5EF4-FFF2-40B4-BE49-F238E27FC236}">
                <a16:creationId xmlns:a16="http://schemas.microsoft.com/office/drawing/2014/main" id="{330339D6-0B03-4A3C-9397-6CAED3F390DF}"/>
              </a:ext>
            </a:extLst>
          </p:cNvPr>
          <p:cNvPicPr>
            <a:picLocks noChangeAspect="1"/>
          </p:cNvPicPr>
          <p:nvPr/>
        </p:nvPicPr>
        <p:blipFill rotWithShape="1">
          <a:blip r:embed="rId5"/>
          <a:srcRect l="53" r="8385" b="-3"/>
          <a:stretch/>
        </p:blipFill>
        <p:spPr>
          <a:xfrm>
            <a:off x="10052236" y="282261"/>
            <a:ext cx="1909612" cy="2780881"/>
          </a:xfrm>
          <a:prstGeom prst="rect">
            <a:avLst/>
          </a:prstGeom>
        </p:spPr>
      </p:pic>
      <p:sp>
        <p:nvSpPr>
          <p:cNvPr id="65" name="Rectangle 64">
            <a:extLst>
              <a:ext uri="{FF2B5EF4-FFF2-40B4-BE49-F238E27FC236}">
                <a16:creationId xmlns:a16="http://schemas.microsoft.com/office/drawing/2014/main" id="{7C2329DA-3535-468A-8479-D10BD665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107" y="390070"/>
            <a:ext cx="5343144" cy="6108192"/>
          </a:xfrm>
          <a:prstGeom prst="rect">
            <a:avLst/>
          </a:prstGeom>
          <a:noFill/>
          <a:ln w="6350" cap="sq" cmpd="sng" algn="ctr">
            <a:solidFill>
              <a:schemeClr val="tx1">
                <a:lumMod val="75000"/>
                <a:lumOff val="25000"/>
              </a:schemeClr>
            </a:solidFill>
            <a:prstDash val="solid"/>
            <a:miter lim="800000"/>
          </a:ln>
          <a:effectLst/>
        </p:spPr>
      </p:sp>
      <p:sp>
        <p:nvSpPr>
          <p:cNvPr id="4" name="pole tekstowe 3">
            <a:extLst>
              <a:ext uri="{FF2B5EF4-FFF2-40B4-BE49-F238E27FC236}">
                <a16:creationId xmlns:a16="http://schemas.microsoft.com/office/drawing/2014/main" id="{95927373-78BC-4D08-A53A-23EEBB3CB703}"/>
              </a:ext>
            </a:extLst>
          </p:cNvPr>
          <p:cNvSpPr txBox="1"/>
          <p:nvPr/>
        </p:nvSpPr>
        <p:spPr>
          <a:xfrm>
            <a:off x="953454" y="270709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a:p>
        </p:txBody>
      </p:sp>
    </p:spTree>
    <p:extLst>
      <p:ext uri="{BB962C8B-B14F-4D97-AF65-F5344CB8AC3E}">
        <p14:creationId xmlns:p14="http://schemas.microsoft.com/office/powerpoint/2010/main" val="359296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4" name="Rectangle 43">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6" name="Rectangle 45">
            <a:extLst>
              <a:ext uri="{FF2B5EF4-FFF2-40B4-BE49-F238E27FC236}">
                <a16:creationId xmlns:a16="http://schemas.microsoft.com/office/drawing/2014/main" id="{5AB2FBF0-B503-42C0-A48D-5A645DC5E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A1F7DD8-A383-46E3-A91D-49A4D65AD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5600872"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4A290BD5-56F1-409F-AA78-39040745E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5336639" cy="6108192"/>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B4AB3A33-EB62-42BB-B170-E3032DF61571}"/>
              </a:ext>
            </a:extLst>
          </p:cNvPr>
          <p:cNvSpPr>
            <a:spLocks noGrp="1"/>
          </p:cNvSpPr>
          <p:nvPr>
            <p:ph type="title"/>
          </p:nvPr>
        </p:nvSpPr>
        <p:spPr>
          <a:xfrm>
            <a:off x="737486" y="727626"/>
            <a:ext cx="4602152" cy="1718225"/>
          </a:xfrm>
        </p:spPr>
        <p:txBody>
          <a:bodyPr vert="horz" lIns="91440" tIns="45720" rIns="91440" bIns="45720" rtlCol="0" anchor="ctr">
            <a:normAutofit/>
          </a:bodyPr>
          <a:lstStyle/>
          <a:p>
            <a:r>
              <a:rPr lang="en-US" sz="4800"/>
              <a:t>POMNIKI PRZYRODY </a:t>
            </a:r>
          </a:p>
        </p:txBody>
      </p:sp>
      <p:sp>
        <p:nvSpPr>
          <p:cNvPr id="3" name="pole tekstowe 2">
            <a:extLst>
              <a:ext uri="{FF2B5EF4-FFF2-40B4-BE49-F238E27FC236}">
                <a16:creationId xmlns:a16="http://schemas.microsoft.com/office/drawing/2014/main" id="{7AFFCE2A-ECFA-4A52-8E5D-912FBFCF0E26}"/>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a:spcAft>
                <a:spcPts val="600"/>
              </a:spcAft>
              <a:buClr>
                <a:schemeClr val="tx1">
                  <a:lumMod val="85000"/>
                  <a:lumOff val="15000"/>
                </a:schemeClr>
              </a:buClr>
              <a:buFont typeface="Garamond" pitchFamily="18" charset="0"/>
              <a:buChar char="◦"/>
            </a:pPr>
            <a:r>
              <a:rPr lang="pl-PL" b="1"/>
              <a:t>Podczas przechadzania się po parku można zobaczyć takie pomniki przyrody jak:</a:t>
            </a:r>
          </a:p>
          <a:p>
            <a:pPr indent="-182880">
              <a:spcAft>
                <a:spcPts val="600"/>
              </a:spcAft>
              <a:buClr>
                <a:schemeClr val="tx1">
                  <a:lumMod val="85000"/>
                  <a:lumOff val="15000"/>
                </a:schemeClr>
              </a:buClr>
              <a:buFont typeface="Garamond" pitchFamily="18" charset="0"/>
              <a:buChar char="◦"/>
            </a:pPr>
            <a:endParaRPr lang="pl-PL" b="1"/>
          </a:p>
          <a:p>
            <a:pPr indent="-182880">
              <a:spcAft>
                <a:spcPts val="600"/>
              </a:spcAft>
              <a:buClr>
                <a:schemeClr val="tx1">
                  <a:lumMod val="85000"/>
                  <a:lumOff val="15000"/>
                </a:schemeClr>
              </a:buClr>
              <a:buFont typeface="Garamond" pitchFamily="18" charset="0"/>
              <a:buChar char="◦"/>
            </a:pPr>
            <a:r>
              <a:rPr lang="pl-PL" b="1"/>
              <a:t>Maczuga Herkulesa</a:t>
            </a:r>
          </a:p>
          <a:p>
            <a:pPr indent="-182880">
              <a:spcAft>
                <a:spcPts val="600"/>
              </a:spcAft>
              <a:buClr>
                <a:schemeClr val="tx1">
                  <a:lumMod val="85000"/>
                  <a:lumOff val="15000"/>
                </a:schemeClr>
              </a:buClr>
              <a:buFont typeface="Garamond" pitchFamily="18" charset="0"/>
              <a:buChar char="◦"/>
            </a:pPr>
            <a:r>
              <a:rPr lang="pl-PL" b="1"/>
              <a:t>Jaskinia ciemna</a:t>
            </a:r>
          </a:p>
          <a:p>
            <a:pPr indent="-182880">
              <a:spcAft>
                <a:spcPts val="600"/>
              </a:spcAft>
              <a:buClr>
                <a:schemeClr val="tx1">
                  <a:lumMod val="85000"/>
                  <a:lumOff val="15000"/>
                </a:schemeClr>
              </a:buClr>
              <a:buFont typeface="Garamond" pitchFamily="18" charset="0"/>
              <a:buChar char="◦"/>
            </a:pPr>
            <a:r>
              <a:rPr lang="pl-PL" b="1"/>
              <a:t>Jaskinia łokietka</a:t>
            </a:r>
          </a:p>
          <a:p>
            <a:pPr indent="-182880">
              <a:spcAft>
                <a:spcPts val="600"/>
              </a:spcAft>
              <a:buClr>
                <a:schemeClr val="tx1">
                  <a:lumMod val="85000"/>
                  <a:lumOff val="15000"/>
                </a:schemeClr>
              </a:buClr>
              <a:buFont typeface="Garamond" pitchFamily="18" charset="0"/>
              <a:buChar char="◦"/>
            </a:pPr>
            <a:r>
              <a:rPr lang="pl-PL" b="1"/>
              <a:t>Brama Krakowska</a:t>
            </a:r>
          </a:p>
          <a:p>
            <a:pPr indent="-182880">
              <a:spcAft>
                <a:spcPts val="600"/>
              </a:spcAft>
              <a:buClr>
                <a:schemeClr val="tx1">
                  <a:lumMod val="85000"/>
                  <a:lumOff val="15000"/>
                </a:schemeClr>
              </a:buClr>
              <a:buFont typeface="Garamond" pitchFamily="18" charset="0"/>
              <a:buChar char="◦"/>
            </a:pPr>
            <a:r>
              <a:rPr lang="pl-PL" b="1"/>
              <a:t>Igła </a:t>
            </a:r>
            <a:r>
              <a:rPr lang="pl-PL" b="1" err="1"/>
              <a:t>Aetymy</a:t>
            </a:r>
            <a:endParaRPr lang="pl-PL" b="1"/>
          </a:p>
          <a:p>
            <a:pPr indent="-182880">
              <a:spcAft>
                <a:spcPts val="600"/>
              </a:spcAft>
              <a:buClr>
                <a:schemeClr val="tx1">
                  <a:lumMod val="85000"/>
                  <a:lumOff val="15000"/>
                </a:schemeClr>
              </a:buClr>
              <a:buFont typeface="Garamond" pitchFamily="18" charset="0"/>
              <a:buChar char="◦"/>
            </a:pPr>
            <a:r>
              <a:rPr lang="pl-PL" b="1"/>
              <a:t>Skały Kawalerskie</a:t>
            </a:r>
          </a:p>
        </p:txBody>
      </p:sp>
      <p:pic>
        <p:nvPicPr>
          <p:cNvPr id="12" name="Obraz 13" descr="Obraz zawierający trawa, skała, zewnętrzne, drzewo&#10;&#10;Opis wygenerowany automatycznie">
            <a:extLst>
              <a:ext uri="{FF2B5EF4-FFF2-40B4-BE49-F238E27FC236}">
                <a16:creationId xmlns:a16="http://schemas.microsoft.com/office/drawing/2014/main" id="{FD1DCDE7-996C-4214-9998-7426E7D2D1DD}"/>
              </a:ext>
            </a:extLst>
          </p:cNvPr>
          <p:cNvPicPr>
            <a:picLocks noChangeAspect="1"/>
          </p:cNvPicPr>
          <p:nvPr/>
        </p:nvPicPr>
        <p:blipFill rotWithShape="1">
          <a:blip r:embed="rId2"/>
          <a:srcRect l="9316" r="8609" b="-1"/>
          <a:stretch/>
        </p:blipFill>
        <p:spPr>
          <a:xfrm>
            <a:off x="8245159" y="3209731"/>
            <a:ext cx="3716680" cy="3396343"/>
          </a:xfrm>
          <a:prstGeom prst="rect">
            <a:avLst/>
          </a:prstGeom>
        </p:spPr>
      </p:pic>
      <p:pic>
        <p:nvPicPr>
          <p:cNvPr id="11" name="Obraz 11" descr="Obraz zawierający drzewo, trawa, zewnętrzne, skała&#10;&#10;Opis wygenerowany automatycznie">
            <a:extLst>
              <a:ext uri="{FF2B5EF4-FFF2-40B4-BE49-F238E27FC236}">
                <a16:creationId xmlns:a16="http://schemas.microsoft.com/office/drawing/2014/main" id="{19A9E73E-5E70-4405-B83C-E8D8A71BFA15}"/>
              </a:ext>
            </a:extLst>
          </p:cNvPr>
          <p:cNvPicPr>
            <a:picLocks noChangeAspect="1"/>
          </p:cNvPicPr>
          <p:nvPr/>
        </p:nvPicPr>
        <p:blipFill rotWithShape="1">
          <a:blip r:embed="rId3"/>
          <a:srcRect l="24428" r="5254" b="-2"/>
          <a:stretch/>
        </p:blipFill>
        <p:spPr>
          <a:xfrm>
            <a:off x="6013953"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14" name="Obraz 15" descr="Obraz zawierający drzewo, zewnętrzne, trawa, budynek&#10;&#10;Opis wygenerowany automatycznie">
            <a:extLst>
              <a:ext uri="{FF2B5EF4-FFF2-40B4-BE49-F238E27FC236}">
                <a16:creationId xmlns:a16="http://schemas.microsoft.com/office/drawing/2014/main" id="{F075ADE4-582D-4809-9FA0-7AB92E462FF8}"/>
              </a:ext>
            </a:extLst>
          </p:cNvPr>
          <p:cNvPicPr>
            <a:picLocks noChangeAspect="1"/>
          </p:cNvPicPr>
          <p:nvPr/>
        </p:nvPicPr>
        <p:blipFill rotWithShape="1">
          <a:blip r:embed="rId4"/>
          <a:srcRect l="4083" r="6516" b="-3"/>
          <a:stretch/>
        </p:blipFill>
        <p:spPr>
          <a:xfrm>
            <a:off x="10103511" y="282258"/>
            <a:ext cx="1858339" cy="2780881"/>
          </a:xfrm>
          <a:prstGeom prst="rect">
            <a:avLst/>
          </a:prstGeom>
        </p:spPr>
      </p:pic>
      <p:pic>
        <p:nvPicPr>
          <p:cNvPr id="4" name="Obraz 5" descr="Obraz zawierający drzewo, zewnętrzne, trawa, pole&#10;&#10;Opis wygenerowany automatycznie">
            <a:extLst>
              <a:ext uri="{FF2B5EF4-FFF2-40B4-BE49-F238E27FC236}">
                <a16:creationId xmlns:a16="http://schemas.microsoft.com/office/drawing/2014/main" id="{1F66A0F6-4380-4098-9BEF-5A1403E954A5}"/>
              </a:ext>
            </a:extLst>
          </p:cNvPr>
          <p:cNvPicPr>
            <a:picLocks noChangeAspect="1"/>
          </p:cNvPicPr>
          <p:nvPr/>
        </p:nvPicPr>
        <p:blipFill rotWithShape="1">
          <a:blip r:embed="rId5"/>
          <a:srcRect l="24211" r="27675" b="2"/>
          <a:stretch/>
        </p:blipFill>
        <p:spPr>
          <a:xfrm>
            <a:off x="6012660" y="4194828"/>
            <a:ext cx="2071743" cy="2411246"/>
          </a:xfrm>
          <a:prstGeom prst="rect">
            <a:avLst/>
          </a:prstGeom>
        </p:spPr>
      </p:pic>
    </p:spTree>
    <p:extLst>
      <p:ext uri="{BB962C8B-B14F-4D97-AF65-F5344CB8AC3E}">
        <p14:creationId xmlns:p14="http://schemas.microsoft.com/office/powerpoint/2010/main" val="254342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8" name="Rectangle 47">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50" name="Rectangle 49">
            <a:extLst>
              <a:ext uri="{FF2B5EF4-FFF2-40B4-BE49-F238E27FC236}">
                <a16:creationId xmlns:a16="http://schemas.microsoft.com/office/drawing/2014/main" id="{5AB2FBF0-B503-42C0-A48D-5A645DC5E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A1F7DD8-A383-46E3-A91D-49A4D65AD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5600872"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4A290BD5-56F1-409F-AA78-39040745E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5336639" cy="6108192"/>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E1921205-74F7-447B-BD14-A09C4855C6F3}"/>
              </a:ext>
            </a:extLst>
          </p:cNvPr>
          <p:cNvSpPr>
            <a:spLocks noGrp="1"/>
          </p:cNvSpPr>
          <p:nvPr>
            <p:ph type="title"/>
          </p:nvPr>
        </p:nvSpPr>
        <p:spPr>
          <a:xfrm>
            <a:off x="737485" y="727626"/>
            <a:ext cx="4610691" cy="1718225"/>
          </a:xfrm>
        </p:spPr>
        <p:txBody>
          <a:bodyPr vert="horz" lIns="91440" tIns="45720" rIns="91440" bIns="45720" rtlCol="0" anchor="ctr">
            <a:normAutofit/>
          </a:bodyPr>
          <a:lstStyle/>
          <a:p>
            <a:r>
              <a:rPr lang="en-US" sz="4400"/>
              <a:t>SZLAKI TURYSTYCZNE </a:t>
            </a:r>
          </a:p>
        </p:txBody>
      </p:sp>
      <p:sp>
        <p:nvSpPr>
          <p:cNvPr id="3" name="pole tekstowe 2">
            <a:extLst>
              <a:ext uri="{FF2B5EF4-FFF2-40B4-BE49-F238E27FC236}">
                <a16:creationId xmlns:a16="http://schemas.microsoft.com/office/drawing/2014/main" id="{B526225F-105E-421C-9ECD-B79681D6CAB8}"/>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a:spcAft>
                <a:spcPts val="600"/>
              </a:spcAft>
              <a:buClr>
                <a:schemeClr val="tx1">
                  <a:lumMod val="85000"/>
                  <a:lumOff val="15000"/>
                </a:schemeClr>
              </a:buClr>
              <a:buFont typeface="Garamond" pitchFamily="18" charset="0"/>
              <a:buChar char="◦"/>
            </a:pPr>
            <a:r>
              <a:rPr lang="pl-PL" b="1"/>
              <a:t>Na terenie Ojcowskiego Parku Narodowego utworzono kilka szlaków turystycznych o łącznej długości 46,6 km, jednak na niektórych odcinkach szlaki mają wspólny przebieg, tak więc łączna długość szlaków wynosi mniej więcej – 37,3 km. Na terenie parku znajdują się cztery szlaki turystyczne</a:t>
            </a:r>
          </a:p>
        </p:txBody>
      </p:sp>
      <p:pic>
        <p:nvPicPr>
          <p:cNvPr id="14" name="Obraz 14" descr="Obraz zawierający trawa, zewnętrzne, góra, drzewo&#10;&#10;Opis wygenerowany automatycznie">
            <a:extLst>
              <a:ext uri="{FF2B5EF4-FFF2-40B4-BE49-F238E27FC236}">
                <a16:creationId xmlns:a16="http://schemas.microsoft.com/office/drawing/2014/main" id="{41ABD70E-3235-4B5A-A39A-0446CF47A789}"/>
              </a:ext>
            </a:extLst>
          </p:cNvPr>
          <p:cNvPicPr>
            <a:picLocks noChangeAspect="1"/>
          </p:cNvPicPr>
          <p:nvPr/>
        </p:nvPicPr>
        <p:blipFill rotWithShape="1">
          <a:blip r:embed="rId2"/>
          <a:srcRect l="436" r="17490" b="-1"/>
          <a:stretch/>
        </p:blipFill>
        <p:spPr>
          <a:xfrm>
            <a:off x="8245159" y="3209731"/>
            <a:ext cx="3716680" cy="3396343"/>
          </a:xfrm>
          <a:prstGeom prst="rect">
            <a:avLst/>
          </a:prstGeom>
        </p:spPr>
      </p:pic>
      <p:pic>
        <p:nvPicPr>
          <p:cNvPr id="28" name="Obraz 29" descr="Obraz zawierający zewnętrzne, niebo, budynek, trawa&#10;&#10;Opis wygenerowany automatycznie">
            <a:extLst>
              <a:ext uri="{FF2B5EF4-FFF2-40B4-BE49-F238E27FC236}">
                <a16:creationId xmlns:a16="http://schemas.microsoft.com/office/drawing/2014/main" id="{908AD4EA-09A5-4D14-A2F4-9C75286CD587}"/>
              </a:ext>
            </a:extLst>
          </p:cNvPr>
          <p:cNvPicPr>
            <a:picLocks noChangeAspect="1"/>
          </p:cNvPicPr>
          <p:nvPr/>
        </p:nvPicPr>
        <p:blipFill rotWithShape="1">
          <a:blip r:embed="rId3"/>
          <a:srcRect l="8919" r="12073" b="-2"/>
          <a:stretch/>
        </p:blipFill>
        <p:spPr>
          <a:xfrm>
            <a:off x="6013953"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12" name="Obraz 12" descr="Obraz zawierający zewnętrzne, niebo, drzewo, góra&#10;&#10;Opis wygenerowany automatycznie">
            <a:extLst>
              <a:ext uri="{FF2B5EF4-FFF2-40B4-BE49-F238E27FC236}">
                <a16:creationId xmlns:a16="http://schemas.microsoft.com/office/drawing/2014/main" id="{3D6F9980-11E2-4785-BEBF-FD7BDADEE882}"/>
              </a:ext>
            </a:extLst>
          </p:cNvPr>
          <p:cNvPicPr>
            <a:picLocks noChangeAspect="1"/>
          </p:cNvPicPr>
          <p:nvPr/>
        </p:nvPicPr>
        <p:blipFill rotWithShape="1">
          <a:blip r:embed="rId4"/>
          <a:srcRect l="39523" r="10360" b="4"/>
          <a:stretch/>
        </p:blipFill>
        <p:spPr>
          <a:xfrm>
            <a:off x="10103511" y="282258"/>
            <a:ext cx="1858339" cy="2780881"/>
          </a:xfrm>
          <a:prstGeom prst="rect">
            <a:avLst/>
          </a:prstGeom>
        </p:spPr>
      </p:pic>
      <p:pic>
        <p:nvPicPr>
          <p:cNvPr id="13" name="Obraz 13" descr="Obraz zawierający trawa, zewnętrzne, drzewo, budynek&#10;&#10;Opis wygenerowany automatycznie">
            <a:extLst>
              <a:ext uri="{FF2B5EF4-FFF2-40B4-BE49-F238E27FC236}">
                <a16:creationId xmlns:a16="http://schemas.microsoft.com/office/drawing/2014/main" id="{90AE8B3C-CCD8-4035-A357-6763CF539565}"/>
              </a:ext>
            </a:extLst>
          </p:cNvPr>
          <p:cNvPicPr>
            <a:picLocks noChangeAspect="1"/>
          </p:cNvPicPr>
          <p:nvPr/>
        </p:nvPicPr>
        <p:blipFill rotWithShape="1">
          <a:blip r:embed="rId5"/>
          <a:srcRect l="19064" r="16492" b="-6"/>
          <a:stretch/>
        </p:blipFill>
        <p:spPr>
          <a:xfrm>
            <a:off x="6012660" y="4194828"/>
            <a:ext cx="2071743" cy="2411246"/>
          </a:xfrm>
          <a:prstGeom prst="rect">
            <a:avLst/>
          </a:prstGeom>
        </p:spPr>
      </p:pic>
      <p:sp>
        <p:nvSpPr>
          <p:cNvPr id="9" name="pole tekstowe 8">
            <a:extLst>
              <a:ext uri="{FF2B5EF4-FFF2-40B4-BE49-F238E27FC236}">
                <a16:creationId xmlns:a16="http://schemas.microsoft.com/office/drawing/2014/main" id="{6013BB40-ECDC-408D-AB3C-8F4C3327BF25}"/>
              </a:ext>
            </a:extLst>
          </p:cNvPr>
          <p:cNvSpPr txBox="1"/>
          <p:nvPr/>
        </p:nvSpPr>
        <p:spPr>
          <a:xfrm>
            <a:off x="4223359" y="3826701"/>
            <a:ext cx="77849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a:p>
        </p:txBody>
      </p:sp>
    </p:spTree>
    <p:extLst>
      <p:ext uri="{BB962C8B-B14F-4D97-AF65-F5344CB8AC3E}">
        <p14:creationId xmlns:p14="http://schemas.microsoft.com/office/powerpoint/2010/main" val="1208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2B795FE-15BF-461D-9F54-2A2BAF81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6" name="Rectangle 35">
            <a:extLst>
              <a:ext uri="{FF2B5EF4-FFF2-40B4-BE49-F238E27FC236}">
                <a16:creationId xmlns:a16="http://schemas.microsoft.com/office/drawing/2014/main" id="{CB260B1E-F9C9-4E2E-8361-8E735E296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8" name="Rectangle 37">
            <a:extLst>
              <a:ext uri="{FF2B5EF4-FFF2-40B4-BE49-F238E27FC236}">
                <a16:creationId xmlns:a16="http://schemas.microsoft.com/office/drawing/2014/main" id="{1608AA13-5DEF-478F-A286-EA33B7E0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6306CF9-ED43-47CC-BF50-38B5D2D6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65277EC-BFDC-41E9-89F5-47084FE19504}"/>
              </a:ext>
            </a:extLst>
          </p:cNvPr>
          <p:cNvSpPr>
            <a:spLocks noGrp="1"/>
          </p:cNvSpPr>
          <p:nvPr>
            <p:ph type="title"/>
          </p:nvPr>
        </p:nvSpPr>
        <p:spPr>
          <a:xfrm>
            <a:off x="737486" y="727626"/>
            <a:ext cx="4602152" cy="1718225"/>
          </a:xfrm>
        </p:spPr>
        <p:txBody>
          <a:bodyPr vert="horz" lIns="91440" tIns="45720" rIns="91440" bIns="45720" rtlCol="0" anchor="ctr">
            <a:normAutofit/>
          </a:bodyPr>
          <a:lstStyle/>
          <a:p>
            <a:r>
              <a:rPr lang="en-US" sz="4800"/>
              <a:t>JASKINIE </a:t>
            </a:r>
          </a:p>
        </p:txBody>
      </p:sp>
      <p:sp>
        <p:nvSpPr>
          <p:cNvPr id="3" name="pole tekstowe 2">
            <a:extLst>
              <a:ext uri="{FF2B5EF4-FFF2-40B4-BE49-F238E27FC236}">
                <a16:creationId xmlns:a16="http://schemas.microsoft.com/office/drawing/2014/main" id="{14D899DD-D6FF-430E-9E89-DC1537D061BE}"/>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a:spcAft>
                <a:spcPts val="600"/>
              </a:spcAft>
              <a:buClr>
                <a:schemeClr val="tx1">
                  <a:lumMod val="85000"/>
                  <a:lumOff val="15000"/>
                </a:schemeClr>
              </a:buClr>
              <a:buFont typeface="Garamond" pitchFamily="18" charset="0"/>
              <a:buChar char="◦"/>
            </a:pPr>
            <a:r>
              <a:rPr lang="pl-PL" b="1"/>
              <a:t>Wapienne podłoże sprzyja powstawaniu jaskiń. Do 2006 r. skatalogowano na obszarze parku około 500 jaskiń i mniejszych jaskiń. Powstały głównie w wyniku krasowego działania wód. Najdłuższymi jaskiniami są: Jaskinia Łokietka, Ciemna – udostępnione turystycznie, oraz Zbójecka</a:t>
            </a:r>
          </a:p>
        </p:txBody>
      </p:sp>
      <p:sp>
        <p:nvSpPr>
          <p:cNvPr id="42" name="Rectangle 41">
            <a:extLst>
              <a:ext uri="{FF2B5EF4-FFF2-40B4-BE49-F238E27FC236}">
                <a16:creationId xmlns:a16="http://schemas.microsoft.com/office/drawing/2014/main" id="{55129D0D-401E-4F37-98C3-FD5795DA7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23529"/>
            <a:ext cx="2071742" cy="2482545"/>
          </a:xfrm>
          <a:prstGeom prst="rect">
            <a:avLst/>
          </a:prstGeom>
          <a:solidFill>
            <a:srgbClr val="5B7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zewnętrzne, drzewo, rzeka, ssak&#10;&#10;Opis wygenerowany automatycznie">
            <a:extLst>
              <a:ext uri="{FF2B5EF4-FFF2-40B4-BE49-F238E27FC236}">
                <a16:creationId xmlns:a16="http://schemas.microsoft.com/office/drawing/2014/main" id="{B61D6114-318C-42A0-AF72-D7781CCE4766}"/>
              </a:ext>
            </a:extLst>
          </p:cNvPr>
          <p:cNvPicPr>
            <a:picLocks noChangeAspect="1"/>
          </p:cNvPicPr>
          <p:nvPr/>
        </p:nvPicPr>
        <p:blipFill rotWithShape="1">
          <a:blip r:embed="rId2"/>
          <a:srcRect l="8557" r="9153" b="3"/>
          <a:stretch/>
        </p:blipFill>
        <p:spPr>
          <a:xfrm>
            <a:off x="8175840" y="3155573"/>
            <a:ext cx="3786002" cy="3450498"/>
          </a:xfrm>
          <a:prstGeom prst="rect">
            <a:avLst/>
          </a:prstGeom>
        </p:spPr>
      </p:pic>
      <p:pic>
        <p:nvPicPr>
          <p:cNvPr id="8" name="Obraz 8" descr="Obraz zawierający trawa, drzewo, zewnętrzne, niebo&#10;&#10;Opis wygenerowany automatycznie">
            <a:extLst>
              <a:ext uri="{FF2B5EF4-FFF2-40B4-BE49-F238E27FC236}">
                <a16:creationId xmlns:a16="http://schemas.microsoft.com/office/drawing/2014/main" id="{40F14430-B25A-49AA-AE8E-8BA67A8E2445}"/>
              </a:ext>
            </a:extLst>
          </p:cNvPr>
          <p:cNvPicPr>
            <a:picLocks noChangeAspect="1"/>
          </p:cNvPicPr>
          <p:nvPr/>
        </p:nvPicPr>
        <p:blipFill rotWithShape="1">
          <a:blip r:embed="rId3"/>
          <a:srcRect l="5128" r="15862" b="-3"/>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4" name="Obraz 4" descr="Obraz zawierający skała, zewnętrzne, góra, jaskinia&#10;&#10;Opis wygenerowany automatycznie">
            <a:extLst>
              <a:ext uri="{FF2B5EF4-FFF2-40B4-BE49-F238E27FC236}">
                <a16:creationId xmlns:a16="http://schemas.microsoft.com/office/drawing/2014/main" id="{6EDC4DE3-9EB8-4311-AA39-299ED38F1EBE}"/>
              </a:ext>
            </a:extLst>
          </p:cNvPr>
          <p:cNvPicPr>
            <a:picLocks noChangeAspect="1"/>
          </p:cNvPicPr>
          <p:nvPr/>
        </p:nvPicPr>
        <p:blipFill rotWithShape="1">
          <a:blip r:embed="rId4"/>
          <a:srcRect l="24540" r="23960" b="4"/>
          <a:stretch/>
        </p:blipFill>
        <p:spPr>
          <a:xfrm>
            <a:off x="10052236" y="282261"/>
            <a:ext cx="1909612" cy="2780881"/>
          </a:xfrm>
          <a:prstGeom prst="rect">
            <a:avLst/>
          </a:prstGeom>
        </p:spPr>
      </p:pic>
      <p:sp>
        <p:nvSpPr>
          <p:cNvPr id="44" name="Rectangle 43">
            <a:extLst>
              <a:ext uri="{FF2B5EF4-FFF2-40B4-BE49-F238E27FC236}">
                <a16:creationId xmlns:a16="http://schemas.microsoft.com/office/drawing/2014/main" id="{7C2329DA-3535-468A-8479-D10BD665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107" y="390070"/>
            <a:ext cx="5343144"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43053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2" name="Rectangle 31">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4" name="Rectangle 33">
            <a:extLst>
              <a:ext uri="{FF2B5EF4-FFF2-40B4-BE49-F238E27FC236}">
                <a16:creationId xmlns:a16="http://schemas.microsoft.com/office/drawing/2014/main" id="{1608AA13-5DEF-478F-A286-EA33B7E0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6306CF9-ED43-47CC-BF50-38B5D2D6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9D476DB-787B-4210-ABE7-7CCF44773F19}"/>
              </a:ext>
            </a:extLst>
          </p:cNvPr>
          <p:cNvSpPr>
            <a:spLocks noGrp="1"/>
          </p:cNvSpPr>
          <p:nvPr>
            <p:ph type="title"/>
          </p:nvPr>
        </p:nvSpPr>
        <p:spPr>
          <a:xfrm>
            <a:off x="737486" y="727626"/>
            <a:ext cx="4602152" cy="1718225"/>
          </a:xfrm>
        </p:spPr>
        <p:txBody>
          <a:bodyPr vert="horz" lIns="91440" tIns="45720" rIns="91440" bIns="45720" rtlCol="0" anchor="ctr">
            <a:normAutofit/>
          </a:bodyPr>
          <a:lstStyle/>
          <a:p>
            <a:r>
              <a:rPr lang="en-US" sz="4800"/>
              <a:t>FLORA </a:t>
            </a:r>
          </a:p>
        </p:txBody>
      </p:sp>
      <p:sp>
        <p:nvSpPr>
          <p:cNvPr id="3" name="pole tekstowe 2">
            <a:extLst>
              <a:ext uri="{FF2B5EF4-FFF2-40B4-BE49-F238E27FC236}">
                <a16:creationId xmlns:a16="http://schemas.microsoft.com/office/drawing/2014/main" id="{4ABEBB9D-4F18-4AA1-AFE3-1A20BC00A895}"/>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a:spcAft>
                <a:spcPts val="600"/>
              </a:spcAft>
              <a:buClr>
                <a:schemeClr val="tx1">
                  <a:lumMod val="85000"/>
                  <a:lumOff val="15000"/>
                </a:schemeClr>
              </a:buClr>
              <a:buFont typeface="Garamond" pitchFamily="18" charset="0"/>
              <a:buChar char="◦"/>
            </a:pPr>
            <a:r>
              <a:rPr lang="pl-PL" b="1"/>
              <a:t>Pomimo znacznych przeobrażeń dokonanych działalnością człowieka przez ostatnie 150 lat przed utworzeniem parku narodowego (wyniszczono zupełnie 36 gatunków roślin), przyroda zachowała dużą różnorodność. Na bogactwo flory składa się ok. 950 gatunków roślin naczyniowych, ponad 230 gatunków mchów i wątrobowców, 1200 odmian grzybów i ok. 200 rodzajów porostów. 84 gatunki roślin są prawnie chronione np.  róża alpejska, brzoza ojcowska, kruszczyk błotny I zerwa kulista</a:t>
            </a:r>
          </a:p>
        </p:txBody>
      </p:sp>
      <p:pic>
        <p:nvPicPr>
          <p:cNvPr id="6" name="Obraz 6" descr="Obraz zawierający zewnętrzne, roślina, otoczone, cień&#10;&#10;Opis wygenerowany automatycznie">
            <a:extLst>
              <a:ext uri="{FF2B5EF4-FFF2-40B4-BE49-F238E27FC236}">
                <a16:creationId xmlns:a16="http://schemas.microsoft.com/office/drawing/2014/main" id="{A79F7189-BF5A-41F1-9737-51D72109CB86}"/>
              </a:ext>
            </a:extLst>
          </p:cNvPr>
          <p:cNvPicPr>
            <a:picLocks noChangeAspect="1"/>
          </p:cNvPicPr>
          <p:nvPr/>
        </p:nvPicPr>
        <p:blipFill rotWithShape="1">
          <a:blip r:embed="rId2"/>
          <a:srcRect l="20909" r="32564" b="-4"/>
          <a:stretch/>
        </p:blipFill>
        <p:spPr>
          <a:xfrm>
            <a:off x="6013957" y="4123527"/>
            <a:ext cx="2071742" cy="2482545"/>
          </a:xfrm>
          <a:prstGeom prst="rect">
            <a:avLst/>
          </a:prstGeom>
        </p:spPr>
      </p:pic>
      <p:pic>
        <p:nvPicPr>
          <p:cNvPr id="7" name="Obraz 7" descr="Obraz zawierający drzewo, zewnętrzne, trawa, niebo&#10;&#10;Opis wygenerowany automatycznie">
            <a:extLst>
              <a:ext uri="{FF2B5EF4-FFF2-40B4-BE49-F238E27FC236}">
                <a16:creationId xmlns:a16="http://schemas.microsoft.com/office/drawing/2014/main" id="{1C1513A7-AEB7-489B-BA2C-4D03A832E278}"/>
              </a:ext>
            </a:extLst>
          </p:cNvPr>
          <p:cNvPicPr>
            <a:picLocks noChangeAspect="1"/>
          </p:cNvPicPr>
          <p:nvPr/>
        </p:nvPicPr>
        <p:blipFill rotWithShape="1">
          <a:blip r:embed="rId3"/>
          <a:srcRect l="6943" r="10767" b="3"/>
          <a:stretch/>
        </p:blipFill>
        <p:spPr>
          <a:xfrm>
            <a:off x="8175840" y="3155573"/>
            <a:ext cx="3786002" cy="3450498"/>
          </a:xfrm>
          <a:prstGeom prst="rect">
            <a:avLst/>
          </a:prstGeom>
        </p:spPr>
      </p:pic>
      <p:pic>
        <p:nvPicPr>
          <p:cNvPr id="9" name="Obraz 9" descr="Obraz zawierający trawa, roślina, kwiat, zewnętrzne&#10;&#10;Opis wygenerowany automatycznie">
            <a:extLst>
              <a:ext uri="{FF2B5EF4-FFF2-40B4-BE49-F238E27FC236}">
                <a16:creationId xmlns:a16="http://schemas.microsoft.com/office/drawing/2014/main" id="{D59EEDB0-0260-428E-8F6C-4649420B9424}"/>
              </a:ext>
            </a:extLst>
          </p:cNvPr>
          <p:cNvPicPr>
            <a:picLocks noChangeAspect="1"/>
          </p:cNvPicPr>
          <p:nvPr/>
        </p:nvPicPr>
        <p:blipFill rotWithShape="1">
          <a:blip r:embed="rId4"/>
          <a:srcRect l="14038" r="6953" b="-3"/>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8" name="Obraz 8" descr="Obraz zawierający trawa, zewnętrzne, roślina, pole&#10;&#10;Opis wygenerowany automatycznie">
            <a:extLst>
              <a:ext uri="{FF2B5EF4-FFF2-40B4-BE49-F238E27FC236}">
                <a16:creationId xmlns:a16="http://schemas.microsoft.com/office/drawing/2014/main" id="{4DFB308F-8430-4D9A-B22A-D64A29E123A2}"/>
              </a:ext>
            </a:extLst>
          </p:cNvPr>
          <p:cNvPicPr>
            <a:picLocks noChangeAspect="1"/>
          </p:cNvPicPr>
          <p:nvPr/>
        </p:nvPicPr>
        <p:blipFill rotWithShape="1">
          <a:blip r:embed="rId5"/>
          <a:srcRect r="-6" b="6794"/>
          <a:stretch/>
        </p:blipFill>
        <p:spPr>
          <a:xfrm>
            <a:off x="10052236" y="282261"/>
            <a:ext cx="1909612" cy="2780881"/>
          </a:xfrm>
          <a:prstGeom prst="rect">
            <a:avLst/>
          </a:prstGeom>
        </p:spPr>
      </p:pic>
      <p:sp>
        <p:nvSpPr>
          <p:cNvPr id="38" name="Rectangle 37">
            <a:extLst>
              <a:ext uri="{FF2B5EF4-FFF2-40B4-BE49-F238E27FC236}">
                <a16:creationId xmlns:a16="http://schemas.microsoft.com/office/drawing/2014/main" id="{7C2329DA-3535-468A-8479-D10BD665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107" y="390070"/>
            <a:ext cx="5343144"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7649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6" name="Rectangle 15">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8" name="Rectangle 17">
            <a:extLst>
              <a:ext uri="{FF2B5EF4-FFF2-40B4-BE49-F238E27FC236}">
                <a16:creationId xmlns:a16="http://schemas.microsoft.com/office/drawing/2014/main" id="{1608AA13-5DEF-478F-A286-EA33B7E0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306CF9-ED43-47CC-BF50-38B5D2D6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E33C1BA-4F5C-429D-85A1-617D04CF8FB4}"/>
              </a:ext>
            </a:extLst>
          </p:cNvPr>
          <p:cNvSpPr>
            <a:spLocks noGrp="1"/>
          </p:cNvSpPr>
          <p:nvPr>
            <p:ph type="title"/>
          </p:nvPr>
        </p:nvSpPr>
        <p:spPr>
          <a:xfrm>
            <a:off x="737486" y="727626"/>
            <a:ext cx="4602152" cy="1718225"/>
          </a:xfrm>
        </p:spPr>
        <p:txBody>
          <a:bodyPr vert="horz" lIns="91440" tIns="45720" rIns="91440" bIns="45720" rtlCol="0" anchor="ctr">
            <a:normAutofit/>
          </a:bodyPr>
          <a:lstStyle/>
          <a:p>
            <a:r>
              <a:rPr lang="en-US" sz="4800"/>
              <a:t>FAUNA </a:t>
            </a:r>
          </a:p>
        </p:txBody>
      </p:sp>
      <p:sp>
        <p:nvSpPr>
          <p:cNvPr id="3" name="pole tekstowe 2">
            <a:extLst>
              <a:ext uri="{FF2B5EF4-FFF2-40B4-BE49-F238E27FC236}">
                <a16:creationId xmlns:a16="http://schemas.microsoft.com/office/drawing/2014/main" id="{E41DC5F4-DA6B-4922-AECA-933622248013}"/>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182880">
              <a:spcAft>
                <a:spcPts val="600"/>
              </a:spcAft>
              <a:buClr>
                <a:schemeClr val="tx1">
                  <a:lumMod val="85000"/>
                  <a:lumOff val="15000"/>
                </a:schemeClr>
              </a:buClr>
              <a:buFont typeface="Garamond" pitchFamily="18" charset="0"/>
              <a:buChar char="◦"/>
            </a:pPr>
            <a:r>
              <a:rPr lang="pl-PL" b="1"/>
              <a:t>Liczbę występujących w parku gatunków zwierząt szacuje się na 11 tys., do tej pory wykazano ich ok. 6 tys. Symbolem OPN są zamieszkujące jaskinie nietoperze – 17 gatunków, </a:t>
            </a:r>
            <a:r>
              <a:rPr lang="pl-PL" b="1">
                <a:ea typeface="+mn-lt"/>
                <a:cs typeface="+mn-lt"/>
              </a:rPr>
              <a:t>najczęściej</a:t>
            </a:r>
            <a:r>
              <a:rPr lang="pl-PL" b="1"/>
              <a:t> spotykanymi są nocek duży i podkowiec mały. Z większych ssaków: sarna, zając szarak, dzik europejski, lis rudy, kuna leśna itp.</a:t>
            </a:r>
          </a:p>
        </p:txBody>
      </p:sp>
      <p:pic>
        <p:nvPicPr>
          <p:cNvPr id="6" name="Obraz 6" descr="Obraz zawierający ssak, zewnętrzne, podłoże, siedzi&#10;&#10;Opis wygenerowany automatycznie">
            <a:extLst>
              <a:ext uri="{FF2B5EF4-FFF2-40B4-BE49-F238E27FC236}">
                <a16:creationId xmlns:a16="http://schemas.microsoft.com/office/drawing/2014/main" id="{9DA29A6C-C685-441A-A936-3D77E4FB0B7E}"/>
              </a:ext>
            </a:extLst>
          </p:cNvPr>
          <p:cNvPicPr>
            <a:picLocks noChangeAspect="1"/>
          </p:cNvPicPr>
          <p:nvPr/>
        </p:nvPicPr>
        <p:blipFill rotWithShape="1">
          <a:blip r:embed="rId2"/>
          <a:srcRect l="19381" r="24915" b="1"/>
          <a:stretch/>
        </p:blipFill>
        <p:spPr>
          <a:xfrm>
            <a:off x="6013957" y="4123527"/>
            <a:ext cx="2071742" cy="2482545"/>
          </a:xfrm>
          <a:prstGeom prst="rect">
            <a:avLst/>
          </a:prstGeom>
        </p:spPr>
      </p:pic>
      <p:pic>
        <p:nvPicPr>
          <p:cNvPr id="5" name="Obraz 5" descr="Obraz zawierający kot, wewnątrz, ssak, kot domowy&#10;&#10;Opis wygenerowany automatycznie">
            <a:extLst>
              <a:ext uri="{FF2B5EF4-FFF2-40B4-BE49-F238E27FC236}">
                <a16:creationId xmlns:a16="http://schemas.microsoft.com/office/drawing/2014/main" id="{3AA75CFB-2CE1-4898-AAD6-F633A551F013}"/>
              </a:ext>
            </a:extLst>
          </p:cNvPr>
          <p:cNvPicPr>
            <a:picLocks noChangeAspect="1"/>
          </p:cNvPicPr>
          <p:nvPr/>
        </p:nvPicPr>
        <p:blipFill rotWithShape="1">
          <a:blip r:embed="rId3"/>
          <a:srcRect l="9379" r="17107"/>
          <a:stretch/>
        </p:blipFill>
        <p:spPr>
          <a:xfrm>
            <a:off x="8175840" y="3155573"/>
            <a:ext cx="3786002" cy="3450498"/>
          </a:xfrm>
          <a:prstGeom prst="rect">
            <a:avLst/>
          </a:prstGeom>
        </p:spPr>
      </p:pic>
      <p:pic>
        <p:nvPicPr>
          <p:cNvPr id="7" name="Obraz 7" descr="Obraz zawierający trawa, zewnętrzne, zajęczak, ssak&#10;&#10;Opis wygenerowany automatycznie">
            <a:extLst>
              <a:ext uri="{FF2B5EF4-FFF2-40B4-BE49-F238E27FC236}">
                <a16:creationId xmlns:a16="http://schemas.microsoft.com/office/drawing/2014/main" id="{43DCC7E5-1390-40A9-A845-05BDF8CE49D6}"/>
              </a:ext>
            </a:extLst>
          </p:cNvPr>
          <p:cNvPicPr>
            <a:picLocks noChangeAspect="1"/>
          </p:cNvPicPr>
          <p:nvPr/>
        </p:nvPicPr>
        <p:blipFill rotWithShape="1">
          <a:blip r:embed="rId4"/>
          <a:srcRect l="6341" r="3067" b="3"/>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4" name="Obraz 4" descr="Obraz zawierający pałka, ssak, kamień&#10;&#10;Opis wygenerowany automatycznie">
            <a:extLst>
              <a:ext uri="{FF2B5EF4-FFF2-40B4-BE49-F238E27FC236}">
                <a16:creationId xmlns:a16="http://schemas.microsoft.com/office/drawing/2014/main" id="{6BF62210-C149-4157-BD82-9599C4B6D76D}"/>
              </a:ext>
            </a:extLst>
          </p:cNvPr>
          <p:cNvPicPr>
            <a:picLocks noChangeAspect="1"/>
          </p:cNvPicPr>
          <p:nvPr/>
        </p:nvPicPr>
        <p:blipFill rotWithShape="1">
          <a:blip r:embed="rId5"/>
          <a:srcRect l="2324" r="6115" b="-3"/>
          <a:stretch/>
        </p:blipFill>
        <p:spPr>
          <a:xfrm>
            <a:off x="10052236" y="282261"/>
            <a:ext cx="1909612" cy="2780881"/>
          </a:xfrm>
          <a:prstGeom prst="rect">
            <a:avLst/>
          </a:prstGeom>
        </p:spPr>
      </p:pic>
      <p:sp>
        <p:nvSpPr>
          <p:cNvPr id="22" name="Rectangle 21">
            <a:extLst>
              <a:ext uri="{FF2B5EF4-FFF2-40B4-BE49-F238E27FC236}">
                <a16:creationId xmlns:a16="http://schemas.microsoft.com/office/drawing/2014/main" id="{7C2329DA-3535-468A-8479-D10BD665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107" y="390070"/>
            <a:ext cx="5343144"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5975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4" name="Rectangle 3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7" name="Obraz 8">
            <a:hlinkClick r:id="" action="ppaction://media"/>
            <a:extLst>
              <a:ext uri="{FF2B5EF4-FFF2-40B4-BE49-F238E27FC236}">
                <a16:creationId xmlns:a16="http://schemas.microsoft.com/office/drawing/2014/main" id="{40B31433-3B15-4B23-A0B3-70EACFEA4187}"/>
              </a:ext>
            </a:extLst>
          </p:cNvPr>
          <p:cNvPicPr>
            <a:picLocks noRot="1" noChangeAspect="1"/>
          </p:cNvPicPr>
          <p:nvPr>
            <a:videoFile r:link="rId1"/>
          </p:nvPr>
        </p:nvPicPr>
        <p:blipFill>
          <a:blip r:embed="rId4"/>
          <a:stretch>
            <a:fillRect/>
          </a:stretch>
        </p:blipFill>
        <p:spPr>
          <a:xfrm flipH="1" flipV="1">
            <a:off x="13298464" y="5414244"/>
            <a:ext cx="62632" cy="69156"/>
          </a:xfrm>
          <a:prstGeom prst="rect">
            <a:avLst/>
          </a:prstGeom>
        </p:spPr>
      </p:pic>
      <p:pic>
        <p:nvPicPr>
          <p:cNvPr id="2" name="Obraz 2">
            <a:hlinkClick r:id="" action="ppaction://media"/>
            <a:extLst>
              <a:ext uri="{FF2B5EF4-FFF2-40B4-BE49-F238E27FC236}">
                <a16:creationId xmlns:a16="http://schemas.microsoft.com/office/drawing/2014/main" id="{F8BFD449-58C9-4F2C-B96F-DEF1F12A415D}"/>
              </a:ext>
            </a:extLst>
          </p:cNvPr>
          <p:cNvPicPr>
            <a:picLocks noRot="1" noChangeAspect="1"/>
          </p:cNvPicPr>
          <p:nvPr>
            <a:videoFile r:link="rId2"/>
          </p:nvPr>
        </p:nvPicPr>
        <p:blipFill>
          <a:blip r:embed="rId5"/>
          <a:stretch>
            <a:fillRect/>
          </a:stretch>
        </p:blipFill>
        <p:spPr>
          <a:xfrm>
            <a:off x="2108548" y="733947"/>
            <a:ext cx="7452983" cy="5223090"/>
          </a:xfrm>
          <a:prstGeom prst="rect">
            <a:avLst/>
          </a:prstGeom>
        </p:spPr>
      </p:pic>
    </p:spTree>
    <p:extLst>
      <p:ext uri="{BB962C8B-B14F-4D97-AF65-F5344CB8AC3E}">
        <p14:creationId xmlns:p14="http://schemas.microsoft.com/office/powerpoint/2010/main" val="251107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SavonVTI</vt:lpstr>
      <vt:lpstr>OJCOWSKI PARK NARODOWY</vt:lpstr>
      <vt:lpstr>PARK NARODOWY </vt:lpstr>
      <vt:lpstr>ZABYTYKI </vt:lpstr>
      <vt:lpstr>POMNIKI PRZYRODY </vt:lpstr>
      <vt:lpstr>SZLAKI TURYSTYCZNE </vt:lpstr>
      <vt:lpstr>JASKINIE </vt:lpstr>
      <vt:lpstr>FLORA </vt:lpstr>
      <vt:lpstr>FAUNA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c:title>
  <dc:creator/>
  <cp:revision>2</cp:revision>
  <dcterms:created xsi:type="dcterms:W3CDTF">2021-05-11T17:32:10Z</dcterms:created>
  <dcterms:modified xsi:type="dcterms:W3CDTF">2021-05-16T15:20:25Z</dcterms:modified>
</cp:coreProperties>
</file>