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73" r:id="rId13"/>
    <p:sldId id="274" r:id="rId14"/>
    <p:sldId id="265" r:id="rId15"/>
    <p:sldId id="272" r:id="rId16"/>
    <p:sldId id="268" r:id="rId17"/>
    <p:sldId id="270" r:id="rId18"/>
    <p:sldId id="271" r:id="rId19"/>
    <p:sldId id="269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C6C00-3D51-41F7-ACE6-A2073E890E75}" v="36" dt="2021-05-11T16:49:45.344"/>
    <p1510:client id="{49B35EF3-6B68-B1F9-8151-C30A76E82D69}" v="165" dt="2021-05-11T06:49:33.465"/>
    <p1510:client id="{668D569A-2DDA-7596-1A62-6F8F8F2EC487}" v="1009" dt="2021-05-11T17:05:50.770"/>
    <p1510:client id="{6D5F61EA-B6D2-40F9-95E9-3E560C401E79}" v="444" dt="2021-05-11T17:02:55.091"/>
    <p1510:client id="{90F9CC74-3BC4-4088-A527-C4950F6517C6}" v="109" dt="2021-05-10T19:59:2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starsze&#10;&#10;Opis wygenerowany automatycznie">
            <a:extLst>
              <a:ext uri="{FF2B5EF4-FFF2-40B4-BE49-F238E27FC236}">
                <a16:creationId xmlns:a16="http://schemas.microsoft.com/office/drawing/2014/main" id="{D3CE8624-D30C-48EB-A9A1-C816EBF94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67" t="4857" r="12187" b="44171"/>
          <a:stretch/>
        </p:blipFill>
        <p:spPr>
          <a:xfrm>
            <a:off x="3523488" y="10"/>
            <a:ext cx="8665707" cy="68697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>
                <a:ea typeface="+mj-lt"/>
                <a:cs typeface="+mj-lt"/>
              </a:rPr>
              <a:t>„Wy jesteście moją nadzieją!"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l-PL" sz="2000">
                <a:cs typeface="Calibri"/>
              </a:rPr>
              <a:t>- Jan Paweł II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3FB2984-E290-4A68-A130-D6BF5420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19" y="216160"/>
            <a:ext cx="4749281" cy="63323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3E5906F-1856-461D-8409-D5C22ADF688C}"/>
              </a:ext>
            </a:extLst>
          </p:cNvPr>
          <p:cNvSpPr txBox="1"/>
          <p:nvPr/>
        </p:nvSpPr>
        <p:spPr>
          <a:xfrm>
            <a:off x="634482" y="2290665"/>
            <a:ext cx="520739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        "Wy jesteście moją nadzieją" jedne z wielu wspaniałych słów papieża, Jana Pawła II, skierowane do nas, do młodzieży, która dumnie uczęszcza do szkoły jego imienia. Wypłynęła z jego ust sugestia, która mówi nam, że to my jesteśmy przyszłością,</a:t>
            </a:r>
          </a:p>
          <a:p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 dla siebie samych i całej ludzkości.    </a:t>
            </a:r>
          </a:p>
          <a:p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W nas pokładana  jest cała nadzieja i oczekiwania</a:t>
            </a:r>
          </a:p>
          <a:p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  na lepsze  i łatwiejsze jutro.</a:t>
            </a:r>
            <a:endParaRPr lang="pl-PL">
              <a:solidFill>
                <a:srgbClr val="FFFFFF"/>
              </a:solidFill>
              <a:cs typeface="Calibri"/>
            </a:endParaRPr>
          </a:p>
          <a:p>
            <a:pPr algn="l"/>
            <a:endParaRPr lang="pl-PL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7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tablica suchościerna, dokument&#10;&#10;Opis wygenerowany automatycznie">
            <a:extLst>
              <a:ext uri="{FF2B5EF4-FFF2-40B4-BE49-F238E27FC236}">
                <a16:creationId xmlns:a16="http://schemas.microsoft.com/office/drawing/2014/main" id="{D42B514D-DACF-430B-B25D-2AB62054D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" t="4351" r="2973" b="3849"/>
          <a:stretch/>
        </p:blipFill>
        <p:spPr>
          <a:xfrm rot="-5400000">
            <a:off x="3715945" y="-602690"/>
            <a:ext cx="4764955" cy="672318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2C9DA19-CF27-4533-8F2C-1FDE17721A8A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0E9BE7-1949-44B5-9A1A-C1157713E474}"/>
              </a:ext>
            </a:extLst>
          </p:cNvPr>
          <p:cNvSpPr txBox="1"/>
          <p:nvPr/>
        </p:nvSpPr>
        <p:spPr>
          <a:xfrm>
            <a:off x="4727317" y="5629275"/>
            <a:ext cx="69808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„Musimy być mocni mocą miłości, która jest potężniejsza, niż śmierć”</a:t>
            </a:r>
            <a:br>
              <a:rPr lang="pl-PL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pl-PL">
                <a:solidFill>
                  <a:srgbClr val="FFFFFF"/>
                </a:solidFill>
                <a:ea typeface="+mn-lt"/>
                <a:cs typeface="+mn-lt"/>
              </a:rPr>
              <a:t> (Jan Paweł II)</a:t>
            </a:r>
            <a:endParaRPr lang="pl-PL">
              <a:solidFill>
                <a:srgbClr val="FFFFFF"/>
              </a:solidFill>
              <a:cs typeface="Calibri" panose="020F0502020204030204"/>
            </a:endParaRPr>
          </a:p>
          <a:p>
            <a:pPr algn="l"/>
            <a:endParaRPr lang="pl-PL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338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soba&#10;&#10;Opis wygenerowany automatycznie">
            <a:extLst>
              <a:ext uri="{FF2B5EF4-FFF2-40B4-BE49-F238E27FC236}">
                <a16:creationId xmlns:a16="http://schemas.microsoft.com/office/drawing/2014/main" id="{BA86CD76-807A-4DFE-BFC6-B293E248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08" r="-1" b="40654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8" name="Rectangle 3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3239AAD-4BFF-4B8E-B42A-13D9F6B0C9BB}"/>
              </a:ext>
            </a:extLst>
          </p:cNvPr>
          <p:cNvSpPr txBox="1"/>
          <p:nvPr/>
        </p:nvSpPr>
        <p:spPr>
          <a:xfrm>
            <a:off x="1081616" y="224367"/>
            <a:ext cx="9586379" cy="18166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„Wy jesteście przyszłością świata”. </a:t>
            </a:r>
            <a:b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(Jan Paweł II)</a:t>
            </a:r>
            <a:endParaRPr lang="pl-PL">
              <a:ea typeface="+mj-ea"/>
              <a:cs typeface="+mj-cs"/>
            </a:endParaRP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3A2566C-F098-4AA9-97B5-12C687E1EBB3}"/>
              </a:ext>
            </a:extLst>
          </p:cNvPr>
          <p:cNvSpPr txBox="1"/>
          <p:nvPr/>
        </p:nvSpPr>
        <p:spPr>
          <a:xfrm>
            <a:off x="3524250" y="419100"/>
            <a:ext cx="561975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700">
                <a:solidFill>
                  <a:schemeClr val="bg1"/>
                </a:solidFill>
                <a:ea typeface="+mn-lt"/>
                <a:cs typeface="+mn-lt"/>
              </a:rPr>
              <a:t>Moja Nadzieja</a:t>
            </a:r>
            <a:br>
              <a:rPr lang="pl-PL" sz="2700">
                <a:solidFill>
                  <a:schemeClr val="bg1"/>
                </a:solidFill>
                <a:ea typeface="+mn-lt"/>
                <a:cs typeface="+mn-lt"/>
              </a:rPr>
            </a:b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Z radością patrzę w przyszłość, 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gdy mam w Tobie nadzieję.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Unoszę w górę głowę, 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patrzę na twe oblicze.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Na twarzy twojej smutek,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nad niepokornym ludem.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W twych słowach zawsze mądrość,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 płynąca jak lawina.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Oblepia wszystkich wiernych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 i koi wszystkie troski.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Prowadź mnie przez wyboistą drogę,</a:t>
            </a:r>
          </a:p>
          <a:p>
            <a:r>
              <a:rPr lang="pl-PL" sz="2700" i="1">
                <a:solidFill>
                  <a:schemeClr val="bg1"/>
                </a:solidFill>
                <a:ea typeface="+mn-lt"/>
                <a:cs typeface="+mn-lt"/>
              </a:rPr>
              <a:t>bym był jak Ty razem z Bogiem.</a:t>
            </a:r>
            <a:endParaRPr lang="pl-PL" sz="27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43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5CCCFC2C-E732-4B50-992B-C75B3443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" t="8584" r="1206" b="15587"/>
          <a:stretch/>
        </p:blipFill>
        <p:spPr>
          <a:xfrm rot="-5400000">
            <a:off x="3149748" y="-556725"/>
            <a:ext cx="5550104" cy="78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41A99-7750-4691-BB6D-2BDD82D80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Sprawdź swoją wiedzę!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43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B875E57D-768C-4BF6-B5A5-86A55FCF2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9" t="8534" r="19488" b="26908"/>
          <a:stretch/>
        </p:blipFill>
        <p:spPr>
          <a:xfrm>
            <a:off x="1769708" y="763546"/>
            <a:ext cx="8646433" cy="53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4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, stół&#10;&#10;Opis wygenerowany automatycznie">
            <a:extLst>
              <a:ext uri="{FF2B5EF4-FFF2-40B4-BE49-F238E27FC236}">
                <a16:creationId xmlns:a16="http://schemas.microsoft.com/office/drawing/2014/main" id="{6F5EF4CB-C996-4FDF-964F-C880B4A6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39" y="643467"/>
            <a:ext cx="3008375" cy="557106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C58BF8C6-7B33-4E2D-AB66-30AD167A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99" y="643467"/>
            <a:ext cx="4554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6BAF0-683F-4CA6-BF14-2D03D66D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10" y="458431"/>
            <a:ext cx="3478764" cy="1341114"/>
          </a:xfrm>
        </p:spPr>
        <p:txBody>
          <a:bodyPr/>
          <a:lstStyle/>
          <a:p>
            <a:r>
              <a:rPr lang="pl-PL">
                <a:cs typeface="Calibri Light"/>
              </a:rPr>
              <a:t>Odpowiedzi</a:t>
            </a:r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8AB7D41-1405-4F59-8056-FE21FA4AA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" b="68743"/>
          <a:stretch/>
        </p:blipFill>
        <p:spPr>
          <a:xfrm>
            <a:off x="339011" y="2205665"/>
            <a:ext cx="7926359" cy="3495181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29B0E801-FC55-4304-BBCF-28FE03BE2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85" y="150845"/>
            <a:ext cx="3755335" cy="65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starsze&#10;&#10;Opis wygenerowany automatycznie">
            <a:extLst>
              <a:ext uri="{FF2B5EF4-FFF2-40B4-BE49-F238E27FC236}">
                <a16:creationId xmlns:a16="http://schemas.microsoft.com/office/drawing/2014/main" id="{B244E98B-3EA8-41AE-99FF-66B637D61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7" t="206" r="3775" b="-103"/>
          <a:stretch/>
        </p:blipFill>
        <p:spPr>
          <a:xfrm>
            <a:off x="4301039" y="-7766"/>
            <a:ext cx="8125538" cy="68672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8A5251-7A53-4F3F-95A2-CAA792A4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62231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000">
                <a:cs typeface="Calibri Light"/>
              </a:rPr>
              <a:t>Dziękujemy za obejrzenie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A652F2-7A75-4258-AC20-690DF2D701BE}"/>
              </a:ext>
            </a:extLst>
          </p:cNvPr>
          <p:cNvSpPr txBox="1"/>
          <p:nvPr/>
        </p:nvSpPr>
        <p:spPr>
          <a:xfrm>
            <a:off x="438150" y="4714875"/>
            <a:ext cx="3429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sz="2800">
                <a:solidFill>
                  <a:srgbClr val="595959"/>
                </a:solidFill>
                <a:cs typeface="Calibri"/>
              </a:rPr>
              <a:t>Wykonawcy- klasa 8a</a:t>
            </a:r>
          </a:p>
        </p:txBody>
      </p:sp>
    </p:spTree>
    <p:extLst>
      <p:ext uri="{BB962C8B-B14F-4D97-AF65-F5344CB8AC3E}">
        <p14:creationId xmlns:p14="http://schemas.microsoft.com/office/powerpoint/2010/main" val="33083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DC19D9DC-A2CE-414B-82AA-BD8C3636A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" r="788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103E168-04F7-4CA2-9018-8C63A822641F}"/>
              </a:ext>
            </a:extLst>
          </p:cNvPr>
          <p:cNvSpPr txBox="1"/>
          <p:nvPr/>
        </p:nvSpPr>
        <p:spPr>
          <a:xfrm>
            <a:off x="4974690" y="1903476"/>
            <a:ext cx="7048500" cy="38587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3200">
                <a:ea typeface="+mn-lt"/>
                <a:cs typeface="+mn-lt"/>
              </a:rPr>
              <a:t>Jan Paweł II był naszym polskim papieżem.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Uczył, jak żyć i umacniać się w wierze.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To jego słów słuchaliśmy,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gdy na drodze życia błądziliśmy.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Na zawsze pozostanie w nas,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drogi patron nasz.</a:t>
            </a:r>
            <a:endParaRPr lang="pl-PL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cs typeface="Calibri" panose="020F0502020204030204"/>
            </a:endParaRP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234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1E31B1E-C5E8-48A8-A1F1-24F7B44A4E93}"/>
              </a:ext>
            </a:extLst>
          </p:cNvPr>
          <p:cNvSpPr txBox="1"/>
          <p:nvPr/>
        </p:nvSpPr>
        <p:spPr>
          <a:xfrm>
            <a:off x="1009650" y="2495550"/>
            <a:ext cx="103632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„Nadzieja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zawiera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sobie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światło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mocniejsze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od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ciemności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jakie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panują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naszych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chemeClr val="bg1"/>
                </a:solidFill>
                <a:ea typeface="+mn-lt"/>
                <a:cs typeface="+mn-lt"/>
              </a:rPr>
              <a:t>sercach</a:t>
            </a:r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. ” </a:t>
            </a:r>
            <a:endParaRPr lang="pl-PL" sz="32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                                                                                      (Jan Paweł II)</a:t>
            </a:r>
            <a:endParaRPr lang="pl-PL" sz="3200">
              <a:solidFill>
                <a:schemeClr val="bg1"/>
              </a:solidFill>
              <a:cs typeface="Calibri"/>
            </a:endParaRPr>
          </a:p>
          <a:p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​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33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2523088-F38E-4A68-BC7C-D0D35A03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28575"/>
            <a:ext cx="12182475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6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783297B-C1D5-4DDD-8CEA-A1E5B1F0F1A4}"/>
              </a:ext>
            </a:extLst>
          </p:cNvPr>
          <p:cNvSpPr txBox="1"/>
          <p:nvPr/>
        </p:nvSpPr>
        <p:spPr>
          <a:xfrm>
            <a:off x="1856792" y="2000608"/>
            <a:ext cx="826431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Mam nadzieję na lepsze jutro, 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bo wiem, że szczęście szuka mnie.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Podnoszę głowę, ocieram łzy, 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zmienia się wyraz twarzy.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Moje serce znowu marzy… 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Mimo iż do tej pory zimne, twarde jak lód,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rozdarte i w środku prawie martwe.</a:t>
            </a:r>
            <a:endParaRPr lang="pl-PL" sz="2800">
              <a:solidFill>
                <a:srgbClr val="FFFFFF"/>
              </a:solidFill>
              <a:cs typeface="Calibri"/>
            </a:endParaRPr>
          </a:p>
          <a:p>
            <a:r>
              <a:rPr lang="pl-PL" sz="2800">
                <a:solidFill>
                  <a:srgbClr val="FFFFFF"/>
                </a:solidFill>
                <a:ea typeface="+mn-lt"/>
                <a:cs typeface="+mn-lt"/>
              </a:rPr>
              <a:t>Niedługo zmieni się...</a:t>
            </a:r>
            <a:endParaRPr lang="pl-PL" sz="28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92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B1ECB05A-8FD6-46BB-A522-359D63CBF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" t="5357" r="8277" b="2551"/>
          <a:stretch/>
        </p:blipFill>
        <p:spPr>
          <a:xfrm rot="16200000">
            <a:off x="3289820" y="-876297"/>
            <a:ext cx="6101409" cy="86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tekst, mały, kilka&#10;&#10;Opis wygenerowany automatycznie">
            <a:extLst>
              <a:ext uri="{FF2B5EF4-FFF2-40B4-BE49-F238E27FC236}">
                <a16:creationId xmlns:a16="http://schemas.microsoft.com/office/drawing/2014/main" id="{C0B21F0B-483F-431C-9A6D-9C546D6A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5"/>
          <a:stretch/>
        </p:blipFill>
        <p:spPr>
          <a:xfrm>
            <a:off x="20" y="10"/>
            <a:ext cx="4635571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85C5920-F05D-4DAE-8D4D-17D9F68BB591}"/>
              </a:ext>
            </a:extLst>
          </p:cNvPr>
          <p:cNvSpPr txBox="1"/>
          <p:nvPr/>
        </p:nvSpPr>
        <p:spPr>
          <a:xfrm>
            <a:off x="4841340" y="2322576"/>
            <a:ext cx="6762750" cy="11684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„Nie wystarczy przekroczyć próg, trzeba iść w głąb” </a:t>
            </a:r>
            <a:br>
              <a:rPr lang="en-US" sz="2400"/>
            </a:br>
            <a:r>
              <a:rPr lang="en-US" sz="2400"/>
              <a:t>(Jan Paweł II)</a:t>
            </a:r>
            <a:endParaRPr lang="pl-PL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1421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794B832-B0AB-49EC-B9F9-C8C258C05740}"/>
              </a:ext>
            </a:extLst>
          </p:cNvPr>
          <p:cNvSpPr txBox="1"/>
          <p:nvPr/>
        </p:nvSpPr>
        <p:spPr>
          <a:xfrm>
            <a:off x="582448" y="390183"/>
            <a:ext cx="4204551" cy="68399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Nadzieja, co jesienią</a:t>
            </a:r>
            <a:br>
              <a:rPr lang="en-US"/>
            </a:br>
            <a:r>
              <a:rPr lang="en-US"/>
              <a:t> suche liście w bukiet wplata,</a:t>
            </a:r>
            <a:br>
              <a:rPr lang="en-US"/>
            </a:br>
            <a:r>
              <a:rPr lang="en-US"/>
              <a:t> jakby mogły znów zielenią</a:t>
            </a:r>
            <a:br>
              <a:rPr lang="en-US"/>
            </a:br>
            <a:r>
              <a:rPr lang="en-US"/>
              <a:t> szumieć wiatrem w środku lata.</a:t>
            </a:r>
            <a:br>
              <a:rPr lang="en-US"/>
            </a:br>
            <a:r>
              <a:rPr lang="en-US"/>
              <a:t> Nadzieja, co o świcie</a:t>
            </a:r>
            <a:br>
              <a:rPr lang="en-US"/>
            </a:br>
            <a:r>
              <a:rPr lang="en-US"/>
              <a:t> dzień prowadzi wprost ku słońcu,</a:t>
            </a:r>
            <a:br>
              <a:rPr lang="en-US"/>
            </a:br>
            <a:r>
              <a:rPr lang="en-US"/>
              <a:t> jakby można było życie</a:t>
            </a:r>
            <a:br>
              <a:rPr lang="en-US"/>
            </a:br>
            <a:r>
              <a:rPr lang="en-US"/>
              <a:t> wciąż zaczynać od początku.</a:t>
            </a:r>
            <a:br>
              <a:rPr lang="en-US"/>
            </a:br>
            <a:r>
              <a:rPr lang="en-US"/>
              <a:t> Nadzieja, co w noc ciemną</a:t>
            </a:r>
            <a:br>
              <a:rPr lang="en-US"/>
            </a:br>
            <a:r>
              <a:rPr lang="en-US"/>
              <a:t> lampę snów zapala jasną,</a:t>
            </a:r>
            <a:br>
              <a:rPr lang="en-US"/>
            </a:br>
            <a:r>
              <a:rPr lang="en-US"/>
              <a:t> by ukoić w nas niepewność</a:t>
            </a:r>
            <a:br>
              <a:rPr lang="en-US"/>
            </a:br>
            <a:r>
              <a:rPr lang="en-US"/>
              <a:t> i otuchy wlewać światło.</a:t>
            </a:r>
            <a:br>
              <a:rPr lang="en-US"/>
            </a:br>
            <a:r>
              <a:rPr lang="en-US"/>
              <a:t> Nadzieja, co w rozpaczy</a:t>
            </a:r>
            <a:br>
              <a:rPr lang="en-US"/>
            </a:br>
            <a:r>
              <a:rPr lang="en-US"/>
              <a:t> ślady łez ociera wiarą,</a:t>
            </a:r>
            <a:br>
              <a:rPr lang="en-US"/>
            </a:br>
            <a:r>
              <a:rPr lang="en-US"/>
              <a:t> by z ufnością cel zobaczyć</a:t>
            </a:r>
            <a:br>
              <a:rPr lang="en-US"/>
            </a:br>
            <a:r>
              <a:rPr lang="en-US"/>
              <a:t> ból pokonać oraz szarość.</a:t>
            </a:r>
            <a:br>
              <a:rPr lang="en-US"/>
            </a:br>
            <a:r>
              <a:rPr lang="en-US"/>
              <a:t> Nadzieja, co kotwicą</a:t>
            </a:r>
            <a:br>
              <a:rPr lang="en-US"/>
            </a:br>
            <a:r>
              <a:rPr lang="en-US"/>
              <a:t> w porcie życia lęk cumuje,</a:t>
            </a:r>
            <a:br>
              <a:rPr lang="en-US"/>
            </a:br>
            <a:r>
              <a:rPr lang="en-US"/>
              <a:t> jak latarnia wiedzie w przyszłość</a:t>
            </a:r>
            <a:br>
              <a:rPr lang="en-US"/>
            </a:br>
            <a:r>
              <a:rPr lang="en-US"/>
              <a:t> nowe mapy wciąż szkicuje.</a:t>
            </a:r>
            <a:br>
              <a:rPr lang="en-US"/>
            </a:br>
            <a:r>
              <a:rPr lang="en-US"/>
              <a:t> Nadzieja, co w ukryciu,</a:t>
            </a:r>
            <a:br>
              <a:rPr lang="en-US"/>
            </a:br>
            <a:r>
              <a:rPr lang="en-US"/>
              <a:t> jak forteca przy nas stoi</a:t>
            </a:r>
            <a:br>
              <a:rPr lang="en-US"/>
            </a:br>
            <a:r>
              <a:rPr lang="en-US"/>
              <a:t> ciągły sens nadając życiu</a:t>
            </a:r>
            <a:br>
              <a:rPr lang="en-US"/>
            </a:br>
            <a:r>
              <a:rPr lang="en-US"/>
              <a:t> na zwątpienie nie pozwoli.</a:t>
            </a:r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E30CA27F-68F1-411D-A7B4-005F2E27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40" y="312018"/>
            <a:ext cx="4289893" cy="60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5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6045F90-A1D4-41C3-9CF9-16AB715D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0" y="-3511"/>
            <a:ext cx="4889240" cy="686502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CA8087C-991D-4E51-A600-566F6E426B42}"/>
              </a:ext>
            </a:extLst>
          </p:cNvPr>
          <p:cNvSpPr txBox="1"/>
          <p:nvPr/>
        </p:nvSpPr>
        <p:spPr>
          <a:xfrm>
            <a:off x="5906277" y="1932992"/>
            <a:ext cx="593115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        Już w dniu inauguracji swojego pontyfikatu,               22 października 1978 r., papież z Polski skierował           do młodzieży słowa: "Wy jesteście nadzieją Kościoła"     i zaraz potem "Jesteście moją nadzieją!".</a:t>
            </a:r>
            <a:endParaRPr lang="pl-PL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         O ile pierwsze zdanie było raczej świadectwem kontynuacji nauczania Soboru Watykańskiego II,              to drugie ukazywało już osobisty stosunek nowego papieża do młodzieży. </a:t>
            </a:r>
            <a:endParaRPr lang="pl-PL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pl-PL" sz="2000">
                <a:solidFill>
                  <a:srgbClr val="FFFFFF"/>
                </a:solidFill>
                <a:ea typeface="+mn-lt"/>
                <a:cs typeface="+mn-lt"/>
              </a:rPr>
              <a:t>       Podczas każdej pielgrzymki Jan Paweł II spotykał się z młodymi. Wtedy obie strony czuły się w swoim towarzystwie bardzo dobrze.</a:t>
            </a:r>
            <a:endParaRPr lang="pl-PL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924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„Wy jesteście moją nadzieją!"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Sprawdź swoją wiedzę!</vt:lpstr>
      <vt:lpstr>Prezentacja programu PowerPoint</vt:lpstr>
      <vt:lpstr>Prezentacja programu PowerPoint</vt:lpstr>
      <vt:lpstr>Odpowiedzi</vt:lpstr>
      <vt:lpstr>Dziękujemy za obejrzenie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2021-05-10T19:31:18Z</dcterms:created>
  <dcterms:modified xsi:type="dcterms:W3CDTF">2021-05-11T18:43:17Z</dcterms:modified>
</cp:coreProperties>
</file>