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402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7F872770-4750-4CC5-A6FF-809D7245FE6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84D0755D-E9DC-4C2B-BAE5-90D266EA687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DD37E93E-D6CE-4565-92FB-341399E6C3F1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5343EC25-D8F9-4938-ADFD-386581757C0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35AA266-1EDC-4C61-B9D6-5A4CB038F5B0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9323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5EA555B9-F82B-4042-8807-C26F3E83BB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263C85A3-E14A-4A51-9CF4-67095D3E3FB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pl-PL"/>
          </a:p>
        </p:txBody>
      </p:sp>
      <p:sp>
        <p:nvSpPr>
          <p:cNvPr id="4" name="Symbol zastępczy nagłówka 3">
            <a:extLst>
              <a:ext uri="{FF2B5EF4-FFF2-40B4-BE49-F238E27FC236}">
                <a16:creationId xmlns="" xmlns:a16="http://schemas.microsoft.com/office/drawing/2014/main" id="{74642F5B-B09E-4681-8FB2-F8ED9717176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C9E65C8B-9B35-471D-BC08-35B1F46276C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44784737-B879-4BF5-BDD3-0DB45F7E84F2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49AD3A87-53C8-42ED-9C69-82A5253F90A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C35D862-A9B7-48BF-B23D-076ED822B676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808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l-PL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="" xmlns:a16="http://schemas.microsoft.com/office/drawing/2014/main" id="{F27085D0-650C-47B5-9AC4-4CD5F2C6C7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="" xmlns:a16="http://schemas.microsoft.com/office/drawing/2014/main" id="{F5985169-86D6-4FBB-978C-C5A358E7391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B9B29E3-F5F6-45BC-9457-1181E5DC066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B971B790-73E8-489C-8873-F4C363D8EE9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="" xmlns:p14="http://schemas.microsoft.com/office/powerpoint/2010/main" val="7176337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33B3052-0CBE-4D3A-AC15-3D50CEF316D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951E8434-C3A0-4098-9FF7-F7E9E43440A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="" xmlns:p14="http://schemas.microsoft.com/office/powerpoint/2010/main" val="389600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DFDAF521-1521-4D47-9314-8498B9AC9DC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21545" y="282577"/>
            <a:ext cx="2192338" cy="661829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2D3B75BA-C58F-4182-8C15-588D607A315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41358" y="282577"/>
            <a:ext cx="6427783" cy="661829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="" xmlns:p14="http://schemas.microsoft.com/office/powerpoint/2010/main" val="253335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27DEEFC-1099-4D4E-B3D3-CC13EC57E5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871D052-6303-4177-BAFE-1E083645D98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="" xmlns:p14="http://schemas.microsoft.com/office/powerpoint/2010/main" val="41503974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D15BC4A-3962-4FA5-BF98-F3EC98F828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/>
          <a:lstStyle>
            <a:lvl1pPr>
              <a:defRPr sz="4000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26F6802E-B896-40EF-84B8-8FDB4CEAA3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="" xmlns:p14="http://schemas.microsoft.com/office/powerpoint/2010/main" val="186055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06FDA3A-811E-4DEC-BE9E-2C889ECA495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28DAAA0-65AF-4052-BA7C-1C4C4DBA73A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41358" y="1963738"/>
            <a:ext cx="4310060" cy="49371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EC51505B-062E-416D-87E1-D204564AAFF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203822" y="1963738"/>
            <a:ext cx="4310060" cy="49371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="" xmlns:p14="http://schemas.microsoft.com/office/powerpoint/2010/main" val="6408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7B29D16-6866-4989-960D-12CEEF3E75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EA47D805-527F-48C1-87DB-7A165AA7EF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1CBF8218-CDF4-449C-8940-0609910D608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288A0D48-21CD-449A-BAAA-B192FD4F12C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25CAFE9A-B680-4CF5-9A9A-A51535342F1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="" xmlns:p14="http://schemas.microsoft.com/office/powerpoint/2010/main" val="418260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28C3963-E273-4315-BF43-C44C47259AE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="" xmlns:p14="http://schemas.microsoft.com/office/powerpoint/2010/main" val="367441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9178969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E81DAAC-49B6-4187-8511-9CCD107D9F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AFACA3F-9775-4250-837E-4CB7D1258F2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 sz="3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0A211CB4-5883-4553-8D79-0333070710F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="" xmlns:p14="http://schemas.microsoft.com/office/powerpoint/2010/main" val="167540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9554CC6-6DA1-4236-97AB-814D7F24B69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B2113E52-47B0-46B1-9A1C-489CD51DC18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D9A01F2E-B3EF-4E92-B573-E69FE0A1E93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="" xmlns:p14="http://schemas.microsoft.com/office/powerpoint/2010/main" val="37960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4BFB6723-36EF-46F9-9963-0DFC8D6446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0883" y="282238"/>
            <a:ext cx="8608317" cy="126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lvl="0"/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0B31B38D-3399-4FC7-9424-660B211680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40883" y="1963079"/>
            <a:ext cx="8772835" cy="4937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="" xmlns:a16="http://schemas.microsoft.com/office/drawing/2014/main" id="{C097E785-8E98-4D43-9E8E-BFF623B89457}"/>
              </a:ext>
            </a:extLst>
          </p:cNvPr>
          <p:cNvSpPr/>
          <p:nvPr/>
        </p:nvSpPr>
        <p:spPr>
          <a:xfrm>
            <a:off x="725036" y="7076879"/>
            <a:ext cx="9355317" cy="96844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8BB0AFD5-5837-46EC-85C1-D8DC87A8D694}"/>
              </a:ext>
            </a:extLst>
          </p:cNvPr>
          <p:cNvSpPr/>
          <p:nvPr/>
        </p:nvSpPr>
        <p:spPr>
          <a:xfrm>
            <a:off x="1987914" y="7289276"/>
            <a:ext cx="8092440" cy="96844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pl-PL" sz="2400" b="1" i="1" u="none" strike="noStrike" kern="0" cap="none" spc="0" baseline="0">
          <a:solidFill>
            <a:srgbClr val="FF9966"/>
          </a:solidFill>
          <a:uFillTx/>
          <a:latin typeface="Albany" pitchFamily="34"/>
          <a:ea typeface="Arial Unicode MS" pitchFamily="2"/>
          <a:cs typeface="Tahoma" pitchFamily="2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45000"/>
        <a:buFont typeface="StarSymbol"/>
        <a:buChar char="●"/>
        <a:tabLst/>
        <a:defRPr lang="pl-PL" sz="2400" b="0" i="0" u="none" strike="noStrike" kern="0" cap="none" spc="0" baseline="0">
          <a:solidFill>
            <a:srgbClr val="E6E6E6"/>
          </a:solidFill>
          <a:uFillTx/>
          <a:latin typeface="Thorndale" pitchFamily="18"/>
          <a:ea typeface="Arial Unicode MS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75000"/>
        <a:buFont typeface="StarSymbol"/>
        <a:buChar char="–"/>
        <a:tabLst/>
        <a:defRPr lang="pl-PL" sz="2800" b="0" i="0" u="none" strike="noStrike" kern="0" cap="none" spc="0" baseline="0">
          <a:solidFill>
            <a:srgbClr val="E6E6E6"/>
          </a:solidFill>
          <a:uFillTx/>
          <a:latin typeface="Thorndale" pitchFamily="18"/>
          <a:ea typeface="Arial Unicode MS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45000"/>
        <a:buFont typeface="StarSymbol"/>
        <a:buChar char="●"/>
        <a:tabLst/>
        <a:defRPr lang="pl-PL" sz="2400" b="0" i="0" u="none" strike="noStrike" kern="0" cap="none" spc="0" baseline="0">
          <a:solidFill>
            <a:srgbClr val="E6E6E6"/>
          </a:solidFill>
          <a:uFillTx/>
          <a:latin typeface="Thorndale" pitchFamily="18"/>
          <a:ea typeface="Arial Unicode MS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75000"/>
        <a:buFont typeface="StarSymbol"/>
        <a:buChar char="–"/>
        <a:tabLst/>
        <a:defRPr lang="pl-PL" sz="2000" b="0" i="0" u="none" strike="noStrike" kern="0" cap="none" spc="0" baseline="0">
          <a:solidFill>
            <a:srgbClr val="E6E6E6"/>
          </a:solidFill>
          <a:uFillTx/>
          <a:latin typeface="Thorndale" pitchFamily="18"/>
          <a:ea typeface="Arial Unicode MS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45000"/>
        <a:buFont typeface="StarSymbol"/>
        <a:buChar char="●"/>
        <a:tabLst/>
        <a:defRPr lang="pl-PL" sz="2000" b="0" i="0" u="none" strike="noStrike" kern="0" cap="none" spc="0" baseline="0">
          <a:solidFill>
            <a:srgbClr val="E6E6E6"/>
          </a:solidFill>
          <a:uFillTx/>
          <a:latin typeface="Thorndale" pitchFamily="18"/>
          <a:ea typeface="Arial Unicode MS" pitchFamily="2"/>
          <a:cs typeface="Tahoma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54681F1-CF0B-4D17-BD1F-605A6A0C38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7682" y="287999"/>
            <a:ext cx="8608317" cy="1661993"/>
          </a:xfrm>
        </p:spPr>
        <p:txBody>
          <a:bodyPr anchorCtr="1">
            <a:spAutoFit/>
          </a:bodyPr>
          <a:lstStyle/>
          <a:p>
            <a:pPr lvl="0" algn="ctr">
              <a:buNone/>
            </a:pPr>
            <a:r>
              <a:rPr lang="pl-PL" sz="3600" dirty="0">
                <a:solidFill>
                  <a:srgbClr val="FFFFFF"/>
                </a:solidFill>
              </a:rPr>
              <a:t>QUIZ o Janie Pawle II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Dzień Patrona Szkoły Podstawowej nr 5 w Lipnie</a:t>
            </a:r>
            <a:br>
              <a:rPr lang="pl-PL" dirty="0"/>
            </a:br>
            <a:r>
              <a:rPr lang="pl-PL" dirty="0"/>
              <a:t>13 maja </a:t>
            </a:r>
            <a:r>
              <a:rPr lang="pl-PL" dirty="0" smtClean="0"/>
              <a:t>2021r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</p:txBody>
      </p:sp>
      <p:sp>
        <p:nvSpPr>
          <p:cNvPr id="3" name="AutoShape 6" descr="Papież Jan Paweł II Karol Wojtyła Kolekcja Książek - Allegro.pl ...">
            <a:extLst>
              <a:ext uri="{FF2B5EF4-FFF2-40B4-BE49-F238E27FC236}">
                <a16:creationId xmlns="" xmlns:a16="http://schemas.microsoft.com/office/drawing/2014/main" id="{597C95F3-D004-43D7-854F-C4FCF083B8FE}"/>
              </a:ext>
            </a:extLst>
          </p:cNvPr>
          <p:cNvSpPr/>
          <p:nvPr/>
        </p:nvSpPr>
        <p:spPr>
          <a:xfrm>
            <a:off x="155576" y="-144466"/>
            <a:ext cx="304796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AutoShape 8" descr="Kalendarium pontyfikatu Jana Pawła II | dzieje.pl - Historia Polski">
            <a:extLst>
              <a:ext uri="{FF2B5EF4-FFF2-40B4-BE49-F238E27FC236}">
                <a16:creationId xmlns="" xmlns:a16="http://schemas.microsoft.com/office/drawing/2014/main" id="{C750E8B8-CCF5-4B03-B411-7FFA361F2AD8}"/>
              </a:ext>
            </a:extLst>
          </p:cNvPr>
          <p:cNvSpPr/>
          <p:nvPr/>
        </p:nvSpPr>
        <p:spPr>
          <a:xfrm>
            <a:off x="155576" y="-144466"/>
            <a:ext cx="304796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5" name="Obraz 8" descr="papież.jpe">
            <a:extLst>
              <a:ext uri="{FF2B5EF4-FFF2-40B4-BE49-F238E27FC236}">
                <a16:creationId xmlns="" xmlns:a16="http://schemas.microsoft.com/office/drawing/2014/main" id="{69F7B6F5-E443-448A-BD30-ADF05C5EE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040" y="1979639"/>
            <a:ext cx="4320475" cy="4722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5D50381-DB53-4845-8A31-9D028BF98B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1797" y="323450"/>
            <a:ext cx="8608317" cy="1262521"/>
          </a:xfrm>
        </p:spPr>
        <p:txBody>
          <a:bodyPr/>
          <a:lstStyle/>
          <a:p>
            <a:pPr lvl="0">
              <a:buNone/>
            </a:pPr>
            <a:r>
              <a:rPr lang="pl-PL" sz="3200" i="0"/>
              <a:t>9. Którą piosenkę uwielbiał Jan Paweł II?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797B68B-A5EA-4B30-AACC-43E009308C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1797" y="1907630"/>
            <a:ext cx="8772835" cy="4937403"/>
          </a:xfrm>
        </p:spPr>
        <p:txBody>
          <a:bodyPr/>
          <a:lstStyle/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A. Barka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B. Taki duży, taki mały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C. Chwalcie łąki umajone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CE39C48-3B88-4B58-BD84-4730B67A4F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788" y="395459"/>
            <a:ext cx="8928987" cy="1262521"/>
          </a:xfrm>
        </p:spPr>
        <p:txBody>
          <a:bodyPr/>
          <a:lstStyle/>
          <a:p>
            <a:pPr lvl="0">
              <a:buNone/>
            </a:pPr>
            <a:r>
              <a:rPr lang="pl-PL" sz="3200" i="0"/>
              <a:t>10. Ile podróży do Polski odbył Jan Paweł II </a:t>
            </a:r>
            <a:br>
              <a:rPr lang="pl-PL" sz="3200" i="0"/>
            </a:br>
            <a:r>
              <a:rPr lang="pl-PL" sz="3200" i="0"/>
              <a:t>      w czasie swojego pontyfikatu?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0715ED3-86DA-45E6-8BF0-F8601E28BA2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1797" y="2051648"/>
            <a:ext cx="8772835" cy="4937403"/>
          </a:xfrm>
        </p:spPr>
        <p:txBody>
          <a:bodyPr/>
          <a:lstStyle/>
          <a:p>
            <a:pPr lvl="0">
              <a:buNone/>
            </a:pPr>
            <a:r>
              <a:rPr lang="pl-PL" sz="6000"/>
              <a:t>A. 10</a:t>
            </a:r>
          </a:p>
          <a:p>
            <a:pPr lvl="0">
              <a:buNone/>
            </a:pPr>
            <a:r>
              <a:rPr lang="pl-PL" sz="6000"/>
              <a:t>B. 8</a:t>
            </a:r>
          </a:p>
          <a:p>
            <a:pPr lvl="0">
              <a:buNone/>
            </a:pPr>
            <a:r>
              <a:rPr lang="pl-PL" sz="6000"/>
              <a:t>C.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3225BE8-E77C-4C9E-9E2E-77917DCBE3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1797" y="282238"/>
            <a:ext cx="9217023" cy="1262521"/>
          </a:xfrm>
        </p:spPr>
        <p:txBody>
          <a:bodyPr/>
          <a:lstStyle/>
          <a:p>
            <a:pPr lvl="0">
              <a:buNone/>
            </a:pPr>
            <a:r>
              <a:rPr lang="pl-PL" sz="3200" i="0"/>
              <a:t>11. Wybierz prawidłową datę śmierci papieża?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10FBA30-9C05-4317-BCC2-DDED102DE0D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9788" y="1835621"/>
            <a:ext cx="8772835" cy="4937403"/>
          </a:xfrm>
        </p:spPr>
        <p:txBody>
          <a:bodyPr/>
          <a:lstStyle/>
          <a:p>
            <a:pPr marL="1250999" lvl="0" indent="-1143000">
              <a:buNone/>
            </a:pPr>
            <a:r>
              <a:rPr lang="pl-PL" sz="6000">
                <a:solidFill>
                  <a:srgbClr val="FFFFFF"/>
                </a:solidFill>
              </a:rPr>
              <a:t>A. 2 kwietnia 2000r.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B. 2 kwietnia 2002r.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C. 2 kwietnia 2005r.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E73F074-C3E2-49EC-B63F-2185238E4C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5815" y="323450"/>
            <a:ext cx="8608317" cy="1262521"/>
          </a:xfrm>
        </p:spPr>
        <p:txBody>
          <a:bodyPr/>
          <a:lstStyle/>
          <a:p>
            <a:pPr lvl="0">
              <a:buNone/>
            </a:pPr>
            <a:r>
              <a:rPr lang="pl-PL" sz="3200" i="0"/>
              <a:t>12. Ile krajów udało się odwiedzić papieżowi?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82B446C-93F3-405F-A1A2-772E239BD6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5815" y="1979639"/>
            <a:ext cx="8772835" cy="4937403"/>
          </a:xfrm>
        </p:spPr>
        <p:txBody>
          <a:bodyPr/>
          <a:lstStyle/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A.  74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B.  129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C. 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3508E5C-B615-44EF-99E3-DACD722E15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806" y="467468"/>
            <a:ext cx="9000996" cy="1262521"/>
          </a:xfrm>
        </p:spPr>
        <p:txBody>
          <a:bodyPr/>
          <a:lstStyle/>
          <a:p>
            <a:pPr lvl="0">
              <a:buNone/>
            </a:pPr>
            <a:r>
              <a:rPr lang="pl-PL" sz="3200" i="0"/>
              <a:t>13. Co oznacza zwrot  „Totus Tuus”?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6B0825F-EC7F-45C1-A7C1-6215545109A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806" y="1979639"/>
            <a:ext cx="8772835" cy="4937403"/>
          </a:xfrm>
        </p:spPr>
        <p:txBody>
          <a:bodyPr/>
          <a:lstStyle/>
          <a:p>
            <a:pPr lvl="0">
              <a:buNone/>
            </a:pPr>
            <a:r>
              <a:rPr lang="pl-PL" sz="6000"/>
              <a:t>A.  </a:t>
            </a:r>
            <a:r>
              <a:rPr lang="pl-PL" sz="6000" i="1"/>
              <a:t>Cały Twój</a:t>
            </a:r>
          </a:p>
          <a:p>
            <a:pPr lvl="0">
              <a:buNone/>
            </a:pPr>
            <a:r>
              <a:rPr lang="pl-PL" sz="6000"/>
              <a:t>B.  </a:t>
            </a:r>
            <a:r>
              <a:rPr lang="pl-PL" sz="6000" i="1"/>
              <a:t>Pan z Wami</a:t>
            </a:r>
          </a:p>
          <a:p>
            <a:pPr lvl="0">
              <a:buNone/>
            </a:pPr>
            <a:r>
              <a:rPr lang="pl-PL" sz="6000"/>
              <a:t>C.  </a:t>
            </a:r>
            <a:r>
              <a:rPr lang="pl-PL" sz="6000" i="1"/>
              <a:t>Teraz i na wieki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CC82DB9-DAF9-468E-B43B-7288305EF4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7824" y="2483693"/>
            <a:ext cx="8608317" cy="1262521"/>
          </a:xfrm>
        </p:spPr>
        <p:txBody>
          <a:bodyPr/>
          <a:lstStyle/>
          <a:p>
            <a:pPr lvl="0" algn="ctr">
              <a:buNone/>
            </a:pPr>
            <a:r>
              <a:rPr lang="pl-PL" sz="4800" dirty="0" smtClean="0"/>
              <a:t>Dziękujemy </a:t>
            </a:r>
            <a:r>
              <a:rPr lang="pl-PL" sz="4800" dirty="0"/>
              <a:t>za udział </a:t>
            </a:r>
            <a:r>
              <a:rPr lang="pl-PL" sz="4800" dirty="0" smtClean="0"/>
              <a:t/>
            </a:r>
            <a:br>
              <a:rPr lang="pl-PL" sz="4800" dirty="0" smtClean="0"/>
            </a:br>
            <a:r>
              <a:rPr sz="4800" smtClean="0"/>
              <a:t>w Quizie </a:t>
            </a:r>
            <a:r>
              <a:rPr lang="pl-PL" sz="4800" dirty="0" smtClean="0"/>
              <a:t>i </a:t>
            </a:r>
            <a:r>
              <a:rPr lang="pl-PL" sz="4800" dirty="0"/>
              <a:t>sprawdzenie </a:t>
            </a:r>
            <a:r>
              <a:rPr lang="pl-PL" sz="4800" dirty="0" smtClean="0"/>
              <a:t>swojej wiedzy ;)</a:t>
            </a:r>
            <a:br>
              <a:rPr lang="pl-PL" sz="4800" dirty="0" smtClean="0"/>
            </a:br>
            <a:r>
              <a:rPr sz="4800" smtClean="0"/>
              <a:t/>
            </a:r>
            <a:br>
              <a:rPr sz="4800" smtClean="0"/>
            </a:br>
            <a:r>
              <a:rPr sz="4800" smtClean="0"/>
              <a:t>Samorząd Uczniowski</a:t>
            </a:r>
            <a:br>
              <a:rPr sz="4800" smtClean="0"/>
            </a:br>
            <a:r>
              <a:rPr sz="4800" smtClean="0"/>
              <a:t>SP nr 5 </a:t>
            </a:r>
            <a:br>
              <a:rPr sz="4800" smtClean="0"/>
            </a:br>
            <a:r>
              <a:rPr sz="4800" smtClean="0"/>
              <a:t>im. J</a:t>
            </a:r>
            <a:r>
              <a:rPr lang="pl-PL" sz="4800" dirty="0" smtClean="0"/>
              <a:t>a</a:t>
            </a:r>
            <a:r>
              <a:rPr sz="4800" smtClean="0"/>
              <a:t>na Pawła II w Lipnie</a:t>
            </a:r>
            <a:endParaRPr lang="pl-P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38C2079-746E-4734-89A8-FA0A639FFCA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31797" y="395459"/>
            <a:ext cx="8569327" cy="1620838"/>
          </a:xfrm>
        </p:spPr>
        <p:txBody>
          <a:bodyPr/>
          <a:lstStyle/>
          <a:p>
            <a:pPr lvl="0">
              <a:buNone/>
            </a:pPr>
            <a:r>
              <a:rPr lang="pl-PL" sz="3200" i="0"/>
              <a:t>1. Z jakiego miasta pochodził nasz papież?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D545E5DD-3F56-4D32-A214-FF8A115EE6D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03806" y="2195657"/>
            <a:ext cx="7560496" cy="2868088"/>
          </a:xfrm>
        </p:spPr>
        <p:txBody>
          <a:bodyPr anchorCtr="0"/>
          <a:lstStyle/>
          <a:p>
            <a:pPr marL="457200" lvl="0" indent="-457200" algn="l"/>
            <a:r>
              <a:rPr lang="pl-PL" sz="6000">
                <a:solidFill>
                  <a:srgbClr val="FFFFFF"/>
                </a:solidFill>
              </a:rPr>
              <a:t>A. Kraków</a:t>
            </a:r>
          </a:p>
          <a:p>
            <a:pPr marL="457200" lvl="0" indent="-457200" algn="l"/>
            <a:r>
              <a:rPr lang="pl-PL" sz="6000">
                <a:solidFill>
                  <a:srgbClr val="FFFFFF"/>
                </a:solidFill>
              </a:rPr>
              <a:t>B. Wadowice</a:t>
            </a:r>
          </a:p>
          <a:p>
            <a:pPr marL="457200" lvl="0" indent="-457200" algn="l"/>
            <a:r>
              <a:rPr lang="pl-PL" sz="6000">
                <a:solidFill>
                  <a:srgbClr val="FFFFFF"/>
                </a:solidFill>
              </a:rPr>
              <a:t>C. Wrocław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18E43BB-CB14-431E-B291-2328EFDB24D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31797" y="827504"/>
            <a:ext cx="8569327" cy="1620838"/>
          </a:xfrm>
        </p:spPr>
        <p:txBody>
          <a:bodyPr/>
          <a:lstStyle/>
          <a:p>
            <a:pPr lvl="0">
              <a:buNone/>
            </a:pPr>
            <a:r>
              <a:rPr lang="pl-PL" sz="3200" i="0"/>
              <a:t>2. W którym roku Karola Wojtyłę wybrano </a:t>
            </a:r>
            <a:br>
              <a:rPr lang="pl-PL" sz="3200" i="0"/>
            </a:br>
            <a:r>
              <a:rPr lang="pl-PL" sz="3200" i="0"/>
              <a:t>    na papieża?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A380665F-0F02-4926-96BE-092A0A4FAF2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59788" y="2771729"/>
            <a:ext cx="7056433" cy="2364034"/>
          </a:xfrm>
        </p:spPr>
        <p:txBody>
          <a:bodyPr anchorCtr="0"/>
          <a:lstStyle/>
          <a:p>
            <a:pPr marL="1143000" lvl="0" indent="-1143000" algn="l"/>
            <a:r>
              <a:rPr lang="pl-PL" sz="6000">
                <a:solidFill>
                  <a:srgbClr val="FFFFFF"/>
                </a:solidFill>
              </a:rPr>
              <a:t>A. 1978</a:t>
            </a:r>
          </a:p>
          <a:p>
            <a:pPr marL="1143000" lvl="0" indent="-1143000" algn="l"/>
            <a:r>
              <a:rPr lang="pl-PL" sz="6000">
                <a:solidFill>
                  <a:srgbClr val="FFFFFF"/>
                </a:solidFill>
              </a:rPr>
              <a:t>B. 1971</a:t>
            </a:r>
          </a:p>
          <a:p>
            <a:pPr marL="1143000" lvl="0" indent="-1143000" algn="l"/>
            <a:r>
              <a:rPr lang="pl-PL" sz="6000">
                <a:solidFill>
                  <a:srgbClr val="FFFFFF"/>
                </a:solidFill>
              </a:rPr>
              <a:t>C. 1972</a:t>
            </a:r>
          </a:p>
          <a:p>
            <a:pPr marL="1143000" lvl="0" indent="-1143000">
              <a:buAutoNum type="alphaUcPeriod"/>
            </a:pPr>
            <a:endParaRPr lang="pl-PL" sz="6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26199D4-72D9-441D-BC07-5A810FF7139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pl-PL" sz="3200" i="0"/>
              <a:t>3. Jak miał na imię brat Karola Wojtyły?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E0328E0-08C4-41A0-A35D-CDB4943C5F1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1797" y="1979639"/>
            <a:ext cx="9081921" cy="3312368"/>
          </a:xfrm>
        </p:spPr>
        <p:txBody>
          <a:bodyPr/>
          <a:lstStyle/>
          <a:p>
            <a:pPr lvl="0">
              <a:buNone/>
            </a:pPr>
            <a:r>
              <a:rPr lang="pl-PL" sz="6000"/>
              <a:t>A. Edmund</a:t>
            </a:r>
          </a:p>
          <a:p>
            <a:pPr lvl="0">
              <a:buNone/>
            </a:pPr>
            <a:r>
              <a:rPr lang="pl-PL" sz="6000"/>
              <a:t>B. Franek</a:t>
            </a:r>
          </a:p>
          <a:p>
            <a:pPr lvl="0">
              <a:buNone/>
            </a:pPr>
            <a:r>
              <a:rPr lang="pl-PL" sz="6000"/>
              <a:t>C. Henryk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76637A9-A073-4521-9B88-E6ED7A1CD5A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pl-PL" sz="3200" i="0"/>
              <a:t>4. Jak w dzieciństwie spędzał czas wolny   </a:t>
            </a:r>
            <a:br>
              <a:rPr lang="pl-PL" sz="3200" i="0"/>
            </a:br>
            <a:r>
              <a:rPr lang="pl-PL" sz="3200" i="0"/>
              <a:t>     nasz bohater?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482835B-545A-4391-9495-D58FC6430C3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806" y="1907630"/>
            <a:ext cx="8640961" cy="4248476"/>
          </a:xfrm>
        </p:spPr>
        <p:txBody>
          <a:bodyPr/>
          <a:lstStyle/>
          <a:p>
            <a:pPr lvl="0">
              <a:buNone/>
            </a:pPr>
            <a:r>
              <a:rPr lang="pl-PL" sz="6000" dirty="0">
                <a:solidFill>
                  <a:srgbClr val="FFFFFF"/>
                </a:solidFill>
              </a:rPr>
              <a:t>A. </a:t>
            </a:r>
            <a:r>
              <a:rPr sz="6000">
                <a:solidFill>
                  <a:srgbClr val="FFFFFF"/>
                </a:solidFill>
              </a:rPr>
              <a:t>J</a:t>
            </a:r>
            <a:r>
              <a:rPr lang="pl-PL" sz="6000" dirty="0" err="1" smtClean="0">
                <a:solidFill>
                  <a:srgbClr val="FFFFFF"/>
                </a:solidFill>
              </a:rPr>
              <a:t>eździł</a:t>
            </a:r>
            <a:r>
              <a:rPr lang="pl-PL" sz="6000" dirty="0" smtClean="0">
                <a:solidFill>
                  <a:srgbClr val="FFFFFF"/>
                </a:solidFill>
              </a:rPr>
              <a:t> </a:t>
            </a:r>
            <a:r>
              <a:rPr lang="pl-PL" sz="6000" dirty="0">
                <a:solidFill>
                  <a:srgbClr val="FFFFFF"/>
                </a:solidFill>
              </a:rPr>
              <a:t>konno</a:t>
            </a:r>
          </a:p>
          <a:p>
            <a:pPr lvl="0">
              <a:buNone/>
            </a:pPr>
            <a:r>
              <a:rPr lang="pl-PL" sz="6000" dirty="0">
                <a:solidFill>
                  <a:srgbClr val="FFFFFF"/>
                </a:solidFill>
              </a:rPr>
              <a:t>B. Grał w piłkę nożną</a:t>
            </a:r>
          </a:p>
          <a:p>
            <a:pPr lvl="0">
              <a:buNone/>
            </a:pPr>
            <a:r>
              <a:rPr lang="pl-PL" sz="6000" dirty="0">
                <a:solidFill>
                  <a:srgbClr val="FFFFFF"/>
                </a:solidFill>
              </a:rPr>
              <a:t>C. Pływał w jeziorze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B1AE6B8-A0C7-44DE-AA26-455C93710C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1797" y="323450"/>
            <a:ext cx="8835938" cy="1262521"/>
          </a:xfrm>
        </p:spPr>
        <p:txBody>
          <a:bodyPr/>
          <a:lstStyle/>
          <a:p>
            <a:pPr lvl="0">
              <a:buNone/>
            </a:pPr>
            <a:r>
              <a:rPr lang="pl-PL" sz="3200" i="0"/>
              <a:t>5. W jakim wieku Karol Wojtyła stracił matkę?</a:t>
            </a:r>
            <a:br>
              <a:rPr lang="pl-PL" sz="3200" i="0"/>
            </a:br>
            <a:r>
              <a:rPr lang="pl-PL" sz="3200" i="0"/>
              <a:t>    Gdy miał…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49F6425-E456-4409-B739-6ADB1786C8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1797" y="1907630"/>
            <a:ext cx="8772835" cy="4937403"/>
          </a:xfrm>
        </p:spPr>
        <p:txBody>
          <a:bodyPr/>
          <a:lstStyle/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A. 2 lata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B. 15 lat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C. 9 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B5FFFFA-9C52-406B-9BB8-7CC92076E4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9788" y="395459"/>
            <a:ext cx="8608317" cy="1262521"/>
          </a:xfrm>
        </p:spPr>
        <p:txBody>
          <a:bodyPr/>
          <a:lstStyle/>
          <a:p>
            <a:pPr lvl="0">
              <a:buNone/>
            </a:pPr>
            <a:r>
              <a:rPr lang="pl-PL" sz="3200" i="0"/>
              <a:t>6. Jakie było drugie imię Karola Wojtyły?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5C31EB8-2BEE-409F-8015-05D659D0F03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87779" y="1979639"/>
            <a:ext cx="8772835" cy="4937403"/>
          </a:xfrm>
        </p:spPr>
        <p:txBody>
          <a:bodyPr/>
          <a:lstStyle/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A. Andrzej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B. Józef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C. Adam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2A816F7-CBA9-4754-8F8C-35D8DA20ABB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pl-PL" sz="3200" i="0"/>
              <a:t>7. Jak zdrobniale nazywano Karola Wojtyłę  </a:t>
            </a:r>
            <a:br>
              <a:rPr lang="pl-PL" sz="3200" i="0"/>
            </a:br>
            <a:r>
              <a:rPr lang="pl-PL" sz="3200" i="0"/>
              <a:t>    w dzieciństwie?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E0B3AC0-7713-4EDF-98AC-11495F55AC1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A. Lolek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B. Lulu</a:t>
            </a:r>
          </a:p>
          <a:p>
            <a:pPr lvl="0">
              <a:buNone/>
            </a:pPr>
            <a:r>
              <a:rPr lang="pl-PL" sz="6000">
                <a:solidFill>
                  <a:srgbClr val="FFFFFF"/>
                </a:solidFill>
              </a:rPr>
              <a:t>C. Kargo</a:t>
            </a:r>
          </a:p>
          <a:p>
            <a:pPr lvl="0">
              <a:buNone/>
            </a:pPr>
            <a:endParaRPr lang="pl-PL" sz="6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74DB09-4509-462A-9BFB-73F4A4AFB3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1797" y="395459"/>
            <a:ext cx="8773384" cy="1262521"/>
          </a:xfrm>
        </p:spPr>
        <p:txBody>
          <a:bodyPr/>
          <a:lstStyle/>
          <a:p>
            <a:pPr lvl="0">
              <a:buNone/>
            </a:pPr>
            <a:r>
              <a:rPr lang="pl-PL" sz="3200" i="0"/>
              <a:t>8. Jak mieli na imię rodzice Karola Wojtyły?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785B23E-3753-4A02-ACB6-AA241CA9288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9788" y="1763612"/>
            <a:ext cx="8772835" cy="4937403"/>
          </a:xfrm>
        </p:spPr>
        <p:txBody>
          <a:bodyPr/>
          <a:lstStyle/>
          <a:p>
            <a:pPr marL="1250999" lvl="0" indent="-1143000">
              <a:buNone/>
            </a:pPr>
            <a:r>
              <a:rPr lang="pl-PL" sz="6000">
                <a:solidFill>
                  <a:srgbClr val="FFFFFF"/>
                </a:solidFill>
              </a:rPr>
              <a:t>A. Jan i Cecylia</a:t>
            </a:r>
          </a:p>
          <a:p>
            <a:pPr marL="1250999" lvl="0" indent="-1143000">
              <a:buNone/>
            </a:pPr>
            <a:r>
              <a:rPr lang="pl-PL" sz="6000">
                <a:solidFill>
                  <a:srgbClr val="FFFFFF"/>
                </a:solidFill>
              </a:rPr>
              <a:t>B. Karol i Emilia</a:t>
            </a:r>
          </a:p>
          <a:p>
            <a:pPr marL="1250999" lvl="0" indent="-1143000">
              <a:buNone/>
            </a:pPr>
            <a:r>
              <a:rPr lang="pl-PL" sz="6000">
                <a:solidFill>
                  <a:srgbClr val="FFFFFF"/>
                </a:solidFill>
              </a:rPr>
              <a:t>C. Henryk i Jadwiga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t darkblu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278</Words>
  <Application>Microsoft Office PowerPoint</Application>
  <PresentationFormat>Niestandardowy</PresentationFormat>
  <Paragraphs>54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lyt darkblue</vt:lpstr>
      <vt:lpstr>QUIZ o Janie Pawle II Dzień Patrona Szkoły Podstawowej nr 5 w Lipnie 13 maja 2021r. </vt:lpstr>
      <vt:lpstr>1. Z jakiego miasta pochodził nasz papież?</vt:lpstr>
      <vt:lpstr>2. W którym roku Karola Wojtyłę wybrano      na papieża?</vt:lpstr>
      <vt:lpstr>3. Jak miał na imię brat Karola Wojtyły?</vt:lpstr>
      <vt:lpstr>4. Jak w dzieciństwie spędzał czas wolny         nasz bohater?</vt:lpstr>
      <vt:lpstr>5. W jakim wieku Karol Wojtyła stracił matkę?     Gdy miał…</vt:lpstr>
      <vt:lpstr>6. Jakie było drugie imię Karola Wojtyły?</vt:lpstr>
      <vt:lpstr>7. Jak zdrobniale nazywano Karola Wojtyłę       w dzieciństwie?</vt:lpstr>
      <vt:lpstr>8. Jak mieli na imię rodzice Karola Wojtyły?</vt:lpstr>
      <vt:lpstr>9. Którą piosenkę uwielbiał Jan Paweł II?</vt:lpstr>
      <vt:lpstr>10. Ile podróży do Polski odbył Jan Paweł II        w czasie swojego pontyfikatu?</vt:lpstr>
      <vt:lpstr>11. Wybierz prawidłową datę śmierci papieża?</vt:lpstr>
      <vt:lpstr>12. Ile krajów udało się odwiedzić papieżowi?</vt:lpstr>
      <vt:lpstr>13. Co oznacza zwrot  „Totus Tuus”?</vt:lpstr>
      <vt:lpstr>Dziękujemy za udział  w Quizie i sprawdzenie swojej wiedzy ;)  Samorząd Uczniowski SP nr 5  im. Jana Pawła II w Lipnie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o Janie Pawle II Dzień Patrona Szkoły Podstawowej nr 5 w Lipnie 13 maja 2020r.</dc:title>
  <dc:creator>Karolina</dc:creator>
  <cp:lastModifiedBy>Karolina Kiełbowicz</cp:lastModifiedBy>
  <cp:revision>9</cp:revision>
  <dcterms:created xsi:type="dcterms:W3CDTF">2020-05-11T10:48:03Z</dcterms:created>
  <dcterms:modified xsi:type="dcterms:W3CDTF">2021-05-07T16:17:15Z</dcterms:modified>
</cp:coreProperties>
</file>