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sldIdLst>
    <p:sldId id="256" r:id="rId2"/>
    <p:sldId id="301" r:id="rId3"/>
    <p:sldId id="303" r:id="rId4"/>
    <p:sldId id="317" r:id="rId5"/>
    <p:sldId id="304" r:id="rId6"/>
    <p:sldId id="305" r:id="rId7"/>
    <p:sldId id="30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99" r:id="rId39"/>
    <p:sldId id="300" r:id="rId40"/>
    <p:sldId id="287" r:id="rId41"/>
    <p:sldId id="288" r:id="rId42"/>
    <p:sldId id="289" r:id="rId43"/>
    <p:sldId id="290" r:id="rId44"/>
    <p:sldId id="291" r:id="rId45"/>
    <p:sldId id="292" r:id="rId46"/>
    <p:sldId id="316" r:id="rId47"/>
    <p:sldId id="293" r:id="rId48"/>
    <p:sldId id="294" r:id="rId49"/>
    <p:sldId id="295" r:id="rId50"/>
    <p:sldId id="296" r:id="rId51"/>
    <p:sldId id="297" r:id="rId52"/>
    <p:sldId id="298" r:id="rId53"/>
    <p:sldId id="313" r:id="rId54"/>
    <p:sldId id="314" r:id="rId55"/>
    <p:sldId id="307" r:id="rId56"/>
    <p:sldId id="308" r:id="rId57"/>
    <p:sldId id="309" r:id="rId58"/>
    <p:sldId id="310" r:id="rId59"/>
    <p:sldId id="311" r:id="rId60"/>
    <p:sldId id="31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smtClean="0"/>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37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19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910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smtClean="0"/>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smtClean="0"/>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385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045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61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581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869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12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701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049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694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65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290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Date Placeholder 4"/>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16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36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smtClean="0"/>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1/31/2022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9380952"/>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etia.pl/pl/blog/ransomware-co-to-jes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akademia-dojrzewania.pl/artykuly/dziewczyny/bezpieczenstwo-w-internecie-jak-nie-dac-sie-oszukac-wirtualnym-znajomosciom#_msocom_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etia.pl/pl/blog/spam-co-to-jest-jak-sobie-z-nim-radz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tia.pl/pl/blog/co-to-jest-trojan-jak-dziala-ten-wirus" TargetMode="External"/><Relationship Id="rId2" Type="http://schemas.openxmlformats.org/officeDocument/2006/relationships/hyperlink" Target="https://www.netia.pl/pl/blog/malware-co-to-jest-jakie-zagrozenie-sprawia" TargetMode="External"/><Relationship Id="rId1" Type="http://schemas.openxmlformats.org/officeDocument/2006/relationships/slideLayout" Target="../slideLayouts/slideLayout2.xml"/><Relationship Id="rId4" Type="http://schemas.openxmlformats.org/officeDocument/2006/relationships/hyperlink" Target="https://www.netia.pl/pl/blog/spyware-co-to-j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4212" y="685800"/>
            <a:ext cx="8001000" cy="739346"/>
          </a:xfrm>
        </p:spPr>
        <p:txBody>
          <a:bodyPr/>
          <a:lstStyle/>
          <a:p>
            <a:r>
              <a:rPr lang="pl-PL" sz="5400" dirty="0" smtClean="0"/>
              <a:t>Bezpieczeństwo w sieci</a:t>
            </a:r>
            <a:endParaRPr lang="pl-PL" sz="54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918" y="1787152"/>
            <a:ext cx="6917094" cy="4613648"/>
          </a:xfrm>
          <a:prstGeom prst="rect">
            <a:avLst/>
          </a:prstGeom>
        </p:spPr>
      </p:pic>
      <p:sp>
        <p:nvSpPr>
          <p:cNvPr id="7" name="pole tekstowe 6"/>
          <p:cNvSpPr txBox="1"/>
          <p:nvPr/>
        </p:nvSpPr>
        <p:spPr>
          <a:xfrm>
            <a:off x="8962768" y="5914768"/>
            <a:ext cx="2850291" cy="369332"/>
          </a:xfrm>
          <a:prstGeom prst="rect">
            <a:avLst/>
          </a:prstGeom>
          <a:noFill/>
        </p:spPr>
        <p:txBody>
          <a:bodyPr wrap="square" rtlCol="0">
            <a:spAutoFit/>
          </a:bodyPr>
          <a:lstStyle/>
          <a:p>
            <a:r>
              <a:rPr lang="pl-PL" dirty="0" smtClean="0"/>
              <a:t>Kuba Rzeszot</a:t>
            </a:r>
            <a:endParaRPr lang="pl-PL" dirty="0"/>
          </a:p>
        </p:txBody>
      </p:sp>
    </p:spTree>
    <p:extLst>
      <p:ext uri="{BB962C8B-B14F-4D97-AF65-F5344CB8AC3E}">
        <p14:creationId xmlns:p14="http://schemas.microsoft.com/office/powerpoint/2010/main" val="127804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a:t>3. Twórz trudne do odgadnięcia hasła</a:t>
            </a:r>
            <a:br>
              <a:rPr lang="pl-PL" sz="3600" b="1" dirty="0"/>
            </a:br>
            <a:endParaRPr lang="pl-PL" sz="3600" dirty="0"/>
          </a:p>
        </p:txBody>
      </p:sp>
      <p:sp>
        <p:nvSpPr>
          <p:cNvPr id="3" name="Symbol zastępczy zawartości 2"/>
          <p:cNvSpPr>
            <a:spLocks noGrp="1"/>
          </p:cNvSpPr>
          <p:nvPr>
            <p:ph idx="1"/>
          </p:nvPr>
        </p:nvSpPr>
        <p:spPr/>
        <p:txBody>
          <a:bodyPr/>
          <a:lstStyle/>
          <a:p>
            <a:r>
              <a:rPr lang="pl-PL" dirty="0"/>
              <a:t>Chcąc zadbać o bezpieczeństwo w sieci, należy w jak największym stopniu utrudnić cyberprzestępcom proces rozszyfrowywania haseł – np. do systemu bankowości elektronicznej, poczty, routera czy sieci Wi-Fi. Przede wszystkim warto pamiętać, aby nie używać tych samych loginów i haseł w różnych miejscach sieci. Wyjątkowo łatwe do odgadnięcia są hasła w formie daty urodzenia, imienia czy innych krótkich słów. Znacznie więcej czasu zajmie hakerowi rozszyfrowanie hasła składającego się z wielu znaków – liczb, małych i wielkich liter oraz symboli specjalnych. W prosty sposób można je utworzyć, korzystając z darmowych generatorów online.</a:t>
            </a:r>
          </a:p>
          <a:p>
            <a:endParaRPr lang="pl-PL" dirty="0"/>
          </a:p>
        </p:txBody>
      </p:sp>
    </p:spTree>
    <p:extLst>
      <p:ext uri="{BB962C8B-B14F-4D97-AF65-F5344CB8AC3E}">
        <p14:creationId xmlns:p14="http://schemas.microsoft.com/office/powerpoint/2010/main" val="200735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a:t>4. Pamiętaj o regularnych aktualizacjach</a:t>
            </a:r>
            <a:br>
              <a:rPr lang="pl-PL" sz="3600" b="1" dirty="0"/>
            </a:br>
            <a:endParaRPr lang="pl-PL" sz="3600" dirty="0"/>
          </a:p>
        </p:txBody>
      </p:sp>
      <p:sp>
        <p:nvSpPr>
          <p:cNvPr id="3" name="Symbol zastępczy zawartości 2"/>
          <p:cNvSpPr>
            <a:spLocks noGrp="1"/>
          </p:cNvSpPr>
          <p:nvPr>
            <p:ph idx="1"/>
          </p:nvPr>
        </p:nvSpPr>
        <p:spPr/>
        <p:txBody>
          <a:bodyPr/>
          <a:lstStyle/>
          <a:p>
            <a:r>
              <a:rPr lang="pl-PL" dirty="0"/>
              <a:t>Bezpieczeństwo w </a:t>
            </a:r>
            <a:r>
              <a:rPr lang="pl-PL" dirty="0" err="1"/>
              <a:t>internecie</a:t>
            </a:r>
            <a:r>
              <a:rPr lang="pl-PL" dirty="0"/>
              <a:t> w ogromnym stopniu zależy od tego, jak często użytkownik aktualizuje system operacyjny, oprogramowanie antywirusowe, a także wszystkie zainstalowane aplikacje. Dzięki aktualizacjom możliwe jest bieżące usuwanie luk w zabezpieczeniach, które mogłyby cyberprzestępcom posłużyć do przeprowadzenia ataku. Jeżeli nie jesteś w stanie pamiętać o przeprowadzania aktualizacji w ręczny sposób, warto wtedy aktywować opcję ich automatycznego wgrywania.</a:t>
            </a:r>
          </a:p>
          <a:p>
            <a:endParaRPr lang="pl-PL" dirty="0"/>
          </a:p>
        </p:txBody>
      </p:sp>
    </p:spTree>
    <p:extLst>
      <p:ext uri="{BB962C8B-B14F-4D97-AF65-F5344CB8AC3E}">
        <p14:creationId xmlns:p14="http://schemas.microsoft.com/office/powerpoint/2010/main" val="236340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5. Korzystaj z zapory sieciowej firewall</a:t>
            </a:r>
            <a:br>
              <a:rPr lang="pl-PL" b="1" dirty="0" smtClean="0"/>
            </a:br>
            <a:endParaRPr lang="pl-PL" dirty="0"/>
          </a:p>
        </p:txBody>
      </p:sp>
      <p:sp>
        <p:nvSpPr>
          <p:cNvPr id="3" name="Symbol zastępczy zawartości 2"/>
          <p:cNvSpPr>
            <a:spLocks noGrp="1"/>
          </p:cNvSpPr>
          <p:nvPr>
            <p:ph idx="1"/>
          </p:nvPr>
        </p:nvSpPr>
        <p:spPr/>
        <p:txBody>
          <a:bodyPr/>
          <a:lstStyle/>
          <a:p>
            <a:r>
              <a:rPr lang="pl-PL" dirty="0"/>
              <a:t>Zapora sieciowa, zwana również ogniową, to system chroniący komputer znajdujący się w sieci LAN przed nieuprawnionym dostępem z zewnątrz. Firewall monitoruje ruch sieciowy oraz filtruje niebezpieczne połączenia przychodzące i wychodzące. Stanowi więc barierę przed różnego typu zagrożeniami internetowymi.</a:t>
            </a:r>
          </a:p>
          <a:p>
            <a:endParaRPr lang="pl-PL" dirty="0"/>
          </a:p>
        </p:txBody>
      </p:sp>
    </p:spTree>
    <p:extLst>
      <p:ext uri="{BB962C8B-B14F-4D97-AF65-F5344CB8AC3E}">
        <p14:creationId xmlns:p14="http://schemas.microsoft.com/office/powerpoint/2010/main" val="86059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6. Nie zapominaj o wylogowaniu się z serwisów</a:t>
            </a:r>
          </a:p>
        </p:txBody>
      </p:sp>
      <p:sp>
        <p:nvSpPr>
          <p:cNvPr id="3" name="Symbol zastępczy zawartości 2"/>
          <p:cNvSpPr>
            <a:spLocks noGrp="1"/>
          </p:cNvSpPr>
          <p:nvPr>
            <p:ph idx="1"/>
          </p:nvPr>
        </p:nvSpPr>
        <p:spPr/>
        <p:txBody>
          <a:bodyPr/>
          <a:lstStyle/>
          <a:p>
            <a:r>
              <a:rPr lang="pl-PL" dirty="0"/>
              <a:t>Po zakończeniu korzystania z serwisu wymagającego logowania się należy niezwłocznie skorzystać z opcji wylogowania. Jest to istotne zwłaszcza w przypadku korzystania z sieci współdzielonych z innymi użytkownikami – np. w szkole, pracy czy bibliotece. Dzięki wylogowaniu się zmniejszamy ryzyko, że poufne dane zostaną przejęte przez osobę trzecią.</a:t>
            </a:r>
          </a:p>
          <a:p>
            <a:endParaRPr lang="pl-PL" dirty="0"/>
          </a:p>
        </p:txBody>
      </p:sp>
    </p:spTree>
    <p:extLst>
      <p:ext uri="{BB962C8B-B14F-4D97-AF65-F5344CB8AC3E}">
        <p14:creationId xmlns:p14="http://schemas.microsoft.com/office/powerpoint/2010/main" val="137373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t>7. Podawaj swoje poufne dane jedynie na stronach z certyfikatem SSL</a:t>
            </a:r>
            <a:br>
              <a:rPr lang="pl-PL" sz="3200" b="1" dirty="0"/>
            </a:br>
            <a:endParaRPr lang="pl-PL" sz="3200" dirty="0"/>
          </a:p>
        </p:txBody>
      </p:sp>
      <p:sp>
        <p:nvSpPr>
          <p:cNvPr id="3" name="Symbol zastępczy zawartości 2"/>
          <p:cNvSpPr>
            <a:spLocks noGrp="1"/>
          </p:cNvSpPr>
          <p:nvPr>
            <p:ph idx="1"/>
          </p:nvPr>
        </p:nvSpPr>
        <p:spPr/>
        <p:txBody>
          <a:bodyPr/>
          <a:lstStyle/>
          <a:p>
            <a:r>
              <a:rPr lang="pl-PL" dirty="0"/>
              <a:t>Jeżeli podajesz w </a:t>
            </a:r>
            <a:r>
              <a:rPr lang="pl-PL" dirty="0" err="1"/>
              <a:t>internecie</a:t>
            </a:r>
            <a:r>
              <a:rPr lang="pl-PL" dirty="0"/>
              <a:t> swoje dane – np. rejestrujesz się, wypełniasz formularze elektroniczne czy kupujesz w sklepie online – upewnij się wcześniej, czy dany serwis został zabezpieczony za pomocą protokołu </a:t>
            </a:r>
            <a:r>
              <a:rPr lang="pl-PL" dirty="0" err="1"/>
              <a:t>https</a:t>
            </a:r>
            <a:r>
              <a:rPr lang="pl-PL" dirty="0"/>
              <a:t>. Sprawdzisz to, klikając w symbol kłódki, znajdujący się obok adresu strony w przeglądarce. Jeżeli serwis posiada certyfikat SSL, wtedy otrzymasz komunikat „Połączenie jest bezpieczne”.</a:t>
            </a:r>
          </a:p>
          <a:p>
            <a:endParaRPr lang="pl-PL" dirty="0"/>
          </a:p>
        </p:txBody>
      </p:sp>
    </p:spTree>
    <p:extLst>
      <p:ext uri="{BB962C8B-B14F-4D97-AF65-F5344CB8AC3E}">
        <p14:creationId xmlns:p14="http://schemas.microsoft.com/office/powerpoint/2010/main" val="323836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t>8. Korzystaj z weryfikacji dwuetapowej w systemach bankowości</a:t>
            </a:r>
            <a:br>
              <a:rPr lang="pl-PL" sz="3200" b="1" dirty="0"/>
            </a:br>
            <a:endParaRPr lang="pl-PL" sz="3200" dirty="0"/>
          </a:p>
        </p:txBody>
      </p:sp>
      <p:sp>
        <p:nvSpPr>
          <p:cNvPr id="3" name="Symbol zastępczy zawartości 2"/>
          <p:cNvSpPr>
            <a:spLocks noGrp="1"/>
          </p:cNvSpPr>
          <p:nvPr>
            <p:ph idx="1"/>
          </p:nvPr>
        </p:nvSpPr>
        <p:spPr/>
        <p:txBody>
          <a:bodyPr/>
          <a:lstStyle/>
          <a:p>
            <a:r>
              <a:rPr lang="pl-PL" dirty="0"/>
              <a:t>Jeżeli logujesz się do banku przez </a:t>
            </a:r>
            <a:r>
              <a:rPr lang="pl-PL" dirty="0" err="1"/>
              <a:t>internet</a:t>
            </a:r>
            <a:r>
              <a:rPr lang="pl-PL" dirty="0"/>
              <a:t>, wtedy warto zadbać o bezpieczeństwo w sposób szczególny. Chodzi przecież o twoje pieniądze. Jeżeli strona jest zabezpieczona za pomocą protokołu </a:t>
            </a:r>
            <a:r>
              <a:rPr lang="pl-PL" dirty="0" err="1"/>
              <a:t>https</a:t>
            </a:r>
            <a:r>
              <a:rPr lang="pl-PL" dirty="0"/>
              <a:t>, to świetnie, ale możesz jeszcze bardziej utrudnić hakerom zadanie. Przykładem dwuetapowej weryfikacji danych jest konieczność wpisania po zalogowaniu dodatkowo kodu przesłanego na numer telefonu.</a:t>
            </a:r>
          </a:p>
          <a:p>
            <a:endParaRPr lang="pl-PL" dirty="0"/>
          </a:p>
        </p:txBody>
      </p:sp>
    </p:spTree>
    <p:extLst>
      <p:ext uri="{BB962C8B-B14F-4D97-AF65-F5344CB8AC3E}">
        <p14:creationId xmlns:p14="http://schemas.microsoft.com/office/powerpoint/2010/main" val="119842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b="1" dirty="0"/>
              <a:t>9. Pobieraj pliki i programy jedynie z zaufanych źródeł</a:t>
            </a:r>
            <a:br>
              <a:rPr lang="pl-PL" sz="4000" b="1" dirty="0"/>
            </a:br>
            <a:endParaRPr lang="pl-PL" sz="4000" dirty="0"/>
          </a:p>
        </p:txBody>
      </p:sp>
      <p:sp>
        <p:nvSpPr>
          <p:cNvPr id="3" name="Symbol zastępczy zawartości 2"/>
          <p:cNvSpPr>
            <a:spLocks noGrp="1"/>
          </p:cNvSpPr>
          <p:nvPr>
            <p:ph idx="1"/>
          </p:nvPr>
        </p:nvSpPr>
        <p:spPr/>
        <p:txBody>
          <a:bodyPr/>
          <a:lstStyle/>
          <a:p>
            <a:r>
              <a:rPr lang="pl-PL" dirty="0"/>
              <a:t>Jednym z najczęstszych powodów infekcji komputera szkodliwym oprogramowaniem jest pobieranie plików z nielegalnie działających stron. Jeżeli zastanawiasz się, jak być bezpiecznym w </a:t>
            </a:r>
            <a:r>
              <a:rPr lang="pl-PL" dirty="0" err="1"/>
              <a:t>internecie</a:t>
            </a:r>
            <a:r>
              <a:rPr lang="pl-PL" dirty="0"/>
              <a:t>, to w żadnym wypadku nie korzystaj z serwisów typu </a:t>
            </a:r>
            <a:r>
              <a:rPr lang="pl-PL" dirty="0" err="1"/>
              <a:t>torrent</a:t>
            </a:r>
            <a:r>
              <a:rPr lang="pl-PL" dirty="0"/>
              <a:t> do pobierania filmów. Ściągaj pliki jedynie z zaufanych i legalnych źródeł, których wiarygodności jesteś pewien.</a:t>
            </a:r>
          </a:p>
          <a:p>
            <a:endParaRPr lang="pl-PL" dirty="0"/>
          </a:p>
        </p:txBody>
      </p:sp>
    </p:spTree>
    <p:extLst>
      <p:ext uri="{BB962C8B-B14F-4D97-AF65-F5344CB8AC3E}">
        <p14:creationId xmlns:p14="http://schemas.microsoft.com/office/powerpoint/2010/main" val="374022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a:t>10. Sprawdź, czy razem z programem nie instalujesz dodatkowych narzędzi</a:t>
            </a:r>
          </a:p>
        </p:txBody>
      </p:sp>
      <p:sp>
        <p:nvSpPr>
          <p:cNvPr id="3" name="Symbol zastępczy zawartości 2"/>
          <p:cNvSpPr>
            <a:spLocks noGrp="1"/>
          </p:cNvSpPr>
          <p:nvPr>
            <p:ph idx="1"/>
          </p:nvPr>
        </p:nvSpPr>
        <p:spPr/>
        <p:txBody>
          <a:bodyPr/>
          <a:lstStyle/>
          <a:p>
            <a:r>
              <a:rPr lang="pl-PL" dirty="0"/>
              <a:t>Często się zdarza, że podczas instalowania legalnego i przydatnego programu można w pakiecie zainstalować szkodliwe narzędzia firm trzecich, które okazują się być złośliwym oprogramowaniem – np. koniem trojańskim, spyware czy </a:t>
            </a:r>
            <a:r>
              <a:rPr lang="pl-PL" dirty="0" err="1"/>
              <a:t>rootkitem</a:t>
            </a:r>
            <a:r>
              <a:rPr lang="pl-PL" dirty="0"/>
              <a:t>. Dlatego zalecamy dokładnie czytać wyświetlane przez kreator instalacji komunikaty i nie godzić się na wgrywanie dodatkowych komponentów.</a:t>
            </a:r>
          </a:p>
          <a:p>
            <a:endParaRPr lang="pl-PL" dirty="0"/>
          </a:p>
        </p:txBody>
      </p:sp>
    </p:spTree>
    <p:extLst>
      <p:ext uri="{BB962C8B-B14F-4D97-AF65-F5344CB8AC3E}">
        <p14:creationId xmlns:p14="http://schemas.microsoft.com/office/powerpoint/2010/main" val="344704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a:t>11. Korzystaj z różnych adresów e-mail</a:t>
            </a:r>
            <a:br>
              <a:rPr lang="pl-PL" sz="3600" b="1" dirty="0"/>
            </a:br>
            <a:endParaRPr lang="pl-PL" sz="3600" dirty="0"/>
          </a:p>
        </p:txBody>
      </p:sp>
      <p:sp>
        <p:nvSpPr>
          <p:cNvPr id="3" name="Symbol zastępczy zawartości 2"/>
          <p:cNvSpPr>
            <a:spLocks noGrp="1"/>
          </p:cNvSpPr>
          <p:nvPr>
            <p:ph idx="1"/>
          </p:nvPr>
        </p:nvSpPr>
        <p:spPr/>
        <p:txBody>
          <a:bodyPr/>
          <a:lstStyle/>
          <a:p>
            <a:r>
              <a:rPr lang="pl-PL" dirty="0"/>
              <a:t>W celu zwiększenia bezpieczeństwa w sieci warto używać kilku adresów mailowych. Najlepiej założyć nową skrzynkę przeznaczoną do zakupów internetowych oraz rejestracji w różnych serwisach. Nie należy takich operacji dokonywać ze swojego głównego konta, ponieważ użytkownik naraża się w ten sposób na przejęcie poufnych danych.</a:t>
            </a:r>
          </a:p>
          <a:p>
            <a:endParaRPr lang="pl-PL" dirty="0"/>
          </a:p>
        </p:txBody>
      </p:sp>
    </p:spTree>
    <p:extLst>
      <p:ext uri="{BB962C8B-B14F-4D97-AF65-F5344CB8AC3E}">
        <p14:creationId xmlns:p14="http://schemas.microsoft.com/office/powerpoint/2010/main" val="231909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12. Zabezpiecz swój router</a:t>
            </a:r>
            <a:r>
              <a:rPr lang="pl-PL" b="1" dirty="0"/>
              <a:t/>
            </a:r>
            <a:br>
              <a:rPr lang="pl-PL" b="1" dirty="0"/>
            </a:br>
            <a:endParaRPr lang="pl-PL" dirty="0"/>
          </a:p>
        </p:txBody>
      </p:sp>
      <p:sp>
        <p:nvSpPr>
          <p:cNvPr id="3" name="Symbol zastępczy zawartości 2"/>
          <p:cNvSpPr>
            <a:spLocks noGrp="1"/>
          </p:cNvSpPr>
          <p:nvPr>
            <p:ph idx="1"/>
          </p:nvPr>
        </p:nvSpPr>
        <p:spPr/>
        <p:txBody>
          <a:bodyPr/>
          <a:lstStyle/>
          <a:p>
            <a:r>
              <a:rPr lang="pl-PL" dirty="0"/>
              <a:t>Hakerzy mogą przeprowadzić atak poprzez włamanie się do routera. Dlatego warto zmienić w panelu administracyjnym urządzenia domyślne dane. Najczęściej są one bardzo proste do odszyfrowania, gdyż przyjmują formę taką jak np. „admin”.</a:t>
            </a:r>
          </a:p>
        </p:txBody>
      </p:sp>
    </p:spTree>
    <p:extLst>
      <p:ext uri="{BB962C8B-B14F-4D97-AF65-F5344CB8AC3E}">
        <p14:creationId xmlns:p14="http://schemas.microsoft.com/office/powerpoint/2010/main" val="50389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731" y="1318054"/>
            <a:ext cx="9041170" cy="4012019"/>
          </a:xfrm>
        </p:spPr>
      </p:pic>
    </p:spTree>
    <p:extLst>
      <p:ext uri="{BB962C8B-B14F-4D97-AF65-F5344CB8AC3E}">
        <p14:creationId xmlns:p14="http://schemas.microsoft.com/office/powerpoint/2010/main" val="327375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b="1" dirty="0"/>
              <a:t>13. Nie działaj pod wpływem emocji</a:t>
            </a:r>
          </a:p>
        </p:txBody>
      </p:sp>
      <p:sp>
        <p:nvSpPr>
          <p:cNvPr id="3" name="Symbol zastępczy zawartości 2"/>
          <p:cNvSpPr>
            <a:spLocks noGrp="1"/>
          </p:cNvSpPr>
          <p:nvPr>
            <p:ph idx="1"/>
          </p:nvPr>
        </p:nvSpPr>
        <p:spPr>
          <a:xfrm>
            <a:off x="930876" y="1738184"/>
            <a:ext cx="9028361" cy="4403123"/>
          </a:xfrm>
        </p:spPr>
        <p:txBody>
          <a:bodyPr/>
          <a:lstStyle/>
          <a:p>
            <a:r>
              <a:rPr lang="pl-PL" dirty="0"/>
              <a:t>Cyberprzestępcy przeprowadzają często ataki, próbując wywołać w swoich ofiarach poczucie strachu czy wzbudzić presję czasu. Dlatego posługują się technikami </a:t>
            </a:r>
            <a:r>
              <a:rPr lang="pl-PL" dirty="0" err="1"/>
              <a:t>phishingu</a:t>
            </a:r>
            <a:r>
              <a:rPr lang="pl-PL" dirty="0"/>
              <a:t>, np. wymuszając pieniądze czy poufne dane osobowe. Szczególnym przykładem takiego działania są programy typu </a:t>
            </a:r>
            <a:r>
              <a:rPr lang="pl-PL" dirty="0" err="1">
                <a:hlinkClick r:id="rId2"/>
              </a:rPr>
              <a:t>ransomware</a:t>
            </a:r>
            <a:r>
              <a:rPr lang="pl-PL" dirty="0"/>
              <a:t>, blokujące dostęp do systemu na komputerze. Hakerzy podszywają się pod zaufane instytucje – np. policję, sąd czy biuro bezpieczeństwa, wyświetlając na ekranie monitora komunikat o rzekomym złamaniu prawa przez użytkownika. Obiecują odblokowanie komputera po wpłaceniu okupu w określonym terminie. Warto więc pamiętać, że policja i inne legalnie działające instytucje nigdy nie postępują w ten sposób. Nie należy więc wpłacać pieniędzy ani podawać żadnych poufnych danych.</a:t>
            </a:r>
          </a:p>
          <a:p>
            <a:endParaRPr lang="pl-PL" dirty="0"/>
          </a:p>
        </p:txBody>
      </p:sp>
    </p:spTree>
    <p:extLst>
      <p:ext uri="{BB962C8B-B14F-4D97-AF65-F5344CB8AC3E}">
        <p14:creationId xmlns:p14="http://schemas.microsoft.com/office/powerpoint/2010/main" val="25232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14. Twórz kopie zapasowe i zapisuj je w różnych miejscach</a:t>
            </a:r>
          </a:p>
        </p:txBody>
      </p:sp>
      <p:sp>
        <p:nvSpPr>
          <p:cNvPr id="3" name="Symbol zastępczy zawartości 2"/>
          <p:cNvSpPr>
            <a:spLocks noGrp="1"/>
          </p:cNvSpPr>
          <p:nvPr>
            <p:ph idx="1"/>
          </p:nvPr>
        </p:nvSpPr>
        <p:spPr/>
        <p:txBody>
          <a:bodyPr/>
          <a:lstStyle/>
          <a:p>
            <a:r>
              <a:rPr lang="pl-PL" dirty="0"/>
              <a:t>W wyniku działań cyberprzestępców możesz bezpowrotnie utracić wszystkie cenne dane zapisywane na dysku komputera. Dlatego warto pamiętać o systematycznym wykonywaniu kopii zapasowych. Plików backup nie należy przechowywać na komputerze, lecz na zewnętrznych nośnikach danych (np. pendrive) oraz w wirtualnej chmurze.</a:t>
            </a:r>
          </a:p>
        </p:txBody>
      </p:sp>
    </p:spTree>
    <p:extLst>
      <p:ext uri="{BB962C8B-B14F-4D97-AF65-F5344CB8AC3E}">
        <p14:creationId xmlns:p14="http://schemas.microsoft.com/office/powerpoint/2010/main" val="188878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a:t>15. Nie wchodź na strony o złej renomie i chroń przed nimi swoje dzieci</a:t>
            </a:r>
          </a:p>
        </p:txBody>
      </p:sp>
      <p:sp>
        <p:nvSpPr>
          <p:cNvPr id="3" name="Symbol zastępczy zawartości 2"/>
          <p:cNvSpPr>
            <a:spLocks noGrp="1"/>
          </p:cNvSpPr>
          <p:nvPr>
            <p:ph idx="1"/>
          </p:nvPr>
        </p:nvSpPr>
        <p:spPr/>
        <p:txBody>
          <a:bodyPr/>
          <a:lstStyle/>
          <a:p>
            <a:r>
              <a:rPr lang="pl-PL" dirty="0"/>
              <a:t>Niebezpieczne skrypty znajdują się najczęściej na stronach o tematyce erotycznej, hazardowej czy związanej z podejrzanymi transakcjami finansowymi. W związku z tym warto unikać ich odwiedzania oraz chronić przed nimi swoje dzieci – np. za pomocą funkcji ochrony rodzicielskiej.</a:t>
            </a:r>
          </a:p>
        </p:txBody>
      </p:sp>
    </p:spTree>
    <p:extLst>
      <p:ext uri="{BB962C8B-B14F-4D97-AF65-F5344CB8AC3E}">
        <p14:creationId xmlns:p14="http://schemas.microsoft.com/office/powerpoint/2010/main" val="92337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16. Korzystaj z dobrego pakietu antywirusowego</a:t>
            </a:r>
          </a:p>
        </p:txBody>
      </p:sp>
      <p:sp>
        <p:nvSpPr>
          <p:cNvPr id="3" name="Symbol zastępczy zawartości 2"/>
          <p:cNvSpPr>
            <a:spLocks noGrp="1"/>
          </p:cNvSpPr>
          <p:nvPr>
            <p:ph idx="1"/>
          </p:nvPr>
        </p:nvSpPr>
        <p:spPr/>
        <p:txBody>
          <a:bodyPr/>
          <a:lstStyle/>
          <a:p>
            <a:r>
              <a:rPr lang="pl-PL" dirty="0"/>
              <a:t>Aby uchronić swoje urządzenie przed atakami hakerów, warto regularnie skanować system pod kątem obecności wirusów oraz innego typu złośliwego oprogramowania. Powinien być to program monitorujący w trybie rzeczywistym oraz usuwający różnego typu zagrożenia internetowe. Użytkownicy Netii mogą korzystać z usługi Bezpieczny Internet, w ramach której korzystają z oprogramowania antywirusowego z funkcją ochrony sieciowej i kontroli rodzicielskiej. System ten pomaga skutecznie zadbać o bezpieczeństwo w sieci.</a:t>
            </a:r>
          </a:p>
        </p:txBody>
      </p:sp>
    </p:spTree>
    <p:extLst>
      <p:ext uri="{BB962C8B-B14F-4D97-AF65-F5344CB8AC3E}">
        <p14:creationId xmlns:p14="http://schemas.microsoft.com/office/powerpoint/2010/main" val="264497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17. Unikaj korzystania z publicznych sieci Wi-Fi</a:t>
            </a:r>
          </a:p>
        </p:txBody>
      </p:sp>
      <p:sp>
        <p:nvSpPr>
          <p:cNvPr id="3" name="Symbol zastępczy zawartości 2"/>
          <p:cNvSpPr>
            <a:spLocks noGrp="1"/>
          </p:cNvSpPr>
          <p:nvPr>
            <p:ph idx="1"/>
          </p:nvPr>
        </p:nvSpPr>
        <p:spPr/>
        <p:txBody>
          <a:bodyPr/>
          <a:lstStyle/>
          <a:p>
            <a:r>
              <a:rPr lang="pl-PL" dirty="0"/>
              <a:t>Jeżeli nie musisz, to nie łącz się z </a:t>
            </a:r>
            <a:r>
              <a:rPr lang="pl-PL" dirty="0" err="1"/>
              <a:t>internetem</a:t>
            </a:r>
            <a:r>
              <a:rPr lang="pl-PL" dirty="0"/>
              <a:t> poprzez publiczne, ogólnodostępne sieci Wi-Fi. W żadnym wypadku nie podawaj wtedy swoich poufnych danych – nie loguj się do systemów bankowości elektronicznej, poczty czy różnego typu serwisów transakcyjnych.</a:t>
            </a:r>
          </a:p>
        </p:txBody>
      </p:sp>
    </p:spTree>
    <p:extLst>
      <p:ext uri="{BB962C8B-B14F-4D97-AF65-F5344CB8AC3E}">
        <p14:creationId xmlns:p14="http://schemas.microsoft.com/office/powerpoint/2010/main" val="319878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t>18. Używaj oryginalnego systemu operacyjnego oraz legalnych wersji programów</a:t>
            </a:r>
          </a:p>
        </p:txBody>
      </p:sp>
      <p:sp>
        <p:nvSpPr>
          <p:cNvPr id="3" name="Symbol zastępczy zawartości 2"/>
          <p:cNvSpPr>
            <a:spLocks noGrp="1"/>
          </p:cNvSpPr>
          <p:nvPr>
            <p:ph idx="1"/>
          </p:nvPr>
        </p:nvSpPr>
        <p:spPr/>
        <p:txBody>
          <a:bodyPr/>
          <a:lstStyle/>
          <a:p>
            <a:r>
              <a:rPr lang="pl-PL" dirty="0"/>
              <a:t>Tylko legalnie działające oprogramowanie jest bieżąco udoskonalane przez producentów i możliwe jest jego uaktualnianie do nowszych wersji. Dzięki temu mogą być usuwane luki w bezpieczeństwie, które umożliwiają hakerom przeprowadzanie niebezpiecznych ataków.</a:t>
            </a:r>
          </a:p>
          <a:p>
            <a:endParaRPr lang="pl-PL" dirty="0"/>
          </a:p>
        </p:txBody>
      </p:sp>
    </p:spTree>
    <p:extLst>
      <p:ext uri="{BB962C8B-B14F-4D97-AF65-F5344CB8AC3E}">
        <p14:creationId xmlns:p14="http://schemas.microsoft.com/office/powerpoint/2010/main" val="333474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t>19. Nie otwieraj plików zapisanych na zewnętrznych nośnikach przed ich przeskanowaniem</a:t>
            </a:r>
          </a:p>
        </p:txBody>
      </p:sp>
      <p:sp>
        <p:nvSpPr>
          <p:cNvPr id="3" name="Symbol zastępczy zawartości 2"/>
          <p:cNvSpPr>
            <a:spLocks noGrp="1"/>
          </p:cNvSpPr>
          <p:nvPr>
            <p:ph idx="1"/>
          </p:nvPr>
        </p:nvSpPr>
        <p:spPr/>
        <p:txBody>
          <a:bodyPr/>
          <a:lstStyle/>
          <a:p>
            <a:r>
              <a:rPr lang="pl-PL" dirty="0"/>
              <a:t>Zanim otworzysz plik otrzymany na płycie CD, pendrive czy innym zewnętrznym nośniku, pamiętaj o jego przeskanowaniu programem antywirusowym. Pozwoli to uniknąć infekcji komputera </a:t>
            </a:r>
            <a:r>
              <a:rPr lang="pl-PL" dirty="0" err="1"/>
              <a:t>rootkitem</a:t>
            </a:r>
            <a:r>
              <a:rPr lang="pl-PL" dirty="0"/>
              <a:t>, koniem trojańskim czy innym szkodliwym oprogramowaniem.</a:t>
            </a:r>
          </a:p>
          <a:p>
            <a:endParaRPr lang="pl-PL" dirty="0"/>
          </a:p>
        </p:txBody>
      </p:sp>
    </p:spTree>
    <p:extLst>
      <p:ext uri="{BB962C8B-B14F-4D97-AF65-F5344CB8AC3E}">
        <p14:creationId xmlns:p14="http://schemas.microsoft.com/office/powerpoint/2010/main" val="4046269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20. Chroń nie tylko komputer, lecz także pozostałe urządzenia</a:t>
            </a:r>
          </a:p>
        </p:txBody>
      </p:sp>
      <p:sp>
        <p:nvSpPr>
          <p:cNvPr id="3" name="Symbol zastępczy zawartości 2"/>
          <p:cNvSpPr>
            <a:spLocks noGrp="1"/>
          </p:cNvSpPr>
          <p:nvPr>
            <p:ph idx="1"/>
          </p:nvPr>
        </p:nvSpPr>
        <p:spPr/>
        <p:txBody>
          <a:bodyPr/>
          <a:lstStyle/>
          <a:p>
            <a:r>
              <a:rPr lang="pl-PL" dirty="0"/>
              <a:t>Jeżeli logujesz się do sieci na różnych urządzeniach – nie tylko komputerze, lecz jednocześnie na laptopie czy tablecie – wtedy ochrona samego komputera może okazać się niewystarczająca. </a:t>
            </a:r>
          </a:p>
        </p:txBody>
      </p:sp>
    </p:spTree>
    <p:extLst>
      <p:ext uri="{BB962C8B-B14F-4D97-AF65-F5344CB8AC3E}">
        <p14:creationId xmlns:p14="http://schemas.microsoft.com/office/powerpoint/2010/main" val="186516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087" y="452718"/>
            <a:ext cx="8098769" cy="5795682"/>
          </a:xfrm>
        </p:spPr>
      </p:pic>
    </p:spTree>
    <p:extLst>
      <p:ext uri="{BB962C8B-B14F-4D97-AF65-F5344CB8AC3E}">
        <p14:creationId xmlns:p14="http://schemas.microsoft.com/office/powerpoint/2010/main" val="817542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Dlaczego bezpieczeństwo w sieci jest tak istotne?</a:t>
            </a:r>
          </a:p>
        </p:txBody>
      </p:sp>
      <p:sp>
        <p:nvSpPr>
          <p:cNvPr id="3" name="Symbol zastępczy zawartości 2"/>
          <p:cNvSpPr>
            <a:spLocks noGrp="1"/>
          </p:cNvSpPr>
          <p:nvPr>
            <p:ph idx="1"/>
          </p:nvPr>
        </p:nvSpPr>
        <p:spPr/>
        <p:txBody>
          <a:bodyPr>
            <a:normAutofit fontScale="92500"/>
          </a:bodyPr>
          <a:lstStyle/>
          <a:p>
            <a:r>
              <a:rPr lang="pl-PL" dirty="0"/>
              <a:t>Obecnie </a:t>
            </a:r>
            <a:r>
              <a:rPr lang="pl-PL" b="1" dirty="0"/>
              <a:t>trudno sobie wyobrazić życie bez Internetu</a:t>
            </a:r>
            <a:r>
              <a:rPr lang="pl-PL" dirty="0"/>
              <a:t>. Wykorzystujemy go do pracy, nauki i rozrywki. Stało się to szczególnie konieczne w dobie pandemii, gdy wiele z tych czynności wykonywaliśmy zdalnie. W sieci robimy zakupy, załatwiamy sprawy urzędowe, a także dokonujemy przelewów bankowych. Jednak jak być bezpiecznym w </a:t>
            </a:r>
            <a:r>
              <a:rPr lang="pl-PL" dirty="0" err="1"/>
              <a:t>internecie</a:t>
            </a:r>
            <a:r>
              <a:rPr lang="pl-PL" dirty="0"/>
              <a:t>?</a:t>
            </a:r>
          </a:p>
          <a:p>
            <a:r>
              <a:rPr lang="pl-PL" dirty="0"/>
              <a:t>Co to jest bezpieczeństwo w sieci? Najprościej da się to określić jako </a:t>
            </a:r>
            <a:r>
              <a:rPr lang="pl-PL" b="1" dirty="0"/>
              <a:t>korzystanie z Internetu tak, aby nie zaszkodzić sobie ani innym</a:t>
            </a:r>
            <a:r>
              <a:rPr lang="pl-PL" dirty="0"/>
              <a:t>. Powinieneś bowiem rozważnie i ostrożnie dysponować swoimi danymi osobowymi oraz informacjami ze swojego życia. Bardzo łatwo jest przekroczyć granicę, gdy chociażby w mediach społecznościowych dzielisz się wieloma szczegółami ze swojego życia zawodowego czy prywatnego. Przez nieuwagę możesz też zostać ofiarą ataku </a:t>
            </a:r>
            <a:r>
              <a:rPr lang="pl-PL" dirty="0" err="1"/>
              <a:t>hakerskiego</a:t>
            </a:r>
            <a:r>
              <a:rPr lang="pl-PL" dirty="0"/>
              <a:t> – jego konsekwencje nierzadko bywają bardzo poważne.</a:t>
            </a:r>
          </a:p>
        </p:txBody>
      </p:sp>
    </p:spTree>
    <p:extLst>
      <p:ext uri="{BB962C8B-B14F-4D97-AF65-F5344CB8AC3E}">
        <p14:creationId xmlns:p14="http://schemas.microsoft.com/office/powerpoint/2010/main" val="143551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Internet</a:t>
            </a:r>
            <a:endParaRPr lang="pl-PL" b="1" dirty="0"/>
          </a:p>
        </p:txBody>
      </p:sp>
      <p:sp>
        <p:nvSpPr>
          <p:cNvPr id="3" name="Symbol zastępczy zawartości 2"/>
          <p:cNvSpPr>
            <a:spLocks noGrp="1"/>
          </p:cNvSpPr>
          <p:nvPr>
            <p:ph idx="1"/>
          </p:nvPr>
        </p:nvSpPr>
        <p:spPr/>
        <p:txBody>
          <a:bodyPr/>
          <a:lstStyle/>
          <a:p>
            <a:r>
              <a:rPr lang="pl-PL" dirty="0"/>
              <a:t>Internet to sieć połączeń pomiędzy komputerami. Ten globalny system pozwala na wymianę cyfrowych informacji i pozwolił na stworzenie całej - nomen omen - sieci usług (również tak podstawowych jak strony WWW, czy poczta e-mail), bez których nasze obecne życie byłoby znacznie trudniejsze.</a:t>
            </a:r>
          </a:p>
          <a:p>
            <a:r>
              <a:rPr lang="pl-PL" dirty="0"/>
              <a:t>Dzięki internetowi robimy dziś zakupy przez sieć, komunikujemy się z osobami w dowolnym miejscu na Ziemi (gdzie oczywiście zapewniono dostęp do </a:t>
            </a:r>
            <a:r>
              <a:rPr lang="pl-PL" dirty="0" err="1"/>
              <a:t>internetu</a:t>
            </a:r>
            <a:r>
              <a:rPr lang="pl-PL" dirty="0"/>
              <a:t>), konsumujemy cyfrowe treści, obsługujemy konta bankowe, załatwiamy sprawy urzędowe, czy w końcu pracujemy.</a:t>
            </a:r>
          </a:p>
        </p:txBody>
      </p:sp>
    </p:spTree>
    <p:extLst>
      <p:ext uri="{BB962C8B-B14F-4D97-AF65-F5344CB8AC3E}">
        <p14:creationId xmlns:p14="http://schemas.microsoft.com/office/powerpoint/2010/main" val="103537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Uważaj na to, co wrzucasz do sieci</a:t>
            </a:r>
            <a:br>
              <a:rPr lang="pl-PL" b="1" dirty="0"/>
            </a:br>
            <a:endParaRPr lang="pl-PL" b="1" dirty="0"/>
          </a:p>
        </p:txBody>
      </p:sp>
      <p:sp>
        <p:nvSpPr>
          <p:cNvPr id="3" name="Symbol zastępczy zawartości 2"/>
          <p:cNvSpPr>
            <a:spLocks noGrp="1"/>
          </p:cNvSpPr>
          <p:nvPr>
            <p:ph idx="1"/>
          </p:nvPr>
        </p:nvSpPr>
        <p:spPr/>
        <p:txBody>
          <a:bodyPr/>
          <a:lstStyle/>
          <a:p>
            <a:r>
              <a:rPr lang="pl-PL" dirty="0"/>
              <a:t>Jak być bezpiecznym w </a:t>
            </a:r>
            <a:r>
              <a:rPr lang="pl-PL" dirty="0" err="1"/>
              <a:t>internecie</a:t>
            </a:r>
            <a:r>
              <a:rPr lang="pl-PL" dirty="0"/>
              <a:t>? Przede wszystkim zastanów się kilka razy, zanim zamieścisz w sieci pewne treści. Chodzi w szczególności o publikowane posty w mediach społecznościowych, wrzucane zdjęcia czy wysłane e-maile. Co raz pojawi się w </a:t>
            </a:r>
            <a:r>
              <a:rPr lang="pl-PL" dirty="0" err="1"/>
              <a:t>internecie</a:t>
            </a:r>
            <a:r>
              <a:rPr lang="pl-PL" dirty="0"/>
              <a:t>, nigdy już z niego nie zniknie. </a:t>
            </a:r>
          </a:p>
          <a:p>
            <a:r>
              <a:rPr lang="pl-PL" dirty="0"/>
              <a:t>Chociaż usuniesz np. wpis na Facebooku, to równie dobrze ktoś mógł wcześniej zrobić mu </a:t>
            </a:r>
            <a:r>
              <a:rPr lang="pl-PL" dirty="0" err="1"/>
              <a:t>screena</a:t>
            </a:r>
            <a:r>
              <a:rPr lang="pl-PL" dirty="0"/>
              <a:t>, przez co został on utrwalony. </a:t>
            </a:r>
          </a:p>
          <a:p>
            <a:endParaRPr lang="pl-PL" dirty="0"/>
          </a:p>
        </p:txBody>
      </p:sp>
    </p:spTree>
    <p:extLst>
      <p:ext uri="{BB962C8B-B14F-4D97-AF65-F5344CB8AC3E}">
        <p14:creationId xmlns:p14="http://schemas.microsoft.com/office/powerpoint/2010/main" val="1948319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Funkcjonowanie </a:t>
            </a:r>
            <a:r>
              <a:rPr lang="pl-PL" b="1" dirty="0" err="1"/>
              <a:t>internetu</a:t>
            </a:r>
            <a:r>
              <a:rPr lang="pl-PL" b="1" dirty="0"/>
              <a:t> i wynikające z tego zagrożenia</a:t>
            </a:r>
          </a:p>
        </p:txBody>
      </p:sp>
      <p:sp>
        <p:nvSpPr>
          <p:cNvPr id="3" name="Symbol zastępczy zawartości 2"/>
          <p:cNvSpPr>
            <a:spLocks noGrp="1"/>
          </p:cNvSpPr>
          <p:nvPr>
            <p:ph idx="1"/>
          </p:nvPr>
        </p:nvSpPr>
        <p:spPr/>
        <p:txBody>
          <a:bodyPr/>
          <a:lstStyle/>
          <a:p>
            <a:r>
              <a:rPr lang="pl-PL" dirty="0"/>
              <a:t>Nie każdy użytkownik sieci wie, czym jest </a:t>
            </a:r>
            <a:r>
              <a:rPr lang="pl-PL" b="1" dirty="0"/>
              <a:t>cyberprzestrzeń. </a:t>
            </a:r>
            <a:r>
              <a:rPr lang="pl-PL" dirty="0"/>
              <a:t>Definicja jasno mówi, że jest to przestrzeń wirtualna służąca do gromadzenia, wymiany i udostępniania informacji.</a:t>
            </a:r>
          </a:p>
          <a:p>
            <a:r>
              <a:rPr lang="pl-PL" dirty="0"/>
              <a:t>Nie zapominaj, że </a:t>
            </a:r>
            <a:r>
              <a:rPr lang="pl-PL" b="1" dirty="0"/>
              <a:t>każda informacja umieszczona w </a:t>
            </a:r>
            <a:r>
              <a:rPr lang="pl-PL" b="1" dirty="0" err="1"/>
              <a:t>internecie</a:t>
            </a:r>
            <a:r>
              <a:rPr lang="pl-PL" b="1" dirty="0"/>
              <a:t> powinna być traktowana jako informacja publiczna</a:t>
            </a:r>
            <a:r>
              <a:rPr lang="pl-PL" dirty="0"/>
              <a:t>. Dlatego zanim zdecydujesz się podzielić jakimikolwiek informacjami, odpowiedz sobie na pytanie, czy ich ujawnienie Ci nie zaszkodzi. Wszystkie dane umieszczone w </a:t>
            </a:r>
            <a:r>
              <a:rPr lang="pl-PL" dirty="0" err="1"/>
              <a:t>internecie</a:t>
            </a:r>
            <a:r>
              <a:rPr lang="pl-PL" dirty="0"/>
              <a:t> prędzej czy później mogą bowiem zostać ujawnione.</a:t>
            </a:r>
          </a:p>
          <a:p>
            <a:r>
              <a:rPr lang="pl-PL" dirty="0"/>
              <a:t>Mimo największej ostrożności niektórych sytuacji mających wpływ na </a:t>
            </a:r>
            <a:r>
              <a:rPr lang="pl-PL" b="1" dirty="0"/>
              <a:t>bezpieczeństwo informacji w </a:t>
            </a:r>
            <a:r>
              <a:rPr lang="pl-PL" b="1" dirty="0" err="1"/>
              <a:t>internecie</a:t>
            </a:r>
            <a:r>
              <a:rPr lang="pl-PL" b="1" dirty="0"/>
              <a:t> </a:t>
            </a:r>
            <a:r>
              <a:rPr lang="pl-PL" dirty="0"/>
              <a:t>nie da się jednak uniknąć. Do podstawowych zagrożeń można zaliczyć:</a:t>
            </a:r>
          </a:p>
          <a:p>
            <a:endParaRPr lang="pl-PL" dirty="0"/>
          </a:p>
        </p:txBody>
      </p:sp>
    </p:spTree>
    <p:extLst>
      <p:ext uri="{BB962C8B-B14F-4D97-AF65-F5344CB8AC3E}">
        <p14:creationId xmlns:p14="http://schemas.microsoft.com/office/powerpoint/2010/main" val="2906123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255" y="222421"/>
            <a:ext cx="8476426" cy="3768810"/>
          </a:xfrm>
        </p:spPr>
        <p:txBody>
          <a:bodyPr>
            <a:normAutofit fontScale="92500"/>
          </a:bodyPr>
          <a:lstStyle/>
          <a:p>
            <a:r>
              <a:rPr lang="pl-PL" b="1" dirty="0"/>
              <a:t>błędy człowieka</a:t>
            </a:r>
            <a:r>
              <a:rPr lang="pl-PL" dirty="0"/>
              <a:t> – kiedy do wycieku informacji dochodzi ze względu na zaniechanie, brak wiedzy albo umyślne działanie administratorów systemu lub ich użytkowników,</a:t>
            </a:r>
          </a:p>
          <a:p>
            <a:r>
              <a:rPr lang="pl-PL" b="1" dirty="0"/>
              <a:t>awarie</a:t>
            </a:r>
            <a:r>
              <a:rPr lang="pl-PL" dirty="0"/>
              <a:t> – problemy techniczne ze sprzętem czy oprogramowaniem, które uniemożliwiają jego normalne funkcjonowanie,</a:t>
            </a:r>
          </a:p>
          <a:p>
            <a:r>
              <a:rPr lang="pl-PL" b="1" dirty="0"/>
              <a:t>katastrofy</a:t>
            </a:r>
            <a:r>
              <a:rPr lang="pl-PL" dirty="0"/>
              <a:t> – wszystkie zdarzenia mające charakter losowy, takie jak powodzie, trzęsienia ziemi, pożary oraz wypadki, w których zawinił człowiek, jak np. katastrofy budowlane czy komunikacyjne, prowadzące do zakłóceń funkcjonowania systemów,</a:t>
            </a:r>
          </a:p>
          <a:p>
            <a:r>
              <a:rPr lang="pl-PL" b="1" dirty="0"/>
              <a:t>celowe działania</a:t>
            </a:r>
            <a:r>
              <a:rPr lang="pl-PL" dirty="0"/>
              <a:t> – ataki ukierunkowane na kradzież sprzętu i zasobów informacji.</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525" y="3924171"/>
            <a:ext cx="6981825" cy="3095625"/>
          </a:xfrm>
          <a:prstGeom prst="rect">
            <a:avLst/>
          </a:prstGeom>
        </p:spPr>
      </p:pic>
    </p:spTree>
    <p:extLst>
      <p:ext uri="{BB962C8B-B14F-4D97-AF65-F5344CB8AC3E}">
        <p14:creationId xmlns:p14="http://schemas.microsoft.com/office/powerpoint/2010/main" val="2991015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Czym jest audyt bezpieczeństwa informatycznego</a:t>
            </a:r>
            <a:r>
              <a:rPr lang="pl-PL" b="1" dirty="0"/>
              <a:t/>
            </a:r>
            <a:br>
              <a:rPr lang="pl-PL" b="1" dirty="0"/>
            </a:br>
            <a:endParaRPr lang="pl-PL" dirty="0"/>
          </a:p>
        </p:txBody>
      </p:sp>
      <p:sp>
        <p:nvSpPr>
          <p:cNvPr id="3" name="Symbol zastępczy zawartości 2"/>
          <p:cNvSpPr>
            <a:spLocks noGrp="1"/>
          </p:cNvSpPr>
          <p:nvPr>
            <p:ph idx="1"/>
          </p:nvPr>
        </p:nvSpPr>
        <p:spPr/>
        <p:txBody>
          <a:bodyPr>
            <a:normAutofit lnSpcReduction="10000"/>
          </a:bodyPr>
          <a:lstStyle/>
          <a:p>
            <a:r>
              <a:rPr lang="pl-PL" b="1" dirty="0"/>
              <a:t>Audyt bezpieczeństwa jest sprawdzeniem zabezpieczeń infrastruktury systemów teleinformatycznych. </a:t>
            </a:r>
            <a:endParaRPr lang="pl-PL" dirty="0"/>
          </a:p>
          <a:p>
            <a:r>
              <a:rPr lang="pl-PL" dirty="0"/>
              <a:t>Jest to kontrolowane i nieinwazyjne testowanie konkretnych zasobów w infrastrukturze, tak aby sprawdzić ich podatność na dane zagrożenia. Ataki wykonywane są przez certyfikowanego specjalistę od </a:t>
            </a:r>
            <a:r>
              <a:rPr lang="pl-PL" dirty="0" err="1"/>
              <a:t>cyberbezpieczeństwa</a:t>
            </a:r>
            <a:r>
              <a:rPr lang="pl-PL" dirty="0"/>
              <a:t>. Jest to kontrolowane i nieinwazyjne atakowanie konkretnych</a:t>
            </a:r>
          </a:p>
          <a:p>
            <a:r>
              <a:rPr lang="pl-PL" b="1" dirty="0"/>
              <a:t>Podatność na ataki dotyczy</a:t>
            </a:r>
            <a:r>
              <a:rPr lang="pl-PL" dirty="0"/>
              <a:t> zarówno systemów teleinformatycznych, jak i urządzeń przemysłowych i dedykowanych, a także zasobów </a:t>
            </a:r>
            <a:r>
              <a:rPr lang="pl-PL" dirty="0" smtClean="0"/>
              <a:t>ludzkich. Audyt </a:t>
            </a:r>
            <a:r>
              <a:rPr lang="pl-PL" dirty="0"/>
              <a:t>zakończony jest raportem na podstawie którego, dzięki dokładnym wskazówkom, można rozpocząć wdrażanie zmian w zakresie </a:t>
            </a:r>
            <a:r>
              <a:rPr lang="pl-PL" dirty="0" err="1"/>
              <a:t>cyberbezpieczeństwa</a:t>
            </a:r>
            <a:r>
              <a:rPr lang="pl-PL" dirty="0"/>
              <a:t>.</a:t>
            </a:r>
          </a:p>
          <a:p>
            <a:endParaRPr lang="pl-PL" dirty="0"/>
          </a:p>
        </p:txBody>
      </p:sp>
    </p:spTree>
    <p:extLst>
      <p:ext uri="{BB962C8B-B14F-4D97-AF65-F5344CB8AC3E}">
        <p14:creationId xmlns:p14="http://schemas.microsoft.com/office/powerpoint/2010/main" val="1219076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Jakie korzyści wynikają z przeprowadzenia audytu?</a:t>
            </a:r>
            <a:endParaRPr lang="pl-PL" b="1" dirty="0">
              <a:effectLst/>
            </a:endParaRPr>
          </a:p>
        </p:txBody>
      </p:sp>
      <p:sp>
        <p:nvSpPr>
          <p:cNvPr id="3" name="Symbol zastępczy zawartości 2"/>
          <p:cNvSpPr>
            <a:spLocks noGrp="1"/>
          </p:cNvSpPr>
          <p:nvPr>
            <p:ph idx="1"/>
          </p:nvPr>
        </p:nvSpPr>
        <p:spPr/>
        <p:txBody>
          <a:bodyPr/>
          <a:lstStyle/>
          <a:p>
            <a:r>
              <a:rPr lang="pl-PL" b="1" dirty="0"/>
              <a:t>Przeprowadzenie audytu zasobów teleinformatycznych pozwala na proaktywne wykrywanie zagrożeń</a:t>
            </a:r>
            <a:endParaRPr lang="pl-PL" dirty="0"/>
          </a:p>
          <a:p>
            <a:r>
              <a:rPr lang="pl-PL" dirty="0"/>
              <a:t>Atak na zasoby </a:t>
            </a:r>
            <a:r>
              <a:rPr lang="pl-PL" dirty="0" err="1"/>
              <a:t>teleinfromatyczne</a:t>
            </a:r>
            <a:r>
              <a:rPr lang="pl-PL" dirty="0"/>
              <a:t> danej firmy/organizacji składa się z wielu kroków, przygotowań, to nie jeden magiczny guzik! Cyberprzestępcy pozostawiają ślady swojej działalności zanim wykonają atak – nie spodziewają się, że również mogą być obserwowani.</a:t>
            </a:r>
            <a:endParaRPr lang="pl-PL" dirty="0">
              <a:effectLst/>
            </a:endParaRPr>
          </a:p>
        </p:txBody>
      </p:sp>
    </p:spTree>
    <p:extLst>
      <p:ext uri="{BB962C8B-B14F-4D97-AF65-F5344CB8AC3E}">
        <p14:creationId xmlns:p14="http://schemas.microsoft.com/office/powerpoint/2010/main" val="2098784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Dlaczego warto wykonać audyt </a:t>
            </a:r>
            <a:r>
              <a:rPr lang="pl-PL" b="1" dirty="0" err="1"/>
              <a:t>cyberbezpieczeństwa</a:t>
            </a:r>
            <a:r>
              <a:rPr lang="pl-PL" b="1" dirty="0"/>
              <a:t>?</a:t>
            </a:r>
            <a:endParaRPr lang="pl-PL" b="1" dirty="0">
              <a:effectLst/>
            </a:endParaRPr>
          </a:p>
        </p:txBody>
      </p:sp>
      <p:sp>
        <p:nvSpPr>
          <p:cNvPr id="3" name="Symbol zastępczy zawartości 2"/>
          <p:cNvSpPr>
            <a:spLocks noGrp="1"/>
          </p:cNvSpPr>
          <p:nvPr>
            <p:ph idx="1"/>
          </p:nvPr>
        </p:nvSpPr>
        <p:spPr/>
        <p:txBody>
          <a:bodyPr/>
          <a:lstStyle/>
          <a:p>
            <a:r>
              <a:rPr lang="pl-PL" b="1" dirty="0"/>
              <a:t>Bądź o krok przed przestępcą! </a:t>
            </a:r>
            <a:r>
              <a:rPr lang="pl-PL" dirty="0"/>
              <a:t>Jeśli wcześnie wykryjemy zdarzenia związane z przygotowaniem ataku możemy mu zapobiec.</a:t>
            </a:r>
          </a:p>
          <a:p>
            <a:r>
              <a:rPr lang="pl-PL" dirty="0"/>
              <a:t>Co więcej część ataków, np. kradzież danych jest przeprowadzana w sposób przezroczysty dla użytkownika. Bez audytu podatności Twoich systemów nigdy możesz się nie zorientować jak cenne informacje (np. handlowe, patentowe, tajne dane) Twoja firma mogła utracić. </a:t>
            </a:r>
            <a:endParaRPr lang="pl-PL" dirty="0">
              <a:effectLst/>
            </a:endParaRPr>
          </a:p>
        </p:txBody>
      </p:sp>
    </p:spTree>
    <p:extLst>
      <p:ext uri="{BB962C8B-B14F-4D97-AF65-F5344CB8AC3E}">
        <p14:creationId xmlns:p14="http://schemas.microsoft.com/office/powerpoint/2010/main" val="119671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Audyt zwiększa świadomość </a:t>
            </a:r>
            <a:endParaRPr lang="pl-PL" dirty="0"/>
          </a:p>
        </p:txBody>
      </p:sp>
      <p:sp>
        <p:nvSpPr>
          <p:cNvPr id="3" name="Symbol zastępczy zawartości 2"/>
          <p:cNvSpPr>
            <a:spLocks noGrp="1"/>
          </p:cNvSpPr>
          <p:nvPr>
            <p:ph idx="1"/>
          </p:nvPr>
        </p:nvSpPr>
        <p:spPr/>
        <p:txBody>
          <a:bodyPr/>
          <a:lstStyle/>
          <a:p>
            <a:r>
              <a:rPr lang="pl-PL" b="1" dirty="0"/>
              <a:t>istniejących zagrożeń – </a:t>
            </a:r>
            <a:r>
              <a:rPr lang="pl-PL" dirty="0"/>
              <a:t>pozwala dostosować zabezpieczenia zanim dojdzie do niebezpiecznej sytuacji,</a:t>
            </a:r>
          </a:p>
          <a:p>
            <a:r>
              <a:rPr lang="pl-PL" b="1" dirty="0"/>
              <a:t>pozwala lepiej zarządzać podatnościami, </a:t>
            </a:r>
            <a:r>
              <a:rPr lang="pl-PL" dirty="0"/>
              <a:t>co sprawia, że zagrożenia można wyeliminować możliwie wcześnie,</a:t>
            </a:r>
          </a:p>
          <a:p>
            <a:r>
              <a:rPr lang="pl-PL" b="1" dirty="0"/>
              <a:t>pozwala dostosować się organizacji do zgodności z normami i regulacjami GDPR RODO, ISO 27000</a:t>
            </a:r>
            <a:r>
              <a:rPr lang="pl-PL" dirty="0"/>
              <a:t> ( konieczność ochrony danych w sposób odpowiedni – adekwatny do oszacowanego ryzyka), konieczność ujawniania informacji o incydentach bezpieczeństwa oraz udowodnienia że zrobiło się wszystko, aby do takich incydentów nie dopuścić</a:t>
            </a:r>
          </a:p>
          <a:p>
            <a:endParaRPr lang="pl-PL" dirty="0"/>
          </a:p>
        </p:txBody>
      </p:sp>
    </p:spTree>
    <p:extLst>
      <p:ext uri="{BB962C8B-B14F-4D97-AF65-F5344CB8AC3E}">
        <p14:creationId xmlns:p14="http://schemas.microsoft.com/office/powerpoint/2010/main" val="307692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Co należy zrobić, gdy komputer został zainfekowany?</a:t>
            </a:r>
          </a:p>
        </p:txBody>
      </p:sp>
      <p:sp>
        <p:nvSpPr>
          <p:cNvPr id="3" name="Symbol zastępczy zawartości 2"/>
          <p:cNvSpPr>
            <a:spLocks noGrp="1"/>
          </p:cNvSpPr>
          <p:nvPr>
            <p:ph idx="1"/>
          </p:nvPr>
        </p:nvSpPr>
        <p:spPr/>
        <p:txBody>
          <a:bodyPr/>
          <a:lstStyle/>
          <a:p>
            <a:r>
              <a:rPr lang="pl-PL" dirty="0"/>
              <a:t>Czasami nawet doświadczony użytkownik może nie zorientować się, że jego komputer został zainfekowany wirusem. Dzieje się tak wtedy, gdy wirusy ukrywają się wśród zwykłych plików lub maskują się pod postacią standardowych plików. Sekcja ta zawiera szczegółowe omówienie symptomów infekcji wirusem, wskazuje, jak odzyskać dane po ataku wirusa oraz jak zapobiec uszkodzeniu danych przez złośliwe programy. </a:t>
            </a:r>
          </a:p>
        </p:txBody>
      </p:sp>
    </p:spTree>
    <p:extLst>
      <p:ext uri="{BB962C8B-B14F-4D97-AF65-F5344CB8AC3E}">
        <p14:creationId xmlns:p14="http://schemas.microsoft.com/office/powerpoint/2010/main" val="2138974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651985"/>
            <a:ext cx="8344802" cy="5559724"/>
          </a:xfrm>
        </p:spPr>
      </p:pic>
    </p:spTree>
    <p:extLst>
      <p:ext uri="{BB962C8B-B14F-4D97-AF65-F5344CB8AC3E}">
        <p14:creationId xmlns:p14="http://schemas.microsoft.com/office/powerpoint/2010/main" val="235915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Najgroźniejsze wirusy</a:t>
            </a:r>
            <a:endParaRPr lang="pl-PL" sz="3600" dirty="0"/>
          </a:p>
        </p:txBody>
      </p:sp>
      <p:sp>
        <p:nvSpPr>
          <p:cNvPr id="3" name="Symbol zastępczy zawartości 2"/>
          <p:cNvSpPr>
            <a:spLocks noGrp="1"/>
          </p:cNvSpPr>
          <p:nvPr>
            <p:ph idx="1"/>
          </p:nvPr>
        </p:nvSpPr>
        <p:spPr>
          <a:xfrm>
            <a:off x="733169" y="1062681"/>
            <a:ext cx="1828800" cy="5684107"/>
          </a:xfrm>
        </p:spPr>
        <p:txBody>
          <a:bodyPr/>
          <a:lstStyle/>
          <a:p>
            <a:r>
              <a:rPr lang="pl-PL" b="1" dirty="0"/>
              <a:t>Melissa</a:t>
            </a:r>
          </a:p>
          <a:p>
            <a:r>
              <a:rPr lang="pl-PL" b="1" dirty="0"/>
              <a:t>ILOVEYOU</a:t>
            </a:r>
          </a:p>
          <a:p>
            <a:r>
              <a:rPr lang="pl-PL" b="1" dirty="0" err="1"/>
              <a:t>Code</a:t>
            </a:r>
            <a:r>
              <a:rPr lang="pl-PL" b="1" dirty="0"/>
              <a:t> Red</a:t>
            </a:r>
          </a:p>
          <a:p>
            <a:r>
              <a:rPr lang="pl-PL" b="1" dirty="0" err="1"/>
              <a:t>Nimda</a:t>
            </a:r>
            <a:endParaRPr lang="pl-PL" b="1" dirty="0"/>
          </a:p>
          <a:p>
            <a:r>
              <a:rPr lang="pl-PL" b="1" dirty="0" err="1"/>
              <a:t>Slammer</a:t>
            </a:r>
            <a:endParaRPr lang="pl-PL" b="1" dirty="0"/>
          </a:p>
          <a:p>
            <a:r>
              <a:rPr lang="pl-PL" b="1" dirty="0" err="1"/>
              <a:t>MyDoom</a:t>
            </a:r>
            <a:endParaRPr lang="pl-PL" b="1" dirty="0"/>
          </a:p>
          <a:p>
            <a:r>
              <a:rPr lang="pl-PL" b="1" dirty="0" err="1"/>
              <a:t>Sasser</a:t>
            </a:r>
            <a:endParaRPr lang="pl-PL" b="1" dirty="0"/>
          </a:p>
          <a:p>
            <a:r>
              <a:rPr lang="pl-PL" b="1" dirty="0" err="1"/>
              <a:t>Netsky</a:t>
            </a:r>
            <a:endParaRPr lang="pl-PL" b="1" dirty="0"/>
          </a:p>
          <a:p>
            <a:r>
              <a:rPr lang="pl-PL" b="1" dirty="0"/>
              <a:t>Zeus</a:t>
            </a:r>
          </a:p>
          <a:p>
            <a:r>
              <a:rPr lang="pl-PL" b="1" dirty="0" err="1"/>
              <a:t>Stuxnet</a:t>
            </a:r>
            <a:endParaRPr lang="pl-PL" b="1" dirty="0"/>
          </a:p>
          <a:p>
            <a:r>
              <a:rPr lang="pl-PL" b="1" dirty="0" err="1"/>
              <a:t>Flame</a:t>
            </a:r>
            <a:endParaRPr lang="pl-PL" b="1" dirty="0"/>
          </a:p>
          <a:p>
            <a:r>
              <a:rPr lang="pl-PL" b="1" dirty="0" smtClean="0"/>
              <a:t>Trojan</a:t>
            </a:r>
          </a:p>
          <a:p>
            <a:r>
              <a:rPr lang="pl-PL" b="1" dirty="0" err="1" smtClean="0"/>
              <a:t>BonziKill</a:t>
            </a:r>
            <a:endParaRPr lang="pl-PL" b="1" dirty="0"/>
          </a:p>
        </p:txBody>
      </p:sp>
    </p:spTree>
    <p:extLst>
      <p:ext uri="{BB962C8B-B14F-4D97-AF65-F5344CB8AC3E}">
        <p14:creationId xmlns:p14="http://schemas.microsoft.com/office/powerpoint/2010/main" val="328837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719" y="990865"/>
            <a:ext cx="8614476" cy="4845643"/>
          </a:xfrm>
        </p:spPr>
      </p:pic>
    </p:spTree>
    <p:extLst>
      <p:ext uri="{BB962C8B-B14F-4D97-AF65-F5344CB8AC3E}">
        <p14:creationId xmlns:p14="http://schemas.microsoft.com/office/powerpoint/2010/main" val="1637389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Oznaki infekcji</a:t>
            </a:r>
          </a:p>
        </p:txBody>
      </p:sp>
      <p:sp>
        <p:nvSpPr>
          <p:cNvPr id="3" name="Symbol zastępczy zawartości 2"/>
          <p:cNvSpPr>
            <a:spLocks noGrp="1"/>
          </p:cNvSpPr>
          <p:nvPr>
            <p:ph idx="1"/>
          </p:nvPr>
        </p:nvSpPr>
        <p:spPr/>
        <p:txBody>
          <a:bodyPr/>
          <a:lstStyle/>
          <a:p>
            <a:r>
              <a:rPr lang="pl-PL" dirty="0"/>
              <a:t>Na infekcję komputera może wskazywać wiele oznak. Jeśli z komputerem dzieją się 'dziwne rzeczy' takie jak opisane poniżej, istnieje duże prawdopodobieństwo, że nastąpiła infekcja: </a:t>
            </a:r>
          </a:p>
          <a:p>
            <a:r>
              <a:rPr lang="pl-PL" dirty="0"/>
              <a:t>nagłe wyświetlenie wiadomości lub obrazów, </a:t>
            </a:r>
          </a:p>
          <a:p>
            <a:r>
              <a:rPr lang="pl-PL" dirty="0"/>
              <a:t>pojawianie się losowo wybranych dźwięków lub muzyki, </a:t>
            </a:r>
          </a:p>
          <a:p>
            <a:r>
              <a:rPr lang="pl-PL" dirty="0"/>
              <a:t>tajemnicze otwieranie lub zamykanie napędów CD-ROM, </a:t>
            </a:r>
          </a:p>
          <a:p>
            <a:r>
              <a:rPr lang="pl-PL" dirty="0"/>
              <a:t>nagłe uruchamianie programów na komputerze, </a:t>
            </a:r>
          </a:p>
          <a:p>
            <a:r>
              <a:rPr lang="pl-PL" dirty="0"/>
              <a:t>powiadomienie zapory ogniowej o podjęciu przez niektóre aplikacje prób połączenia się z Internetem bez inicjowania tej czynności przez użytkownika. </a:t>
            </a:r>
          </a:p>
          <a:p>
            <a:endParaRPr lang="pl-PL" dirty="0"/>
          </a:p>
        </p:txBody>
      </p:sp>
    </p:spTree>
    <p:extLst>
      <p:ext uri="{BB962C8B-B14F-4D97-AF65-F5344CB8AC3E}">
        <p14:creationId xmlns:p14="http://schemas.microsoft.com/office/powerpoint/2010/main" val="692848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t>Następujące zdarzenia należą do typowych oznak wskazujących na infekcję komputera poprzez wiadomość e-mail: </a:t>
            </a:r>
            <a:br>
              <a:rPr lang="pl-PL" sz="2800" b="1" dirty="0"/>
            </a:br>
            <a:endParaRPr lang="pl-PL" sz="2800" b="1" dirty="0"/>
          </a:p>
        </p:txBody>
      </p:sp>
      <p:sp>
        <p:nvSpPr>
          <p:cNvPr id="3" name="Symbol zastępczy zawartości 2"/>
          <p:cNvSpPr>
            <a:spLocks noGrp="1"/>
          </p:cNvSpPr>
          <p:nvPr>
            <p:ph idx="1"/>
          </p:nvPr>
        </p:nvSpPr>
        <p:spPr/>
        <p:txBody>
          <a:bodyPr/>
          <a:lstStyle/>
          <a:p>
            <a:r>
              <a:rPr lang="pl-PL" dirty="0" smtClean="0"/>
              <a:t>przyjaciele </a:t>
            </a:r>
            <a:r>
              <a:rPr lang="pl-PL" dirty="0"/>
              <a:t>lub współpracownicy twierdzą, że otrzymali od użytkownika wiadomości, których na pewno nie wysłał, </a:t>
            </a:r>
          </a:p>
          <a:p>
            <a:r>
              <a:rPr lang="pl-PL" dirty="0"/>
              <a:t>skrzynka zawiera wiele wiadomości nie posiadających adresu e-mail nadawcy czy nagłówka. </a:t>
            </a:r>
            <a:endParaRPr lang="pl-PL" dirty="0" smtClean="0"/>
          </a:p>
          <a:p>
            <a:r>
              <a:rPr lang="pl-PL" dirty="0"/>
              <a:t>Jednak, problemy te nie zawsze spowodowane są obecnością wirusa. Na przykład, zainfekowane wiadomości przychodzące rzekomo z adresu użytkownika mogą być w rzeczywistości przesyłane z innego komputera. </a:t>
            </a:r>
          </a:p>
        </p:txBody>
      </p:sp>
    </p:spTree>
    <p:extLst>
      <p:ext uri="{BB962C8B-B14F-4D97-AF65-F5344CB8AC3E}">
        <p14:creationId xmlns:p14="http://schemas.microsoft.com/office/powerpoint/2010/main" val="156563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t>Na infekcję komputera może również wskazywać szereg innych, drugorzędnych oznak: </a:t>
            </a:r>
            <a:br>
              <a:rPr lang="pl-PL" sz="3200" b="1" dirty="0"/>
            </a:br>
            <a:endParaRPr lang="pl-PL" sz="3200" b="1" dirty="0"/>
          </a:p>
        </p:txBody>
      </p:sp>
      <p:sp>
        <p:nvSpPr>
          <p:cNvPr id="3" name="Symbol zastępczy zawartości 2"/>
          <p:cNvSpPr>
            <a:spLocks noGrp="1"/>
          </p:cNvSpPr>
          <p:nvPr>
            <p:ph idx="1"/>
          </p:nvPr>
        </p:nvSpPr>
        <p:spPr/>
        <p:txBody>
          <a:bodyPr>
            <a:normAutofit lnSpcReduction="10000"/>
          </a:bodyPr>
          <a:lstStyle/>
          <a:p>
            <a:r>
              <a:rPr lang="pl-PL" dirty="0"/>
              <a:t>częste blokowanie się komputera lub występowanie błędów, </a:t>
            </a:r>
          </a:p>
          <a:p>
            <a:r>
              <a:rPr lang="pl-PL" dirty="0"/>
              <a:t>spowolnienie komputera przy uruchamianiu programów, </a:t>
            </a:r>
          </a:p>
          <a:p>
            <a:r>
              <a:rPr lang="pl-PL" dirty="0"/>
              <a:t>brak możliwości załadowania systemu operacyjnego, </a:t>
            </a:r>
          </a:p>
          <a:p>
            <a:r>
              <a:rPr lang="pl-PL" dirty="0"/>
              <a:t>znikanie plików i folderów lub zmiana ich zawartości, </a:t>
            </a:r>
          </a:p>
          <a:p>
            <a:r>
              <a:rPr lang="pl-PL" dirty="0"/>
              <a:t>zbyt częsty dostęp do dysku twardego, </a:t>
            </a:r>
          </a:p>
          <a:p>
            <a:r>
              <a:rPr lang="pl-PL" dirty="0"/>
              <a:t>blokowanie lub nieprzewidziane zachowanie przeglądarki Microsoft Internet Explorer, np. nie można zamknąć okna aplikacji. </a:t>
            </a:r>
          </a:p>
          <a:p>
            <a:r>
              <a:rPr lang="pl-PL" dirty="0"/>
              <a:t>W 90% przypadków wyszczególnione oznaki wskazują na problemy sprzętowe lub programowe. Chociaż istnieje niewielkie prawdopodobieństwo, że spowodowane są one infekcją wirusa, zalecane jest przeprowadzenie pełnego skanowania komputera. </a:t>
            </a:r>
          </a:p>
          <a:p>
            <a:endParaRPr lang="pl-PL" dirty="0"/>
          </a:p>
        </p:txBody>
      </p:sp>
    </p:spTree>
    <p:extLst>
      <p:ext uri="{BB962C8B-B14F-4D97-AF65-F5344CB8AC3E}">
        <p14:creationId xmlns:p14="http://schemas.microsoft.com/office/powerpoint/2010/main" val="2735998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Co należy zrobić w przypadku wystąpienia oznak infekcji? </a:t>
            </a:r>
          </a:p>
        </p:txBody>
      </p:sp>
      <p:sp>
        <p:nvSpPr>
          <p:cNvPr id="3" name="Symbol zastępczy zawartości 2"/>
          <p:cNvSpPr>
            <a:spLocks noGrp="1"/>
          </p:cNvSpPr>
          <p:nvPr>
            <p:ph idx="1"/>
          </p:nvPr>
        </p:nvSpPr>
        <p:spPr>
          <a:xfrm>
            <a:off x="807308" y="1639330"/>
            <a:ext cx="9597081" cy="5148648"/>
          </a:xfrm>
        </p:spPr>
        <p:txBody>
          <a:bodyPr>
            <a:normAutofit fontScale="77500" lnSpcReduction="20000"/>
          </a:bodyPr>
          <a:lstStyle/>
          <a:p>
            <a:r>
              <a:rPr lang="pl-PL" dirty="0"/>
              <a:t>Jeżeli komputer zachowuje się w nieprzewidywalny sposób: </a:t>
            </a:r>
          </a:p>
          <a:p>
            <a:r>
              <a:rPr lang="pl-PL" dirty="0"/>
              <a:t>Nie należy wpadać w panikę! W ten sposób można uniknąć utraty ważnych informacji przechowywanych w komputerze oraz niepotrzebnego stresu. </a:t>
            </a:r>
          </a:p>
          <a:p>
            <a:r>
              <a:rPr lang="pl-PL" dirty="0"/>
              <a:t>Należy odłączyć komputer od Internetu. </a:t>
            </a:r>
          </a:p>
          <a:p>
            <a:r>
              <a:rPr lang="pl-PL" dirty="0"/>
              <a:t>Jeśli komputer podłączony jest do sieci lokalnej, należy ją odłączyć. </a:t>
            </a:r>
          </a:p>
          <a:p>
            <a:r>
              <a:rPr lang="pl-PL" dirty="0"/>
              <a:t>Jeśli nie można uruchomić komputera z dysku twardego (błąd przy starcie), należy spróbować uruchomić system w trybie awaryjnym lub przy użyciu dysku startowego systemu Windows. </a:t>
            </a:r>
          </a:p>
          <a:p>
            <a:r>
              <a:rPr lang="pl-PL" dirty="0"/>
              <a:t>Przed podjęciem jakiejkolwiek czynności należy skopiować wszystkie ważne dane na dysk zewnętrzny (dyskietkę, płytkę CD, pamięć </a:t>
            </a:r>
            <a:r>
              <a:rPr lang="pl-PL" dirty="0" err="1"/>
              <a:t>flash</a:t>
            </a:r>
            <a:r>
              <a:rPr lang="pl-PL" dirty="0"/>
              <a:t> itd.). </a:t>
            </a:r>
          </a:p>
          <a:p>
            <a:r>
              <a:rPr lang="pl-PL" dirty="0"/>
              <a:t>Należy zainstalować program antywirusowy, jeśli nie jest on jeszcze obecny w systemie. </a:t>
            </a:r>
          </a:p>
          <a:p>
            <a:r>
              <a:rPr lang="pl-PL" dirty="0"/>
              <a:t>Należy pobrać najnowsze uaktualnienia antywirusowych baz danych. W miarę możliwości nie należy pobierać baz przy użyciu zainfekowanego komputera, lecz skorzystać z komputera znajomego lub znajdującego się w biurze, kawiarence internetowej itp. Jest to istotne, ponieważ jeżeli zainfekowany komputer jest podłączony do Internetu, wirus może wysłać ważne dane osobom trzecim lub próbować wysłać się pod wszystkie adresy zawarte w książce adresowej. Uaktualnienia programu antywirusowego można otrzymać na płycie CD-ROM od producenta oprogramowania antywirusowego lub autoryzowanego dystrybutora. </a:t>
            </a:r>
          </a:p>
          <a:p>
            <a:r>
              <a:rPr lang="pl-PL" dirty="0"/>
              <a:t>Należy wykonać pełne skanowanie systemu. </a:t>
            </a:r>
          </a:p>
        </p:txBody>
      </p:sp>
    </p:spTree>
    <p:extLst>
      <p:ext uri="{BB962C8B-B14F-4D97-AF65-F5344CB8AC3E}">
        <p14:creationId xmlns:p14="http://schemas.microsoft.com/office/powerpoint/2010/main" val="392705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Jeżeli podczas skanowania nie znaleziono żadnego wirusa </a:t>
            </a:r>
          </a:p>
        </p:txBody>
      </p:sp>
      <p:sp>
        <p:nvSpPr>
          <p:cNvPr id="3" name="Symbol zastępczy zawartości 2"/>
          <p:cNvSpPr>
            <a:spLocks noGrp="1"/>
          </p:cNvSpPr>
          <p:nvPr>
            <p:ph idx="1"/>
          </p:nvPr>
        </p:nvSpPr>
        <p:spPr/>
        <p:txBody>
          <a:bodyPr/>
          <a:lstStyle/>
          <a:p>
            <a:r>
              <a:rPr lang="pl-PL" dirty="0"/>
              <a:t>Jeśli podczas skanowania nie znaleziono żadnego wirusa a niepokojące oznaki zostały sklasyfikowane, nie ma powodów do strachu. Należy sprawdzić sprzęt i oprogramowanie zainstalowane na komputerze, pobrać łaty dla systemu Windows przy pomocy Windows Update, a także usunąć z komputera wszelkie nielegalne programy i niepotrzebne dane. </a:t>
            </a:r>
          </a:p>
        </p:txBody>
      </p:sp>
    </p:spTree>
    <p:extLst>
      <p:ext uri="{BB962C8B-B14F-4D97-AF65-F5344CB8AC3E}">
        <p14:creationId xmlns:p14="http://schemas.microsoft.com/office/powerpoint/2010/main" val="740480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Jeśli podczas skanowania wykryto wirusy </a:t>
            </a:r>
          </a:p>
        </p:txBody>
      </p:sp>
      <p:sp>
        <p:nvSpPr>
          <p:cNvPr id="3" name="Symbol zastępczy zawartości 2"/>
          <p:cNvSpPr>
            <a:spLocks noGrp="1"/>
          </p:cNvSpPr>
          <p:nvPr>
            <p:ph idx="1"/>
          </p:nvPr>
        </p:nvSpPr>
        <p:spPr/>
        <p:txBody>
          <a:bodyPr/>
          <a:lstStyle/>
          <a:p>
            <a:r>
              <a:rPr lang="pl-PL" dirty="0"/>
              <a:t>Dobre rozwiązanie antywirusowe powiadomi użytkownika o wykryciu wirusów podczas skanowania i zaproponuje sposoby postępowania z zainfekowanymi obiektami. </a:t>
            </a:r>
          </a:p>
          <a:p>
            <a:r>
              <a:rPr lang="pl-PL" dirty="0"/>
              <a:t>W ogromnej większości przypadków, komputery osobiste infekowane są robakami, końmi </a:t>
            </a:r>
            <a:r>
              <a:rPr lang="pl-PL" dirty="0" err="1"/>
              <a:t>trojanskimi</a:t>
            </a:r>
            <a:r>
              <a:rPr lang="pl-PL" dirty="0"/>
              <a:t> lub wirusami. Jednak, najczęściej możliwe jest odzyskanie większości danych. </a:t>
            </a:r>
          </a:p>
        </p:txBody>
      </p:sp>
    </p:spTree>
    <p:extLst>
      <p:ext uri="{BB962C8B-B14F-4D97-AF65-F5344CB8AC3E}">
        <p14:creationId xmlns:p14="http://schemas.microsoft.com/office/powerpoint/2010/main" val="1263639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481" y="668649"/>
            <a:ext cx="8306315" cy="5541973"/>
          </a:xfrm>
        </p:spPr>
      </p:pic>
    </p:spTree>
    <p:extLst>
      <p:ext uri="{BB962C8B-B14F-4D97-AF65-F5344CB8AC3E}">
        <p14:creationId xmlns:p14="http://schemas.microsoft.com/office/powerpoint/2010/main" val="86732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00216" y="659028"/>
            <a:ext cx="9349637" cy="5589372"/>
          </a:xfrm>
        </p:spPr>
        <p:txBody>
          <a:bodyPr>
            <a:normAutofit fontScale="92500" lnSpcReduction="20000"/>
          </a:bodyPr>
          <a:lstStyle/>
          <a:p>
            <a:r>
              <a:rPr lang="pl-PL" dirty="0"/>
              <a:t>Dobre rozwiązanie antywirusowe zawiera opcję leczenia zainfekowanych obiektów, poddania potencjalnie zainfekowanych obiektów kwarantannie oraz usunięcia robaków i </a:t>
            </a:r>
            <a:r>
              <a:rPr lang="pl-PL" dirty="0" err="1"/>
              <a:t>trojanów</a:t>
            </a:r>
            <a:r>
              <a:rPr lang="pl-PL" dirty="0"/>
              <a:t>. Raport będzie zawierał nazwy złośliwych programów wykrytych na komputerze. </a:t>
            </a:r>
          </a:p>
          <a:p>
            <a:r>
              <a:rPr lang="pl-PL" dirty="0"/>
              <a:t>W niektórych przypadkach do odzyskania uszkodzonych danych niezbędne jest dodatkowe narzędzie. Należy odwiedzić stronę WWW producenta posiadanego programu antywirusowego i wyszukać informacje na temat wirusów, </a:t>
            </a:r>
            <a:r>
              <a:rPr lang="pl-PL" dirty="0" err="1"/>
              <a:t>trojanów</a:t>
            </a:r>
            <a:r>
              <a:rPr lang="pl-PL" dirty="0"/>
              <a:t> czy robaków, które zaatakowały komputer, a następnie pobrać dostępne narzędzia. </a:t>
            </a:r>
          </a:p>
          <a:p>
            <a:r>
              <a:rPr lang="pl-PL" dirty="0"/>
              <a:t>Jeśli komputer został zainfekowany wirusami wykorzystującymi luki w Microsoft Outlook Explorer, można go całkowicie wyczyścić poprzez leczenie wszystkich zainfekowanych obiektów, a następnie dokonać skanowania i leczenia bazy danych klienta pocztowego. Dzięki temu złośliwe programy nie uruchomią się ponownie, jeśli wiadomości zostały zainfekowane przed rozpoczęciem skanowania. Należy również pobrać i zainstalować łaty dla Microsoft Outlook Express. </a:t>
            </a:r>
          </a:p>
          <a:p>
            <a:r>
              <a:rPr lang="pl-PL" dirty="0"/>
              <a:t>Niestety, niektóre wirusy nie mogą zostać usunięte z zainfekowanych obiektów. Niektóre z nich mogą podczas infekcji uszkodzić informacje znajdujące się w komputerze w taki sposób, że nie można będzie już ich odzyskać. Jeśli nie można usunąć wirusa z pliku, należy bezwzględnie skasować ten plik. </a:t>
            </a:r>
          </a:p>
          <a:p>
            <a:endParaRPr lang="pl-PL" dirty="0"/>
          </a:p>
        </p:txBody>
      </p:sp>
    </p:spTree>
    <p:extLst>
      <p:ext uri="{BB962C8B-B14F-4D97-AF65-F5344CB8AC3E}">
        <p14:creationId xmlns:p14="http://schemas.microsoft.com/office/powerpoint/2010/main" val="1942669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Jeżeli komputer został poważnie zaatakowany</a:t>
            </a:r>
          </a:p>
        </p:txBody>
      </p:sp>
      <p:sp>
        <p:nvSpPr>
          <p:cNvPr id="3" name="Symbol zastępczy zawartości 2"/>
          <p:cNvSpPr>
            <a:spLocks noGrp="1"/>
          </p:cNvSpPr>
          <p:nvPr>
            <p:ph idx="1"/>
          </p:nvPr>
        </p:nvSpPr>
        <p:spPr>
          <a:xfrm>
            <a:off x="1145059" y="2052918"/>
            <a:ext cx="8904794" cy="4570304"/>
          </a:xfrm>
        </p:spPr>
        <p:txBody>
          <a:bodyPr>
            <a:normAutofit fontScale="92500" lnSpcReduction="20000"/>
          </a:bodyPr>
          <a:lstStyle/>
          <a:p>
            <a:r>
              <a:rPr lang="pl-PL" dirty="0"/>
              <a:t>Niektóre wirusy i </a:t>
            </a:r>
            <a:r>
              <a:rPr lang="pl-PL" dirty="0" err="1"/>
              <a:t>trojany</a:t>
            </a:r>
            <a:r>
              <a:rPr lang="pl-PL" dirty="0"/>
              <a:t> mogą poważnie uszkodzić komputer: </a:t>
            </a:r>
          </a:p>
          <a:p>
            <a:r>
              <a:rPr lang="pl-PL" dirty="0"/>
              <a:t>Jeśli nie można uruchomić komputera z dysku twardego (błąd przy starcie), należy spróbować uruchomić system z dysku awaryjnego systemu Windows. Jeśli system nie może rozpoznać dysku twardego, oznacza to, że wirus uszkodził tablicę partycji dysku. W tym przypadku należy spróbować odzyskać tablicę partycji przy użyciu standardowego programu wchodzącego w skład systemu Windows - </a:t>
            </a:r>
            <a:r>
              <a:rPr lang="pl-PL" dirty="0" err="1"/>
              <a:t>ScanDisk</a:t>
            </a:r>
            <a:r>
              <a:rPr lang="pl-PL" dirty="0"/>
              <a:t>. Jeśli to nie pomoże, należy skontaktować się z serwisem świadczącym usługi przywracania danych komputerowych. Producent posiadanego programu antywirusowego powinien dostarczyć adresy lub numery kontaktowe takich serwisów. Jeśli zainstalowano narzędzie zarządzające dyskiem, podczas uruchamiania systemu z dyskietki ratunkowej niektóre z logicznych dysków mogą być niedostępne. W tym przypadku należy wyleczyć wszystkie dostępne dyski, ponownie uruchomić system z dysku twardego, a następnie wyleczyć pozostałe dyski logiczne. </a:t>
            </a:r>
          </a:p>
          <a:p>
            <a:r>
              <a:rPr lang="pl-PL" dirty="0"/>
              <a:t>Po przeprowadzeniu skanowania dysków zawierających dane, należy odzyskać uszkodzone pliki i aplikacje przy użyciu kopii zapasowych. </a:t>
            </a:r>
          </a:p>
        </p:txBody>
      </p:sp>
    </p:spTree>
    <p:extLst>
      <p:ext uri="{BB962C8B-B14F-4D97-AF65-F5344CB8AC3E}">
        <p14:creationId xmlns:p14="http://schemas.microsoft.com/office/powerpoint/2010/main" val="1824521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Diagnozowanie problemu przy użyciu standardowych narzędzi systemu Windows</a:t>
            </a:r>
          </a:p>
        </p:txBody>
      </p:sp>
      <p:sp>
        <p:nvSpPr>
          <p:cNvPr id="3" name="Symbol zastępczy zawartości 2"/>
          <p:cNvSpPr>
            <a:spLocks noGrp="1"/>
          </p:cNvSpPr>
          <p:nvPr>
            <p:ph idx="1"/>
          </p:nvPr>
        </p:nvSpPr>
        <p:spPr/>
        <p:txBody>
          <a:bodyPr>
            <a:normAutofit lnSpcReduction="10000"/>
          </a:bodyPr>
          <a:lstStyle/>
          <a:p>
            <a:r>
              <a:rPr lang="pl-PL" dirty="0"/>
              <a:t>Zaawansowani użytkownicy mogą wykonać następujące czynności: </a:t>
            </a:r>
          </a:p>
          <a:p>
            <a:r>
              <a:rPr lang="pl-PL" dirty="0"/>
              <a:t>sprawdzić integralność systemu plików na dysku twardym (przy użyciu programu CHKDSK) i naprawić błędy systemu plików, </a:t>
            </a:r>
          </a:p>
          <a:p>
            <a:r>
              <a:rPr lang="pl-PL" dirty="0"/>
              <a:t>jeśli wystąpiła duża ilość błędów, przed ich usunięciem należy skopiować najważniejsze pliki na wymienne nośniki danych, </a:t>
            </a:r>
          </a:p>
          <a:p>
            <a:r>
              <a:rPr lang="pl-PL" dirty="0"/>
              <a:t>przeprowadzić skanowanie komputera po uruchomieniu systemu z dyskietki ratunkowej systemu Windows, </a:t>
            </a:r>
          </a:p>
          <a:p>
            <a:r>
              <a:rPr lang="pl-PL" dirty="0"/>
              <a:t>użyć innych standardowych narzędzi Windows, np. narzędzia </a:t>
            </a:r>
            <a:r>
              <a:rPr lang="pl-PL" dirty="0" err="1"/>
              <a:t>ScanDisk</a:t>
            </a:r>
            <a:r>
              <a:rPr lang="pl-PL" dirty="0"/>
              <a:t>. </a:t>
            </a:r>
          </a:p>
          <a:p>
            <a:r>
              <a:rPr lang="pl-PL" dirty="0"/>
              <a:t>Szczegółowe informacje na temat tych narzędzi można znaleźć w pomocy dla systemu Windows </a:t>
            </a:r>
          </a:p>
        </p:txBody>
      </p:sp>
    </p:spTree>
    <p:extLst>
      <p:ext uri="{BB962C8B-B14F-4D97-AF65-F5344CB8AC3E}">
        <p14:creationId xmlns:p14="http://schemas.microsoft.com/office/powerpoint/2010/main" val="25952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b="1" dirty="0" smtClean="0"/>
              <a:t>Dark Net czy czarna strona </a:t>
            </a:r>
            <a:r>
              <a:rPr lang="pl-PL" sz="4000" b="1" dirty="0" err="1" smtClean="0"/>
              <a:t>internetu</a:t>
            </a:r>
            <a:endParaRPr lang="pl-PL" sz="4000" b="1" dirty="0"/>
          </a:p>
        </p:txBody>
      </p:sp>
      <p:sp>
        <p:nvSpPr>
          <p:cNvPr id="3" name="Symbol zastępczy zawartości 2"/>
          <p:cNvSpPr>
            <a:spLocks noGrp="1"/>
          </p:cNvSpPr>
          <p:nvPr>
            <p:ph idx="1"/>
          </p:nvPr>
        </p:nvSpPr>
        <p:spPr>
          <a:xfrm>
            <a:off x="856736" y="1548714"/>
            <a:ext cx="9193118" cy="4699685"/>
          </a:xfrm>
        </p:spPr>
        <p:txBody>
          <a:bodyPr/>
          <a:lstStyle/>
          <a:p>
            <a:r>
              <a:rPr lang="pl-PL" dirty="0" err="1"/>
              <a:t>Darknet</a:t>
            </a:r>
            <a:r>
              <a:rPr lang="pl-PL" dirty="0"/>
              <a:t>, czy też Dark Web to zbiorcza nazwa, którą nadano ciemnej stronie </a:t>
            </a:r>
            <a:r>
              <a:rPr lang="pl-PL" dirty="0" err="1"/>
              <a:t>internetu</a:t>
            </a:r>
            <a:r>
              <a:rPr lang="pl-PL" dirty="0"/>
              <a:t>. Tworzą go przede wszystkim anonimowe fora dyskusyjne, strony internetowe, sklepy e-commerce oraz blogi. Od tradycyjnych serwisów odróżnia je między innymi to, że nie znajdziecie ich w ogólnodostępnych wyszukiwarkach internetowych, ani po bezpośrednim wpisaniu ich adresów w przeglądarce. </a:t>
            </a:r>
          </a:p>
          <a:p>
            <a:r>
              <a:rPr lang="pl-PL" b="1" dirty="0"/>
              <a:t>To prawdziwe internetowe podziemie, do którego nie każdy ma dostęp</a:t>
            </a:r>
            <a:r>
              <a:rPr lang="pl-PL" dirty="0"/>
              <a:t>. Działające tam strony czy usługi najczęściej są przekazywane tylko pomiędzy wtajemniczonymi osobami. Poszukiwania takich stron możliwe są też poprzez dedykowane przeglądarki, na przykład przez </a:t>
            </a:r>
            <a:r>
              <a:rPr lang="pl-PL" dirty="0" err="1"/>
              <a:t>Grams</a:t>
            </a:r>
            <a:r>
              <a:rPr lang="pl-PL" dirty="0"/>
              <a:t> lub Tor, jednak nawet w ten sposób nie trafimy do wszystkich miejsc w tej wirtualnej przestrzeni. </a:t>
            </a:r>
          </a:p>
          <a:p>
            <a:endParaRPr lang="pl-PL" dirty="0"/>
          </a:p>
        </p:txBody>
      </p:sp>
    </p:spTree>
    <p:extLst>
      <p:ext uri="{BB962C8B-B14F-4D97-AF65-F5344CB8AC3E}">
        <p14:creationId xmlns:p14="http://schemas.microsoft.com/office/powerpoint/2010/main" val="855420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Gdy nic nie pomaga</a:t>
            </a:r>
          </a:p>
        </p:txBody>
      </p:sp>
      <p:sp>
        <p:nvSpPr>
          <p:cNvPr id="3" name="Symbol zastępczy zawartości 2"/>
          <p:cNvSpPr>
            <a:spLocks noGrp="1"/>
          </p:cNvSpPr>
          <p:nvPr>
            <p:ph idx="1"/>
          </p:nvPr>
        </p:nvSpPr>
        <p:spPr/>
        <p:txBody>
          <a:bodyPr/>
          <a:lstStyle/>
          <a:p>
            <a:r>
              <a:rPr lang="pl-PL" dirty="0"/>
              <a:t>Jeśli opisane powyżej oznaki występują nawet po wykonaniu skanowania komputera i sprawdzeniu zainstalowanego sprzętu, oprogramowania i dysku twardego przy użyciu narzędzi systemu Windows, należy przesłać szczegółowy opis problemu do działu pomocy technicznej producenta posiadanego programu antywirusowego. </a:t>
            </a:r>
          </a:p>
          <a:p>
            <a:r>
              <a:rPr lang="pl-PL" dirty="0"/>
              <a:t>Niektórzy producenci oprogramowania antywirusowego analizują dostarczane przez użytkowników zainfekowane obiekty. </a:t>
            </a:r>
          </a:p>
        </p:txBody>
      </p:sp>
    </p:spTree>
    <p:extLst>
      <p:ext uri="{BB962C8B-B14F-4D97-AF65-F5344CB8AC3E}">
        <p14:creationId xmlns:p14="http://schemas.microsoft.com/office/powerpoint/2010/main" val="3258719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 usunięciu infekcji </a:t>
            </a:r>
          </a:p>
        </p:txBody>
      </p:sp>
      <p:sp>
        <p:nvSpPr>
          <p:cNvPr id="3" name="Symbol zastępczy zawartości 2"/>
          <p:cNvSpPr>
            <a:spLocks noGrp="1"/>
          </p:cNvSpPr>
          <p:nvPr>
            <p:ph idx="1"/>
          </p:nvPr>
        </p:nvSpPr>
        <p:spPr/>
        <p:txBody>
          <a:bodyPr/>
          <a:lstStyle/>
          <a:p>
            <a:r>
              <a:rPr lang="pl-PL" dirty="0"/>
              <a:t>Po usunięciu infekcji należy przeprowadzić skanowanie wszystkich dysków i nośników wymiennych, które mogły zostać zainfekowane wirusem. </a:t>
            </a:r>
          </a:p>
          <a:p>
            <a:r>
              <a:rPr lang="pl-PL" dirty="0"/>
              <a:t>Należy upewnić się, że program antywirusowy zainstalowany na komputerze posiada właściwą konfigurację. </a:t>
            </a:r>
          </a:p>
          <a:p>
            <a:r>
              <a:rPr lang="pl-PL" dirty="0"/>
              <a:t>Zastosowanie tych środków pozwoli w przyszłości uchronić komputer przed infekcją. </a:t>
            </a:r>
          </a:p>
        </p:txBody>
      </p:sp>
    </p:spTree>
    <p:extLst>
      <p:ext uri="{BB962C8B-B14F-4D97-AF65-F5344CB8AC3E}">
        <p14:creationId xmlns:p14="http://schemas.microsoft.com/office/powerpoint/2010/main" val="1627848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361" y="667266"/>
            <a:ext cx="8060570" cy="5564658"/>
          </a:xfrm>
        </p:spPr>
      </p:pic>
    </p:spTree>
    <p:extLst>
      <p:ext uri="{BB962C8B-B14F-4D97-AF65-F5344CB8AC3E}">
        <p14:creationId xmlns:p14="http://schemas.microsoft.com/office/powerpoint/2010/main" val="3761460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Znajomości w </a:t>
            </a:r>
            <a:r>
              <a:rPr lang="pl-PL" dirty="0" err="1" smtClean="0"/>
              <a:t>internecie</a:t>
            </a:r>
            <a:endParaRPr lang="pl-PL" dirty="0"/>
          </a:p>
        </p:txBody>
      </p:sp>
      <p:sp>
        <p:nvSpPr>
          <p:cNvPr id="3" name="Symbol zastępczy zawartości 2"/>
          <p:cNvSpPr>
            <a:spLocks noGrp="1"/>
          </p:cNvSpPr>
          <p:nvPr>
            <p:ph idx="1"/>
          </p:nvPr>
        </p:nvSpPr>
        <p:spPr>
          <a:xfrm>
            <a:off x="646112" y="1383958"/>
            <a:ext cx="9403742" cy="4864442"/>
          </a:xfrm>
        </p:spPr>
        <p:txBody>
          <a:bodyPr>
            <a:normAutofit/>
          </a:bodyPr>
          <a:lstStyle/>
          <a:p>
            <a:r>
              <a:rPr lang="pl-PL" sz="2800" dirty="0"/>
              <a:t>Nie znasz świata bez Internetu. Google to Twoje narzędzie do wyszukiwania informacji, a </a:t>
            </a:r>
            <a:r>
              <a:rPr lang="pl-PL" sz="2800" dirty="0" err="1"/>
              <a:t>social</a:t>
            </a:r>
            <a:r>
              <a:rPr lang="pl-PL" sz="2800" dirty="0"/>
              <a:t> media – miejsce nawiązywania znajomości. Dzięki Internetowi możesz zdobyć nowe umiejętności – nauczyć się języka obcego, przeczytać książkę, posłuchać muzyki i zagrać ze znajomymi w grę online. Umiejętne i ograniczone korzystanie z sieci daje Ci wiele możliwości. Ale Internet bywa też niebezpieczny!</a:t>
            </a:r>
          </a:p>
        </p:txBody>
      </p:sp>
    </p:spTree>
    <p:extLst>
      <p:ext uri="{BB962C8B-B14F-4D97-AF65-F5344CB8AC3E}">
        <p14:creationId xmlns:p14="http://schemas.microsoft.com/office/powerpoint/2010/main" val="3985130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ymbol zastępczy zawartości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416" y="761930"/>
            <a:ext cx="7447981" cy="5371140"/>
          </a:xfrm>
        </p:spPr>
      </p:pic>
    </p:spTree>
    <p:extLst>
      <p:ext uri="{BB962C8B-B14F-4D97-AF65-F5344CB8AC3E}">
        <p14:creationId xmlns:p14="http://schemas.microsoft.com/office/powerpoint/2010/main" val="1540669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Jak </a:t>
            </a:r>
            <a:r>
              <a:rPr lang="pl-PL" b="1" dirty="0"/>
              <a:t>nie dać się oszukać wirtualnym znajomościom?</a:t>
            </a:r>
          </a:p>
        </p:txBody>
      </p:sp>
      <p:sp>
        <p:nvSpPr>
          <p:cNvPr id="3" name="Symbol zastępczy zawartości 2"/>
          <p:cNvSpPr>
            <a:spLocks noGrp="1"/>
          </p:cNvSpPr>
          <p:nvPr>
            <p:ph idx="1"/>
          </p:nvPr>
        </p:nvSpPr>
        <p:spPr/>
        <p:txBody>
          <a:bodyPr/>
          <a:lstStyle/>
          <a:p>
            <a:r>
              <a:rPr lang="pl-PL" dirty="0"/>
              <a:t>Żeby czuć się bezpiecznie w sieci, chroń swoją prywatność. Kiedy zamieszczasz osobisty wpis na FB lub Instagrama, zaznacz, kto może go zobaczyć. Pamiętaj, że w sieci nic nie ginie. Nawet skasowany przez Ciebie post ktoś mógł już wcześniej ściągnąć i go zapisać. Być może po to, żeby wykorzystać go w przyszłości przeciwko Tobie (to najczarniejszy scenariusz, ale miej go w pamięci). Zanim coś opublikujesz, pomyśl 2 razy, czy rzeczywiście chcesz podzielić się tym ze swoim całym światem w </a:t>
            </a:r>
            <a:r>
              <a:rPr lang="pl-PL" dirty="0" err="1"/>
              <a:t>social</a:t>
            </a:r>
            <a:r>
              <a:rPr lang="pl-PL" dirty="0"/>
              <a:t> mediach. I choć teraz nie myślisz jeszcze o pracy, jeden nieodpowiedni post może wpłynąć na całą Twoją przyszłość.</a:t>
            </a:r>
          </a:p>
        </p:txBody>
      </p:sp>
    </p:spTree>
    <p:extLst>
      <p:ext uri="{BB962C8B-B14F-4D97-AF65-F5344CB8AC3E}">
        <p14:creationId xmlns:p14="http://schemas.microsoft.com/office/powerpoint/2010/main" val="2084829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88542" y="1194486"/>
            <a:ext cx="9061312" cy="5053913"/>
          </a:xfrm>
        </p:spPr>
        <p:txBody>
          <a:bodyPr/>
          <a:lstStyle/>
          <a:p>
            <a:r>
              <a:rPr lang="pl-PL" dirty="0"/>
              <a:t>Jak jeszcze możesz zapewnić sobie bezpieczeństwo w Internecie? Nigdy nie podawaj swoich danych osobowych. Posługuj się </a:t>
            </a:r>
            <a:r>
              <a:rPr lang="pl-PL" dirty="0" err="1"/>
              <a:t>nickami</a:t>
            </a:r>
            <a:r>
              <a:rPr lang="pl-PL" dirty="0"/>
              <a:t>, a poufne informacje przekazuj jedynie najbliższym znajomym. Z profilu na FB usuń numer telefonu, adres mailowy czy domowy. Staraj się też nie oznaczać swojej lokalizacji (może być to wykorzystane np. przez stalkerów</a:t>
            </a:r>
            <a:r>
              <a:rPr lang="pl-PL" dirty="0" smtClean="0"/>
              <a:t>).</a:t>
            </a:r>
            <a:endParaRPr lang="pl-PL" dirty="0"/>
          </a:p>
          <a:p>
            <a:r>
              <a:rPr lang="pl-PL" dirty="0"/>
              <a:t>Rodzice ingerują w to, co robisz w sieci? Czujesz, że Cię nie rozumieją? Próbują kontrolować? Daj im szansę. Martwią się o Ciebie i chcą, żebyś była bezpieczna. Szczególnie w Internecie, który stwarza wiele zagrożeń. Przeczytaj też artykuł o tym, jak rozmawiać z rodzicami o ich nadopiekuńczości.</a:t>
            </a:r>
          </a:p>
        </p:txBody>
      </p:sp>
    </p:spTree>
    <p:extLst>
      <p:ext uri="{BB962C8B-B14F-4D97-AF65-F5344CB8AC3E}">
        <p14:creationId xmlns:p14="http://schemas.microsoft.com/office/powerpoint/2010/main" val="241194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a:t>Wirtualne znajomości – jak nie dać się oszukać?</a:t>
            </a:r>
          </a:p>
        </p:txBody>
      </p:sp>
      <p:sp>
        <p:nvSpPr>
          <p:cNvPr id="3" name="Symbol zastępczy zawartości 2"/>
          <p:cNvSpPr>
            <a:spLocks noGrp="1"/>
          </p:cNvSpPr>
          <p:nvPr>
            <p:ph idx="1"/>
          </p:nvPr>
        </p:nvSpPr>
        <p:spPr>
          <a:xfrm>
            <a:off x="815546" y="1713470"/>
            <a:ext cx="9234307" cy="4534929"/>
          </a:xfrm>
        </p:spPr>
        <p:txBody>
          <a:bodyPr>
            <a:normAutofit/>
          </a:bodyPr>
          <a:lstStyle/>
          <a:p>
            <a:r>
              <a:rPr lang="pl-PL" dirty="0"/>
              <a:t>Znajomości internetowe wydają się łatwiejsze niż te w realnym życiu. Prościej jest napisać o swoich emocjach nowo poznanym osobom, niż opowiadać o nich ludziom, którzy Cię nie rozumieją. Ale pamiętaj o jednym – po drugiej stronie może stać ktoś, kogo zupełnie się nie spodziewasz. Kiedy czujesz się sfrustrowana, smutna i niezrozumiana, ulegasz pokusie, żeby się komuś wyżalić. Poszukaj osoby w najbliższym otoczeniu, na której możesz polegać, zamiast wylewać żale w sieci. Nawiązuj bliską relację z rodzicami (oni naprawdę stoją po Twojej stronie!). Pamiętaj też, że świat </a:t>
            </a:r>
            <a:r>
              <a:rPr lang="pl-PL" dirty="0" err="1"/>
              <a:t>social</a:t>
            </a:r>
            <a:r>
              <a:rPr lang="pl-PL" dirty="0"/>
              <a:t> media to tylko część prawdziwego życia. Każdy chce zaprezentować się z jak najlepszej perspektywy. Jeśli ktoś urzekł Cię swoją osobą i proponuje Ci spotkanie, koniecznie powiedz o tym rodzicom lub zaufanej osobie. Znajomości w Internecie mogą okazać się przyjaźnią na całe życie. Ale mogą też być dla Ciebie krzywdzące i niebezpieczne.</a:t>
            </a:r>
          </a:p>
        </p:txBody>
      </p:sp>
    </p:spTree>
    <p:extLst>
      <p:ext uri="{BB962C8B-B14F-4D97-AF65-F5344CB8AC3E}">
        <p14:creationId xmlns:p14="http://schemas.microsoft.com/office/powerpoint/2010/main" val="2336948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b="1" dirty="0"/>
              <a:t>Gdzie szukać pomocy w trudnych sytuacjach w sieci?</a:t>
            </a:r>
            <a:br>
              <a:rPr lang="pl-PL" sz="3600" b="1" dirty="0"/>
            </a:br>
            <a:endParaRPr lang="pl-PL" sz="3600" dirty="0"/>
          </a:p>
        </p:txBody>
      </p:sp>
      <p:sp>
        <p:nvSpPr>
          <p:cNvPr id="3" name="Symbol zastępczy zawartości 2"/>
          <p:cNvSpPr>
            <a:spLocks noGrp="1"/>
          </p:cNvSpPr>
          <p:nvPr>
            <p:ph idx="1"/>
          </p:nvPr>
        </p:nvSpPr>
        <p:spPr>
          <a:xfrm>
            <a:off x="807308" y="1713470"/>
            <a:ext cx="9242545" cy="4534929"/>
          </a:xfrm>
        </p:spPr>
        <p:txBody>
          <a:bodyPr>
            <a:normAutofit/>
          </a:bodyPr>
          <a:lstStyle/>
          <a:p>
            <a:r>
              <a:rPr lang="pl-PL" dirty="0"/>
              <a:t>Choć chronisz swoją prywatność i dbasz o bezpieczeństwo w sieci, może zdarzyć się i tak, że ktoś przekroczy Twoje granice (polecamy poradnik: Fizyczne i psychiczne granice - co robić, kiedy ktoś je przekracza?</a:t>
            </a:r>
            <a:r>
              <a:rPr lang="pl-PL" dirty="0">
                <a:hlinkClick r:id="rId2"/>
              </a:rPr>
              <a:t>[EO3]</a:t>
            </a:r>
            <a:r>
              <a:rPr lang="pl-PL" dirty="0"/>
              <a:t> ). Mowa tu o niewłaściwym wykorzystaniu Twoich informacji lub internetowym </a:t>
            </a:r>
            <a:r>
              <a:rPr lang="pl-PL" dirty="0" err="1"/>
              <a:t>hejcie</a:t>
            </a:r>
            <a:r>
              <a:rPr lang="pl-PL" dirty="0"/>
              <a:t>. Czasami wrzucone przez Ciebie zdjęcie może posłużyć np. do stworzenia </a:t>
            </a:r>
            <a:r>
              <a:rPr lang="pl-PL" dirty="0" err="1"/>
              <a:t>mema</a:t>
            </a:r>
            <a:r>
              <a:rPr lang="pl-PL" dirty="0"/>
              <a:t>. Ktoś żąda od Ciebie zapłaty za skasowanie nieprawdziwych lub oszczerczych wypowiedzi na Twój temat? Nie chce usunąć zdjęcia z fotomontażem, na którym jesteś Ty? W takiej sytuacji zawsze poinformuj swoich rodziców. Nikt nie ma prawa Cię szantażować i wymuszać na Tobie określonych działań. Jeśli obawiasz się reakcji rodziców, a nie czujesz się w pełni bezpiecznie, skontaktuj się z Telefonem Zaufania dla Dzieci i Młodzieży. Bezpłatny dziecięcy telefon zaufania 116 111 dostępny jest dla każdej młodej osoby, która potrzebuje anonimowej pomocy.</a:t>
            </a:r>
          </a:p>
          <a:p>
            <a:endParaRPr lang="pl-PL" dirty="0"/>
          </a:p>
        </p:txBody>
      </p:sp>
    </p:spTree>
    <p:extLst>
      <p:ext uri="{BB962C8B-B14F-4D97-AF65-F5344CB8AC3E}">
        <p14:creationId xmlns:p14="http://schemas.microsoft.com/office/powerpoint/2010/main" val="1715130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41406" y="1029730"/>
            <a:ext cx="9308448" cy="5218669"/>
          </a:xfrm>
        </p:spPr>
        <p:txBody>
          <a:bodyPr/>
          <a:lstStyle/>
          <a:p>
            <a:r>
              <a:rPr lang="pl-PL" dirty="0"/>
              <a:t>O trudnych zdarzeniach w sieci możesz porozmawiać też ze szkolnym psychologiem. Pamiętaj o tym, że jest to osoba, która dba o uczniów. Jej celem nie jest uzyskanie od Ciebie informacji i wykorzystanie ich przeciwko Tobie. Być może psycholog będzie musiał poinformować Twoich rodziców o przedstawionej przez Ciebie sytuacji. Ale to wszystko dla Twojego dobra. Internet daje Ci ogromne możliwości. Jednak potrafi też niszczyć</a:t>
            </a:r>
            <a:r>
              <a:rPr lang="pl-PL" dirty="0" smtClean="0"/>
              <a:t>. </a:t>
            </a:r>
          </a:p>
          <a:p>
            <a:r>
              <a:rPr lang="pl-PL" dirty="0"/>
              <a:t>Kiedy tylko przeczytasz o sobie  w sieci nieprawdziwe informacje, porozmawiaj o tym z zaufanymi dorosłymi osobami. Na pewno doradzą Ci, jak zachować się w tej sytuacji lub zainterweniują, jeśli będzie taka konieczność.</a:t>
            </a:r>
          </a:p>
          <a:p>
            <a:r>
              <a:rPr lang="pl-PL" dirty="0"/>
              <a:t>Wirtualna rzeczywistość to nieodłączny element Twojego życia. Wiedz jednak, że zbyt długie przebywanie online zabija Twoją kreatywność. Czas zatem wyłączyć się na chwilę z sieci, odłożyć telefon i pobyć chwilę w samotności.</a:t>
            </a:r>
          </a:p>
          <a:p>
            <a:endParaRPr lang="pl-PL" dirty="0" smtClean="0"/>
          </a:p>
          <a:p>
            <a:endParaRPr lang="pl-PL" dirty="0"/>
          </a:p>
        </p:txBody>
      </p:sp>
    </p:spTree>
    <p:extLst>
      <p:ext uri="{BB962C8B-B14F-4D97-AF65-F5344CB8AC3E}">
        <p14:creationId xmlns:p14="http://schemas.microsoft.com/office/powerpoint/2010/main" val="75280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03312" y="1146755"/>
            <a:ext cx="9696493" cy="5402325"/>
          </a:xfrm>
        </p:spPr>
        <p:txBody>
          <a:bodyPr/>
          <a:lstStyle/>
          <a:p>
            <a:r>
              <a:rPr lang="pl-PL" dirty="0"/>
              <a:t>Samo </a:t>
            </a:r>
            <a:r>
              <a:rPr lang="pl-PL" b="1" dirty="0"/>
              <a:t>korzystanie z Dark Netu nie jest nielegalne</a:t>
            </a:r>
            <a:r>
              <a:rPr lang="pl-PL" dirty="0"/>
              <a:t>. Przeglądanie tych witryn jest w pełni dozwolone, jednak w tym miejscu granica pomiędzy działaniem legalnym i nielegalnym bardzo łatwo się zaciera, dlatego trzeba być bardzo ostrożnym. </a:t>
            </a:r>
          </a:p>
          <a:p>
            <a:r>
              <a:rPr lang="pl-PL" dirty="0"/>
              <a:t>Miejsce to można porównać nawet do szarej strefy, gdzie handluje się nielegalnymi produktami lub omija zobowiązania skarbowe. Do powszechnej świadomości informacje o ciemnej stronie </a:t>
            </a:r>
            <a:r>
              <a:rPr lang="pl-PL" dirty="0" err="1"/>
              <a:t>internetu</a:t>
            </a:r>
            <a:r>
              <a:rPr lang="pl-PL" dirty="0"/>
              <a:t> przedostały się po zamachu w Monachium z 2016 roku, gdy okazało się, że sprawca strzelaniny zakupił broń właśnie w jednym ze sklepów w przestrzeni </a:t>
            </a:r>
            <a:r>
              <a:rPr lang="pl-PL" dirty="0" err="1"/>
              <a:t>Darknetu</a:t>
            </a:r>
            <a:r>
              <a:rPr lang="pl-PL" dirty="0"/>
              <a:t>. </a:t>
            </a:r>
          </a:p>
          <a:p>
            <a:endParaRPr lang="pl-PL" dirty="0"/>
          </a:p>
        </p:txBody>
      </p:sp>
    </p:spTree>
    <p:extLst>
      <p:ext uri="{BB962C8B-B14F-4D97-AF65-F5344CB8AC3E}">
        <p14:creationId xmlns:p14="http://schemas.microsoft.com/office/powerpoint/2010/main" val="1420773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466" y="629111"/>
            <a:ext cx="7519090" cy="5635764"/>
          </a:xfrm>
        </p:spPr>
      </p:pic>
    </p:spTree>
    <p:extLst>
      <p:ext uri="{BB962C8B-B14F-4D97-AF65-F5344CB8AC3E}">
        <p14:creationId xmlns:p14="http://schemas.microsoft.com/office/powerpoint/2010/main" val="165988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211" y="411893"/>
            <a:ext cx="8012669" cy="6009502"/>
          </a:xfrm>
        </p:spPr>
      </p:pic>
    </p:spTree>
    <p:extLst>
      <p:ext uri="{BB962C8B-B14F-4D97-AF65-F5344CB8AC3E}">
        <p14:creationId xmlns:p14="http://schemas.microsoft.com/office/powerpoint/2010/main" val="67808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6104" y="343699"/>
            <a:ext cx="8534400" cy="1507067"/>
          </a:xfrm>
        </p:spPr>
        <p:txBody>
          <a:bodyPr>
            <a:normAutofit fontScale="90000"/>
          </a:bodyPr>
          <a:lstStyle/>
          <a:p>
            <a:r>
              <a:rPr lang="pl-PL" b="1" dirty="0"/>
              <a:t>1. Nie otwieraj maili od podejrzanych nadawców</a:t>
            </a:r>
            <a:br>
              <a:rPr lang="pl-PL" b="1" dirty="0"/>
            </a:br>
            <a:endParaRPr lang="pl-PL" dirty="0"/>
          </a:p>
        </p:txBody>
      </p:sp>
      <p:sp>
        <p:nvSpPr>
          <p:cNvPr id="3" name="Symbol zastępczy zawartości 2"/>
          <p:cNvSpPr>
            <a:spLocks noGrp="1"/>
          </p:cNvSpPr>
          <p:nvPr>
            <p:ph idx="1"/>
          </p:nvPr>
        </p:nvSpPr>
        <p:spPr>
          <a:xfrm>
            <a:off x="980774" y="1954427"/>
            <a:ext cx="8534400" cy="3615267"/>
          </a:xfrm>
        </p:spPr>
        <p:txBody>
          <a:bodyPr/>
          <a:lstStyle/>
          <a:p>
            <a:r>
              <a:rPr lang="pl-PL"/>
              <a:t>Cyberprzestępcy mogą zainfekować komputer swojej ofiary nawet na skutek samego wyświetlenia przez nią grafik dołączonych do wiadomości mailowej. Warto zatem jak najszybciej usuwać maile od nieznanych i wzbudzających podejrzenie nadawców. Najczęściej będą to wiadomości przesłane z zagranicznej domeny, a ich treść napisana w niedbały sposób – z licznymi błędami gramatycznymi. Tematyka jest zazwyczaj typowa dla </a:t>
            </a:r>
            <a:r>
              <a:rPr lang="pl-PL">
                <a:hlinkClick r:id="rId2"/>
              </a:rPr>
              <a:t>SPAM</a:t>
            </a:r>
            <a:r>
              <a:rPr lang="pl-PL"/>
              <a:t>-u, np. powiadomienie o wygranej w konkursie. Pod żadnym pozorem nie należy klikać w linki,ani otwierać załączników znajdujących się w takich mailach.</a:t>
            </a:r>
          </a:p>
        </p:txBody>
      </p:sp>
    </p:spTree>
    <p:extLst>
      <p:ext uri="{BB962C8B-B14F-4D97-AF65-F5344CB8AC3E}">
        <p14:creationId xmlns:p14="http://schemas.microsoft.com/office/powerpoint/2010/main" val="94106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b="1" dirty="0"/>
              <a:t>2. Nie klikaj w reklamy pojawiające się na pulpicie czy w przeglądarce</a:t>
            </a:r>
            <a:br>
              <a:rPr lang="pl-PL" sz="4000" b="1" dirty="0"/>
            </a:br>
            <a:endParaRPr lang="pl-PL" dirty="0"/>
          </a:p>
        </p:txBody>
      </p:sp>
      <p:sp>
        <p:nvSpPr>
          <p:cNvPr id="3" name="Symbol zastępczy zawartości 2"/>
          <p:cNvSpPr>
            <a:spLocks noGrp="1"/>
          </p:cNvSpPr>
          <p:nvPr>
            <p:ph idx="1"/>
          </p:nvPr>
        </p:nvSpPr>
        <p:spPr/>
        <p:txBody>
          <a:bodyPr/>
          <a:lstStyle/>
          <a:p>
            <a:r>
              <a:rPr lang="pl-PL" dirty="0"/>
              <a:t>Do infekcji </a:t>
            </a:r>
            <a:r>
              <a:rPr lang="pl-PL" dirty="0">
                <a:hlinkClick r:id="rId2"/>
              </a:rPr>
              <a:t>wirusem</a:t>
            </a:r>
            <a:r>
              <a:rPr lang="pl-PL" dirty="0"/>
              <a:t>, </a:t>
            </a:r>
            <a:r>
              <a:rPr lang="pl-PL" dirty="0" err="1">
                <a:hlinkClick r:id="rId3"/>
              </a:rPr>
              <a:t>trojanem</a:t>
            </a:r>
            <a:r>
              <a:rPr lang="pl-PL" dirty="0"/>
              <a:t>, </a:t>
            </a:r>
            <a:r>
              <a:rPr lang="pl-PL" dirty="0">
                <a:hlinkClick r:id="rId4"/>
              </a:rPr>
              <a:t>oprogramowaniem szpiegującym</a:t>
            </a:r>
            <a:r>
              <a:rPr lang="pl-PL" dirty="0"/>
              <a:t> i innymi szkodliwymi programami może także dojść na skutek kliknięcia w pojawiającą się reklamę. Dlatego warto ignorować tego typu wyskakujące okna i jak najszybciej przeskanować system programem antywirusowym.</a:t>
            </a:r>
          </a:p>
        </p:txBody>
      </p:sp>
    </p:spTree>
    <p:extLst>
      <p:ext uri="{BB962C8B-B14F-4D97-AF65-F5344CB8AC3E}">
        <p14:creationId xmlns:p14="http://schemas.microsoft.com/office/powerpoint/2010/main" val="88375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TotalTime>
  <Words>3708</Words>
  <Application>Microsoft Office PowerPoint</Application>
  <PresentationFormat>Panoramiczny</PresentationFormat>
  <Paragraphs>163</Paragraphs>
  <Slides>60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60</vt:i4>
      </vt:variant>
    </vt:vector>
  </HeadingPairs>
  <TitlesOfParts>
    <vt:vector size="64" baseType="lpstr">
      <vt:lpstr>Arial</vt:lpstr>
      <vt:lpstr>Century Gothic</vt:lpstr>
      <vt:lpstr>Wingdings 3</vt:lpstr>
      <vt:lpstr>Jon</vt:lpstr>
      <vt:lpstr>Bezpieczeństwo w sieci</vt:lpstr>
      <vt:lpstr>Prezentacja programu PowerPoint</vt:lpstr>
      <vt:lpstr>Internet</vt:lpstr>
      <vt:lpstr>Prezentacja programu PowerPoint</vt:lpstr>
      <vt:lpstr>Dark Net czy czarna strona internetu</vt:lpstr>
      <vt:lpstr>Prezentacja programu PowerPoint</vt:lpstr>
      <vt:lpstr>Prezentacja programu PowerPoint</vt:lpstr>
      <vt:lpstr>1. Nie otwieraj maili od podejrzanych nadawców </vt:lpstr>
      <vt:lpstr>2. Nie klikaj w reklamy pojawiające się na pulpicie czy w przeglądarce </vt:lpstr>
      <vt:lpstr>3. Twórz trudne do odgadnięcia hasła </vt:lpstr>
      <vt:lpstr>4. Pamiętaj o regularnych aktualizacjach </vt:lpstr>
      <vt:lpstr>5. Korzystaj z zapory sieciowej firewall </vt:lpstr>
      <vt:lpstr>6. Nie zapominaj o wylogowaniu się z serwisów</vt:lpstr>
      <vt:lpstr>7. Podawaj swoje poufne dane jedynie na stronach z certyfikatem SSL </vt:lpstr>
      <vt:lpstr>8. Korzystaj z weryfikacji dwuetapowej w systemach bankowości </vt:lpstr>
      <vt:lpstr>9. Pobieraj pliki i programy jedynie z zaufanych źródeł </vt:lpstr>
      <vt:lpstr>10. Sprawdź, czy razem z programem nie instalujesz dodatkowych narzędzi</vt:lpstr>
      <vt:lpstr>11. Korzystaj z różnych adresów e-mail </vt:lpstr>
      <vt:lpstr>12. Zabezpiecz swój router </vt:lpstr>
      <vt:lpstr>13. Nie działaj pod wpływem emocji</vt:lpstr>
      <vt:lpstr>14. Twórz kopie zapasowe i zapisuj je w różnych miejscach</vt:lpstr>
      <vt:lpstr>15. Nie wchodź na strony o złej renomie i chroń przed nimi swoje dzieci</vt:lpstr>
      <vt:lpstr>16. Korzystaj z dobrego pakietu antywirusowego</vt:lpstr>
      <vt:lpstr>17. Unikaj korzystania z publicznych sieci Wi-Fi</vt:lpstr>
      <vt:lpstr>18. Używaj oryginalnego systemu operacyjnego oraz legalnych wersji programów</vt:lpstr>
      <vt:lpstr>19. Nie otwieraj plików zapisanych na zewnętrznych nośnikach przed ich przeskanowaniem</vt:lpstr>
      <vt:lpstr>20. Chroń nie tylko komputer, lecz także pozostałe urządzenia</vt:lpstr>
      <vt:lpstr>Prezentacja programu PowerPoint</vt:lpstr>
      <vt:lpstr>Dlaczego bezpieczeństwo w sieci jest tak istotne?</vt:lpstr>
      <vt:lpstr>Uważaj na to, co wrzucasz do sieci </vt:lpstr>
      <vt:lpstr>Funkcjonowanie internetu i wynikające z tego zagrożenia</vt:lpstr>
      <vt:lpstr>Prezentacja programu PowerPoint</vt:lpstr>
      <vt:lpstr>Czym jest audyt bezpieczeństwa informatycznego </vt:lpstr>
      <vt:lpstr>Jakie korzyści wynikają z przeprowadzenia audytu?</vt:lpstr>
      <vt:lpstr>Dlaczego warto wykonać audyt cyberbezpieczeństwa?</vt:lpstr>
      <vt:lpstr>Audyt zwiększa świadomość </vt:lpstr>
      <vt:lpstr>Co należy zrobić, gdy komputer został zainfekowany?</vt:lpstr>
      <vt:lpstr>Prezentacja programu PowerPoint</vt:lpstr>
      <vt:lpstr>Najgroźniejsze wirusy</vt:lpstr>
      <vt:lpstr>Oznaki infekcji</vt:lpstr>
      <vt:lpstr>Następujące zdarzenia należą do typowych oznak wskazujących na infekcję komputera poprzez wiadomość e-mail:  </vt:lpstr>
      <vt:lpstr>Na infekcję komputera może również wskazywać szereg innych, drugorzędnych oznak:  </vt:lpstr>
      <vt:lpstr>Co należy zrobić w przypadku wystąpienia oznak infekcji? </vt:lpstr>
      <vt:lpstr>Jeżeli podczas skanowania nie znaleziono żadnego wirusa </vt:lpstr>
      <vt:lpstr>Jeśli podczas skanowania wykryto wirusy </vt:lpstr>
      <vt:lpstr>Prezentacja programu PowerPoint</vt:lpstr>
      <vt:lpstr>Prezentacja programu PowerPoint</vt:lpstr>
      <vt:lpstr>Jeżeli komputer został poważnie zaatakowany</vt:lpstr>
      <vt:lpstr>Diagnozowanie problemu przy użyciu standardowych narzędzi systemu Windows</vt:lpstr>
      <vt:lpstr>Gdy nic nie pomaga</vt:lpstr>
      <vt:lpstr>Po usunięciu infekcji </vt:lpstr>
      <vt:lpstr>Prezentacja programu PowerPoint</vt:lpstr>
      <vt:lpstr>Znajomości w internecie</vt:lpstr>
      <vt:lpstr>Prezentacja programu PowerPoint</vt:lpstr>
      <vt:lpstr>Jak nie dać się oszukać wirtualnym znajomościom?</vt:lpstr>
      <vt:lpstr>Prezentacja programu PowerPoint</vt:lpstr>
      <vt:lpstr>Wirtualne znajomości – jak nie dać się oszukać?</vt:lpstr>
      <vt:lpstr>Gdzie szukać pomocy w trudnych sytuacjach w sieci? </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Bezpieczeństwo w sieci</dc:title>
  <dc:creator>Konto Microsoft</dc:creator>
  <cp:lastModifiedBy>Konto Microsoft</cp:lastModifiedBy>
  <cp:revision>8</cp:revision>
  <dcterms:created xsi:type="dcterms:W3CDTF">2022-01-31T12:00:37Z</dcterms:created>
  <dcterms:modified xsi:type="dcterms:W3CDTF">2022-01-31T13:06:24Z</dcterms:modified>
</cp:coreProperties>
</file>