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F5E4F-C509-4818-AED0-F87AF56FDF2E}" v="61" dt="2021-03-20T14:19:39.679"/>
    <p1510:client id="{73BCF493-5A79-4B76-879D-FAC1D69697DC}" v="5232" dt="2021-03-22T19:42:54.450"/>
    <p1510:client id="{A69FB124-AB71-463E-87A4-D5150CE8B10A}" v="244" dt="2021-04-01T18:25:21.632"/>
    <p1510:client id="{F642DA20-5418-4562-A63A-E07F2590C887}" v="12" dt="2021-04-01T19:25:05.339"/>
    <p1510:client id="{F7F08DA3-1248-43F8-8ADD-D213CC3260A9}" v="6" dt="2021-04-07T14:11:44.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bigniew Banaszczyk" userId="S::zbyszek@szkolakrzetow.onmicrosoft.com::de876469-1fe5-4f25-9a63-ff89f366db31" providerId="AD" clId="Web-{F7F08DA3-1248-43F8-8ADD-D213CC3260A9}"/>
    <pc:docChg chg="modSld">
      <pc:chgData name="Zbigniew Banaszczyk" userId="S::zbyszek@szkolakrzetow.onmicrosoft.com::de876469-1fe5-4f25-9a63-ff89f366db31" providerId="AD" clId="Web-{F7F08DA3-1248-43F8-8ADD-D213CC3260A9}" dt="2021-04-07T14:11:44.653" v="2" actId="20577"/>
      <pc:docMkLst>
        <pc:docMk/>
      </pc:docMkLst>
      <pc:sldChg chg="modSp">
        <pc:chgData name="Zbigniew Banaszczyk" userId="S::zbyszek@szkolakrzetow.onmicrosoft.com::de876469-1fe5-4f25-9a63-ff89f366db31" providerId="AD" clId="Web-{F7F08DA3-1248-43F8-8ADD-D213CC3260A9}" dt="2021-04-07T14:11:44.653" v="2" actId="20577"/>
        <pc:sldMkLst>
          <pc:docMk/>
          <pc:sldMk cId="2810952086" sldId="258"/>
        </pc:sldMkLst>
        <pc:spChg chg="mod">
          <ac:chgData name="Zbigniew Banaszczyk" userId="S::zbyszek@szkolakrzetow.onmicrosoft.com::de876469-1fe5-4f25-9a63-ff89f366db31" providerId="AD" clId="Web-{F7F08DA3-1248-43F8-8ADD-D213CC3260A9}" dt="2021-04-07T14:11:44.653" v="2" actId="20577"/>
          <ac:spMkLst>
            <pc:docMk/>
            <pc:sldMk cId="2810952086" sldId="258"/>
            <ac:spMk id="3" creationId="{71ED3ED7-8A91-4ED1-ADB6-FAE4D2FAA80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C2BDB-3A67-485C-8CF3-0E580C87A654}"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pl-PL"/>
        </a:p>
      </dgm:t>
    </dgm:pt>
    <dgm:pt modelId="{C1F38AB5-ECA4-4768-AD7D-236928F55D69}">
      <dgm:prSet phldrT="[Tekst]" phldr="1"/>
      <dgm:spPr/>
      <dgm:t>
        <a:bodyPr/>
        <a:lstStyle/>
        <a:p>
          <a:endParaRPr lang="pl-PL"/>
        </a:p>
      </dgm:t>
    </dgm:pt>
    <dgm:pt modelId="{11262576-E9C7-4E95-BCF9-89AF431C08B5}" type="parTrans" cxnId="{402F1622-D81A-4759-BBFD-4FD685CFBFD6}">
      <dgm:prSet/>
      <dgm:spPr/>
      <dgm:t>
        <a:bodyPr/>
        <a:lstStyle/>
        <a:p>
          <a:endParaRPr lang="pl-PL"/>
        </a:p>
      </dgm:t>
    </dgm:pt>
    <dgm:pt modelId="{A80651DF-8622-42FD-9666-7FCE110B2F82}" type="sibTrans" cxnId="{402F1622-D81A-4759-BBFD-4FD685CFBFD6}">
      <dgm:prSet/>
      <dgm:spPr/>
      <dgm:t>
        <a:bodyPr/>
        <a:lstStyle/>
        <a:p>
          <a:endParaRPr lang="pl-PL"/>
        </a:p>
      </dgm:t>
    </dgm:pt>
    <dgm:pt modelId="{5A49DB22-BFCC-4530-A596-E4AFAD78FB2E}">
      <dgm:prSet phldrT="[Tekst]" phldr="1"/>
      <dgm:spPr/>
      <dgm:t>
        <a:bodyPr/>
        <a:lstStyle/>
        <a:p>
          <a:endParaRPr lang="pl-PL"/>
        </a:p>
      </dgm:t>
    </dgm:pt>
    <dgm:pt modelId="{A1AC35DB-1779-49DB-A676-001FD47091C1}" type="parTrans" cxnId="{9F4AE7DC-989C-4DA5-8455-DE3BFEAC9470}">
      <dgm:prSet/>
      <dgm:spPr/>
      <dgm:t>
        <a:bodyPr/>
        <a:lstStyle/>
        <a:p>
          <a:endParaRPr lang="pl-PL"/>
        </a:p>
      </dgm:t>
    </dgm:pt>
    <dgm:pt modelId="{C05EAA5A-E9C8-430C-AC1B-280D1EB042C1}" type="sibTrans" cxnId="{9F4AE7DC-989C-4DA5-8455-DE3BFEAC9470}">
      <dgm:prSet/>
      <dgm:spPr/>
      <dgm:t>
        <a:bodyPr/>
        <a:lstStyle/>
        <a:p>
          <a:endParaRPr lang="pl-PL"/>
        </a:p>
      </dgm:t>
    </dgm:pt>
    <dgm:pt modelId="{DB9E7035-1D23-4DC3-B0C0-D1FCB5CFAD3E}">
      <dgm:prSet phldrT="[Tekst]" phldr="1"/>
      <dgm:spPr/>
      <dgm:t>
        <a:bodyPr/>
        <a:lstStyle/>
        <a:p>
          <a:endParaRPr lang="pl-PL"/>
        </a:p>
      </dgm:t>
    </dgm:pt>
    <dgm:pt modelId="{E3B13A9D-E80F-4C82-A119-A088B4FBD962}" type="parTrans" cxnId="{09DD695E-C22B-4E45-B91E-E7A505C7B182}">
      <dgm:prSet/>
      <dgm:spPr/>
      <dgm:t>
        <a:bodyPr/>
        <a:lstStyle/>
        <a:p>
          <a:endParaRPr lang="pl-PL"/>
        </a:p>
      </dgm:t>
    </dgm:pt>
    <dgm:pt modelId="{398F6613-D881-45B1-BDAD-3AD357EF9C6C}" type="sibTrans" cxnId="{09DD695E-C22B-4E45-B91E-E7A505C7B182}">
      <dgm:prSet/>
      <dgm:spPr/>
      <dgm:t>
        <a:bodyPr/>
        <a:lstStyle/>
        <a:p>
          <a:endParaRPr lang="pl-PL"/>
        </a:p>
      </dgm:t>
    </dgm:pt>
    <dgm:pt modelId="{7A789C6A-CB68-4F56-B4A4-E11231D26B17}">
      <dgm:prSet phldrT="[Tekst]" phldr="1"/>
      <dgm:spPr/>
      <dgm:t>
        <a:bodyPr/>
        <a:lstStyle/>
        <a:p>
          <a:endParaRPr lang="pl-PL"/>
        </a:p>
      </dgm:t>
    </dgm:pt>
    <dgm:pt modelId="{D3D30272-CFE6-4C5F-8AA1-C2D45062FDF2}" type="parTrans" cxnId="{D94AD424-0FFF-468D-8827-E4A4FF6CDCA5}">
      <dgm:prSet/>
      <dgm:spPr/>
      <dgm:t>
        <a:bodyPr/>
        <a:lstStyle/>
        <a:p>
          <a:endParaRPr lang="pl-PL"/>
        </a:p>
      </dgm:t>
    </dgm:pt>
    <dgm:pt modelId="{3F070EC8-D791-4F66-B55F-DA8C1DA2C8C1}" type="sibTrans" cxnId="{D94AD424-0FFF-468D-8827-E4A4FF6CDCA5}">
      <dgm:prSet/>
      <dgm:spPr/>
      <dgm:t>
        <a:bodyPr/>
        <a:lstStyle/>
        <a:p>
          <a:endParaRPr lang="pl-PL"/>
        </a:p>
      </dgm:t>
    </dgm:pt>
    <dgm:pt modelId="{05F027CE-901A-4116-9AD2-D97352058C3F}">
      <dgm:prSet phldrT="[Tekst]" phldr="1"/>
      <dgm:spPr/>
      <dgm:t>
        <a:bodyPr/>
        <a:lstStyle/>
        <a:p>
          <a:endParaRPr lang="pl-PL"/>
        </a:p>
      </dgm:t>
    </dgm:pt>
    <dgm:pt modelId="{394EEDD2-54D8-4BED-B666-40FE275F73E2}" type="parTrans" cxnId="{3616D367-688F-4317-8AD4-0A866AD1A485}">
      <dgm:prSet/>
      <dgm:spPr/>
      <dgm:t>
        <a:bodyPr/>
        <a:lstStyle/>
        <a:p>
          <a:endParaRPr lang="pl-PL"/>
        </a:p>
      </dgm:t>
    </dgm:pt>
    <dgm:pt modelId="{8D3D7138-57E4-4F2B-989C-904EC48C1944}" type="sibTrans" cxnId="{3616D367-688F-4317-8AD4-0A866AD1A485}">
      <dgm:prSet/>
      <dgm:spPr/>
      <dgm:t>
        <a:bodyPr/>
        <a:lstStyle/>
        <a:p>
          <a:endParaRPr lang="pl-PL"/>
        </a:p>
      </dgm:t>
    </dgm:pt>
    <dgm:pt modelId="{344FB445-5106-4831-8A6B-83A0A9C070C4}" type="pres">
      <dgm:prSet presAssocID="{C7BC2BDB-3A67-485C-8CF3-0E580C87A654}" presName="diagram" presStyleCnt="0">
        <dgm:presLayoutVars>
          <dgm:dir/>
          <dgm:resizeHandles val="exact"/>
        </dgm:presLayoutVars>
      </dgm:prSet>
      <dgm:spPr/>
    </dgm:pt>
    <dgm:pt modelId="{77918D7A-710C-43A6-819D-ABE5EDDFFB9E}" type="pres">
      <dgm:prSet presAssocID="{C1F38AB5-ECA4-4768-AD7D-236928F55D69}" presName="node" presStyleLbl="node1" presStyleIdx="0" presStyleCnt="5">
        <dgm:presLayoutVars>
          <dgm:bulletEnabled val="1"/>
        </dgm:presLayoutVars>
      </dgm:prSet>
      <dgm:spPr/>
    </dgm:pt>
    <dgm:pt modelId="{4D23FD8B-309D-4669-91FA-1A9681EDAF93}" type="pres">
      <dgm:prSet presAssocID="{A80651DF-8622-42FD-9666-7FCE110B2F82}" presName="sibTrans" presStyleCnt="0"/>
      <dgm:spPr/>
    </dgm:pt>
    <dgm:pt modelId="{32BDEC70-9255-40EE-B568-78F6F930F9B9}" type="pres">
      <dgm:prSet presAssocID="{5A49DB22-BFCC-4530-A596-E4AFAD78FB2E}" presName="node" presStyleLbl="node1" presStyleIdx="1" presStyleCnt="5">
        <dgm:presLayoutVars>
          <dgm:bulletEnabled val="1"/>
        </dgm:presLayoutVars>
      </dgm:prSet>
      <dgm:spPr/>
    </dgm:pt>
    <dgm:pt modelId="{02CC3AE8-6E00-432E-B591-CB675517EF9F}" type="pres">
      <dgm:prSet presAssocID="{C05EAA5A-E9C8-430C-AC1B-280D1EB042C1}" presName="sibTrans" presStyleCnt="0"/>
      <dgm:spPr/>
    </dgm:pt>
    <dgm:pt modelId="{53DD30C0-6D1C-4CFF-97DD-2A2327D20B8B}" type="pres">
      <dgm:prSet presAssocID="{DB9E7035-1D23-4DC3-B0C0-D1FCB5CFAD3E}" presName="node" presStyleLbl="node1" presStyleIdx="2" presStyleCnt="5">
        <dgm:presLayoutVars>
          <dgm:bulletEnabled val="1"/>
        </dgm:presLayoutVars>
      </dgm:prSet>
      <dgm:spPr/>
    </dgm:pt>
    <dgm:pt modelId="{83641840-68FE-4687-8DAF-3D8DF37C55A7}" type="pres">
      <dgm:prSet presAssocID="{398F6613-D881-45B1-BDAD-3AD357EF9C6C}" presName="sibTrans" presStyleCnt="0"/>
      <dgm:spPr/>
    </dgm:pt>
    <dgm:pt modelId="{0AEF86EE-9228-4FC9-BAEB-A2C02C3DED80}" type="pres">
      <dgm:prSet presAssocID="{7A789C6A-CB68-4F56-B4A4-E11231D26B17}" presName="node" presStyleLbl="node1" presStyleIdx="3" presStyleCnt="5">
        <dgm:presLayoutVars>
          <dgm:bulletEnabled val="1"/>
        </dgm:presLayoutVars>
      </dgm:prSet>
      <dgm:spPr/>
    </dgm:pt>
    <dgm:pt modelId="{C5587FCC-2EFE-49B8-997E-5B5581E23E45}" type="pres">
      <dgm:prSet presAssocID="{3F070EC8-D791-4F66-B55F-DA8C1DA2C8C1}" presName="sibTrans" presStyleCnt="0"/>
      <dgm:spPr/>
    </dgm:pt>
    <dgm:pt modelId="{C569E799-EFA3-46DC-B049-8DBF09CAE1AE}" type="pres">
      <dgm:prSet presAssocID="{05F027CE-901A-4116-9AD2-D97352058C3F}" presName="node" presStyleLbl="node1" presStyleIdx="4" presStyleCnt="5">
        <dgm:presLayoutVars>
          <dgm:bulletEnabled val="1"/>
        </dgm:presLayoutVars>
      </dgm:prSet>
      <dgm:spPr/>
    </dgm:pt>
  </dgm:ptLst>
  <dgm:cxnLst>
    <dgm:cxn modelId="{402F1622-D81A-4759-BBFD-4FD685CFBFD6}" srcId="{C7BC2BDB-3A67-485C-8CF3-0E580C87A654}" destId="{C1F38AB5-ECA4-4768-AD7D-236928F55D69}" srcOrd="0" destOrd="0" parTransId="{11262576-E9C7-4E95-BCF9-89AF431C08B5}" sibTransId="{A80651DF-8622-42FD-9666-7FCE110B2F82}"/>
    <dgm:cxn modelId="{D94AD424-0FFF-468D-8827-E4A4FF6CDCA5}" srcId="{C7BC2BDB-3A67-485C-8CF3-0E580C87A654}" destId="{7A789C6A-CB68-4F56-B4A4-E11231D26B17}" srcOrd="3" destOrd="0" parTransId="{D3D30272-CFE6-4C5F-8AA1-C2D45062FDF2}" sibTransId="{3F070EC8-D791-4F66-B55F-DA8C1DA2C8C1}"/>
    <dgm:cxn modelId="{176B5635-3767-49C1-A296-2A648892AC0D}" type="presOf" srcId="{05F027CE-901A-4116-9AD2-D97352058C3F}" destId="{C569E799-EFA3-46DC-B049-8DBF09CAE1AE}" srcOrd="0" destOrd="0" presId="urn:microsoft.com/office/officeart/2005/8/layout/default"/>
    <dgm:cxn modelId="{09DD695E-C22B-4E45-B91E-E7A505C7B182}" srcId="{C7BC2BDB-3A67-485C-8CF3-0E580C87A654}" destId="{DB9E7035-1D23-4DC3-B0C0-D1FCB5CFAD3E}" srcOrd="2" destOrd="0" parTransId="{E3B13A9D-E80F-4C82-A119-A088B4FBD962}" sibTransId="{398F6613-D881-45B1-BDAD-3AD357EF9C6C}"/>
    <dgm:cxn modelId="{3616D367-688F-4317-8AD4-0A866AD1A485}" srcId="{C7BC2BDB-3A67-485C-8CF3-0E580C87A654}" destId="{05F027CE-901A-4116-9AD2-D97352058C3F}" srcOrd="4" destOrd="0" parTransId="{394EEDD2-54D8-4BED-B666-40FE275F73E2}" sibTransId="{8D3D7138-57E4-4F2B-989C-904EC48C1944}"/>
    <dgm:cxn modelId="{E355BD6A-C9C5-490E-912D-225932F4CDA7}" type="presOf" srcId="{C1F38AB5-ECA4-4768-AD7D-236928F55D69}" destId="{77918D7A-710C-43A6-819D-ABE5EDDFFB9E}" srcOrd="0" destOrd="0" presId="urn:microsoft.com/office/officeart/2005/8/layout/default"/>
    <dgm:cxn modelId="{3877CDB4-4647-4D63-B45A-4D9B2291709B}" type="presOf" srcId="{DB9E7035-1D23-4DC3-B0C0-D1FCB5CFAD3E}" destId="{53DD30C0-6D1C-4CFF-97DD-2A2327D20B8B}" srcOrd="0" destOrd="0" presId="urn:microsoft.com/office/officeart/2005/8/layout/default"/>
    <dgm:cxn modelId="{C562F2BB-E1BE-4660-BD6A-5D050D3A6AEF}" type="presOf" srcId="{7A789C6A-CB68-4F56-B4A4-E11231D26B17}" destId="{0AEF86EE-9228-4FC9-BAEB-A2C02C3DED80}" srcOrd="0" destOrd="0" presId="urn:microsoft.com/office/officeart/2005/8/layout/default"/>
    <dgm:cxn modelId="{9F4AE7DC-989C-4DA5-8455-DE3BFEAC9470}" srcId="{C7BC2BDB-3A67-485C-8CF3-0E580C87A654}" destId="{5A49DB22-BFCC-4530-A596-E4AFAD78FB2E}" srcOrd="1" destOrd="0" parTransId="{A1AC35DB-1779-49DB-A676-001FD47091C1}" sibTransId="{C05EAA5A-E9C8-430C-AC1B-280D1EB042C1}"/>
    <dgm:cxn modelId="{FEED40EA-B0CA-4418-B247-3E93F6C6D8CC}" type="presOf" srcId="{C7BC2BDB-3A67-485C-8CF3-0E580C87A654}" destId="{344FB445-5106-4831-8A6B-83A0A9C070C4}" srcOrd="0" destOrd="0" presId="urn:microsoft.com/office/officeart/2005/8/layout/default"/>
    <dgm:cxn modelId="{3C5E4EEB-B7E2-40B1-B334-8934F7F87142}" type="presOf" srcId="{5A49DB22-BFCC-4530-A596-E4AFAD78FB2E}" destId="{32BDEC70-9255-40EE-B568-78F6F930F9B9}" srcOrd="0" destOrd="0" presId="urn:microsoft.com/office/officeart/2005/8/layout/default"/>
    <dgm:cxn modelId="{947EFF48-CB38-4479-9E12-7D8617522A7D}" type="presParOf" srcId="{344FB445-5106-4831-8A6B-83A0A9C070C4}" destId="{77918D7A-710C-43A6-819D-ABE5EDDFFB9E}" srcOrd="0" destOrd="0" presId="urn:microsoft.com/office/officeart/2005/8/layout/default"/>
    <dgm:cxn modelId="{9698AFE9-C995-4B88-9977-0A6FA791E24C}" type="presParOf" srcId="{344FB445-5106-4831-8A6B-83A0A9C070C4}" destId="{4D23FD8B-309D-4669-91FA-1A9681EDAF93}" srcOrd="1" destOrd="0" presId="urn:microsoft.com/office/officeart/2005/8/layout/default"/>
    <dgm:cxn modelId="{4A4C1C59-4CC0-41F3-8E41-2D1616640735}" type="presParOf" srcId="{344FB445-5106-4831-8A6B-83A0A9C070C4}" destId="{32BDEC70-9255-40EE-B568-78F6F930F9B9}" srcOrd="2" destOrd="0" presId="urn:microsoft.com/office/officeart/2005/8/layout/default"/>
    <dgm:cxn modelId="{0DCBD70A-D403-46F2-BDED-A5055B011F2D}" type="presParOf" srcId="{344FB445-5106-4831-8A6B-83A0A9C070C4}" destId="{02CC3AE8-6E00-432E-B591-CB675517EF9F}" srcOrd="3" destOrd="0" presId="urn:microsoft.com/office/officeart/2005/8/layout/default"/>
    <dgm:cxn modelId="{D7EA73E4-2339-445C-A014-CD0F252559B8}" type="presParOf" srcId="{344FB445-5106-4831-8A6B-83A0A9C070C4}" destId="{53DD30C0-6D1C-4CFF-97DD-2A2327D20B8B}" srcOrd="4" destOrd="0" presId="urn:microsoft.com/office/officeart/2005/8/layout/default"/>
    <dgm:cxn modelId="{2E539408-1DDC-469E-B348-0EF127DF199C}" type="presParOf" srcId="{344FB445-5106-4831-8A6B-83A0A9C070C4}" destId="{83641840-68FE-4687-8DAF-3D8DF37C55A7}" srcOrd="5" destOrd="0" presId="urn:microsoft.com/office/officeart/2005/8/layout/default"/>
    <dgm:cxn modelId="{550A8DCB-BF90-4E64-BDB3-A35F81682DB6}" type="presParOf" srcId="{344FB445-5106-4831-8A6B-83A0A9C070C4}" destId="{0AEF86EE-9228-4FC9-BAEB-A2C02C3DED80}" srcOrd="6" destOrd="0" presId="urn:microsoft.com/office/officeart/2005/8/layout/default"/>
    <dgm:cxn modelId="{2A32A743-5467-45D0-9120-BF65331265DF}" type="presParOf" srcId="{344FB445-5106-4831-8A6B-83A0A9C070C4}" destId="{C5587FCC-2EFE-49B8-997E-5B5581E23E45}" srcOrd="7" destOrd="0" presId="urn:microsoft.com/office/officeart/2005/8/layout/default"/>
    <dgm:cxn modelId="{653F2DF9-D1A8-4A0B-8AB7-D1AFA3CB099A}" type="presParOf" srcId="{344FB445-5106-4831-8A6B-83A0A9C070C4}" destId="{C569E799-EFA3-46DC-B049-8DBF09CAE1A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18D7A-710C-43A6-819D-ABE5EDDFFB9E}">
      <dsp:nvSpPr>
        <dsp:cNvPr id="0" name=""/>
        <dsp:cNvSpPr/>
      </dsp:nvSpPr>
      <dsp:spPr>
        <a:xfrm>
          <a:off x="6" y="9947"/>
          <a:ext cx="25309" cy="15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6" y="9947"/>
        <a:ext cx="25309" cy="15185"/>
      </dsp:txXfrm>
    </dsp:sp>
    <dsp:sp modelId="{32BDEC70-9255-40EE-B568-78F6F930F9B9}">
      <dsp:nvSpPr>
        <dsp:cNvPr id="0" name=""/>
        <dsp:cNvSpPr/>
      </dsp:nvSpPr>
      <dsp:spPr>
        <a:xfrm>
          <a:off x="27846" y="9947"/>
          <a:ext cx="25309" cy="15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7846" y="9947"/>
        <a:ext cx="25309" cy="15185"/>
      </dsp:txXfrm>
    </dsp:sp>
    <dsp:sp modelId="{53DD30C0-6D1C-4CFF-97DD-2A2327D20B8B}">
      <dsp:nvSpPr>
        <dsp:cNvPr id="0" name=""/>
        <dsp:cNvSpPr/>
      </dsp:nvSpPr>
      <dsp:spPr>
        <a:xfrm>
          <a:off x="6" y="27664"/>
          <a:ext cx="25309" cy="15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6" y="27664"/>
        <a:ext cx="25309" cy="15185"/>
      </dsp:txXfrm>
    </dsp:sp>
    <dsp:sp modelId="{0AEF86EE-9228-4FC9-BAEB-A2C02C3DED80}">
      <dsp:nvSpPr>
        <dsp:cNvPr id="0" name=""/>
        <dsp:cNvSpPr/>
      </dsp:nvSpPr>
      <dsp:spPr>
        <a:xfrm>
          <a:off x="27846" y="27664"/>
          <a:ext cx="25309" cy="15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7846" y="27664"/>
        <a:ext cx="25309" cy="15185"/>
      </dsp:txXfrm>
    </dsp:sp>
    <dsp:sp modelId="{C569E799-EFA3-46DC-B049-8DBF09CAE1AE}">
      <dsp:nvSpPr>
        <dsp:cNvPr id="0" name=""/>
        <dsp:cNvSpPr/>
      </dsp:nvSpPr>
      <dsp:spPr>
        <a:xfrm>
          <a:off x="13926" y="45381"/>
          <a:ext cx="25309" cy="15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13926" y="45381"/>
        <a:ext cx="25309" cy="151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4/7/2021</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798168555"/>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89141027"/>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249609701"/>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63635334"/>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5808431"/>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4/7/2021</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526265098"/>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5751222"/>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20510720"/>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18110235"/>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47331671"/>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4/7/2021</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84527315"/>
      </p:ext>
    </p:extLst>
  </p:cSld>
  <p:clrMapOvr>
    <a:masterClrMapping/>
  </p:clrMapOvr>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4/7/2021</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339315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8" r:id="rId7"/>
    <p:sldLayoutId id="2147483729" r:id="rId8"/>
    <p:sldLayoutId id="2147483730" r:id="rId9"/>
    <p:sldLayoutId id="2147483731" r:id="rId10"/>
    <p:sldLayoutId id="2147483733" r:id="rId11"/>
  </p:sldLayoutIdLst>
  <mc:AlternateContent xmlns:mc="http://schemas.openxmlformats.org/markup-compatibility/2006" xmlns:p14="http://schemas.microsoft.com/office/powerpoint/2010/main">
    <mc:Choice Requires="p14">
      <p:transition spd="slow" p14:dur="1100">
        <p:checker/>
      </p:transition>
    </mc:Choice>
    <mc:Fallback xmlns="">
      <p:transition spd="slow">
        <p:checker/>
      </p:transition>
    </mc:Fallback>
  </mc:AlternateConten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8D9E501-48D9-4885-802E-582BDA675EA0}"/>
              </a:ext>
            </a:extLst>
          </p:cNvPr>
          <p:cNvSpPr>
            <a:spLocks noGrp="1"/>
          </p:cNvSpPr>
          <p:nvPr>
            <p:ph type="ctrTitle"/>
          </p:nvPr>
        </p:nvSpPr>
        <p:spPr>
          <a:xfrm>
            <a:off x="1517904" y="791346"/>
            <a:ext cx="9144000" cy="1070275"/>
          </a:xfrm>
        </p:spPr>
        <p:txBody>
          <a:bodyPr anchor="ctr">
            <a:normAutofit/>
          </a:bodyPr>
          <a:lstStyle/>
          <a:p>
            <a:pPr algn="l"/>
            <a:r>
              <a:rPr lang="pl-PL" sz="3200" dirty="0">
                <a:cs typeface="Aharoni"/>
              </a:rPr>
              <a:t>PUBLICZNA SZKOŁA PODSTAWOWA IM. </a:t>
            </a:r>
            <a:r>
              <a:rPr lang="pl-PL" sz="3200">
                <a:cs typeface="Aharoni"/>
              </a:rPr>
              <a:t>JAROSŁAWA DĄBROWSKIEGO W KRZĘTOWIE </a:t>
            </a:r>
          </a:p>
        </p:txBody>
      </p:sp>
      <p:sp>
        <p:nvSpPr>
          <p:cNvPr id="3" name="Podtytuł 2">
            <a:extLst>
              <a:ext uri="{FF2B5EF4-FFF2-40B4-BE49-F238E27FC236}">
                <a16:creationId xmlns:a16="http://schemas.microsoft.com/office/drawing/2014/main" id="{9AECAFDB-AA46-411F-A94D-EE94838F551C}"/>
              </a:ext>
            </a:extLst>
          </p:cNvPr>
          <p:cNvSpPr>
            <a:spLocks noGrp="1"/>
          </p:cNvSpPr>
          <p:nvPr>
            <p:ph type="subTitle" idx="1"/>
          </p:nvPr>
        </p:nvSpPr>
        <p:spPr>
          <a:xfrm>
            <a:off x="764765" y="5099601"/>
            <a:ext cx="11128742" cy="881213"/>
          </a:xfrm>
        </p:spPr>
        <p:txBody>
          <a:bodyPr vert="horz" lIns="91440" tIns="45720" rIns="91440" bIns="45720" rtlCol="0" anchor="t">
            <a:noAutofit/>
          </a:bodyPr>
          <a:lstStyle/>
          <a:p>
            <a:pPr algn="l"/>
            <a:r>
              <a:rPr lang="pl-PL" sz="3000" b="1" dirty="0"/>
              <a:t>"NOWE TECHNOLOGIE W EDUKACJI W NASZEJ SZKOLE"</a:t>
            </a:r>
          </a:p>
        </p:txBody>
      </p:sp>
      <p:pic>
        <p:nvPicPr>
          <p:cNvPr id="4" name="Obraz 4" descr="Obraz zawierający trawa, zewnętrzne, drzewo, granie&#10;&#10;Opis wygenerowany automatycznie">
            <a:extLst>
              <a:ext uri="{FF2B5EF4-FFF2-40B4-BE49-F238E27FC236}">
                <a16:creationId xmlns:a16="http://schemas.microsoft.com/office/drawing/2014/main" id="{6B9054C9-24E1-40F3-8104-02961E432E12}"/>
              </a:ext>
            </a:extLst>
          </p:cNvPr>
          <p:cNvPicPr>
            <a:picLocks noChangeAspect="1"/>
          </p:cNvPicPr>
          <p:nvPr/>
        </p:nvPicPr>
        <p:blipFill>
          <a:blip r:embed="rId2"/>
          <a:stretch>
            <a:fillRect/>
          </a:stretch>
        </p:blipFill>
        <p:spPr>
          <a:xfrm>
            <a:off x="2040466" y="1932984"/>
            <a:ext cx="8102599" cy="3229098"/>
          </a:xfrm>
          <a:prstGeom prst="rect">
            <a:avLst/>
          </a:prstGeom>
        </p:spPr>
      </p:pic>
    </p:spTree>
    <p:extLst>
      <p:ext uri="{BB962C8B-B14F-4D97-AF65-F5344CB8AC3E}">
        <p14:creationId xmlns:p14="http://schemas.microsoft.com/office/powerpoint/2010/main" val="4183484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28CAB16-5829-439D-8A9B-2B4BF8560B70}"/>
              </a:ext>
            </a:extLst>
          </p:cNvPr>
          <p:cNvSpPr>
            <a:spLocks noGrp="1"/>
          </p:cNvSpPr>
          <p:nvPr>
            <p:ph type="title"/>
          </p:nvPr>
        </p:nvSpPr>
        <p:spPr>
          <a:xfrm>
            <a:off x="1517904" y="1517904"/>
            <a:ext cx="9144000" cy="1344168"/>
          </a:xfrm>
        </p:spPr>
        <p:txBody>
          <a:bodyPr>
            <a:normAutofit/>
          </a:bodyPr>
          <a:lstStyle/>
          <a:p>
            <a:r>
              <a:rPr lang="pl-PL">
                <a:cs typeface="Aharoni"/>
              </a:rPr>
              <a:t>LAPTOPY DO NAUKI ZDALNEJ</a:t>
            </a:r>
          </a:p>
        </p:txBody>
      </p:sp>
      <p:sp>
        <p:nvSpPr>
          <p:cNvPr id="3" name="Symbol zastępczy zawartości 2">
            <a:extLst>
              <a:ext uri="{FF2B5EF4-FFF2-40B4-BE49-F238E27FC236}">
                <a16:creationId xmlns:a16="http://schemas.microsoft.com/office/drawing/2014/main" id="{6DDB6ED2-9708-47DE-853F-3C13626A2B0D}"/>
              </a:ext>
            </a:extLst>
          </p:cNvPr>
          <p:cNvSpPr>
            <a:spLocks noGrp="1"/>
          </p:cNvSpPr>
          <p:nvPr>
            <p:ph idx="1"/>
          </p:nvPr>
        </p:nvSpPr>
        <p:spPr>
          <a:xfrm>
            <a:off x="1517904" y="2970222"/>
            <a:ext cx="9144000" cy="2610771"/>
          </a:xfrm>
        </p:spPr>
        <p:txBody>
          <a:bodyPr vert="horz" lIns="91440" tIns="45720" rIns="91440" bIns="45720" rtlCol="0">
            <a:normAutofit/>
          </a:bodyPr>
          <a:lstStyle/>
          <a:p>
            <a:pPr marL="0" indent="0">
              <a:buNone/>
            </a:pPr>
            <a:r>
              <a:rPr lang="pl-PL" dirty="0"/>
              <a:t>Laptopy zostały zakupione z funduszy państwowych. Sprzęt jest własnością szkoły i przysługuje uczniom , którzy </a:t>
            </a:r>
            <a:r>
              <a:rPr lang="pl-PL"/>
              <a:t>najbardziej tego potrzebują. </a:t>
            </a:r>
            <a:endParaRPr lang="pl-PL" dirty="0"/>
          </a:p>
        </p:txBody>
      </p:sp>
    </p:spTree>
    <p:extLst>
      <p:ext uri="{BB962C8B-B14F-4D97-AF65-F5344CB8AC3E}">
        <p14:creationId xmlns:p14="http://schemas.microsoft.com/office/powerpoint/2010/main" val="2355684978"/>
      </p:ext>
    </p:extLst>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FDAAEDD-76FA-433C-8BFC-686885841143}"/>
              </a:ext>
            </a:extLst>
          </p:cNvPr>
          <p:cNvSpPr>
            <a:spLocks noGrp="1"/>
          </p:cNvSpPr>
          <p:nvPr>
            <p:ph type="title"/>
          </p:nvPr>
        </p:nvSpPr>
        <p:spPr>
          <a:xfrm>
            <a:off x="1263904" y="1021718"/>
            <a:ext cx="9889066" cy="1769470"/>
          </a:xfrm>
        </p:spPr>
        <p:txBody>
          <a:bodyPr>
            <a:normAutofit/>
          </a:bodyPr>
          <a:lstStyle/>
          <a:p>
            <a:r>
              <a:rPr lang="pl-PL" dirty="0">
                <a:cs typeface="Aharoni"/>
              </a:rPr>
              <a:t>PLATFORMY NAUCZANIA ZDALNEGO</a:t>
            </a:r>
          </a:p>
        </p:txBody>
      </p:sp>
      <p:sp>
        <p:nvSpPr>
          <p:cNvPr id="3" name="Symbol zastępczy zawartości 2">
            <a:extLst>
              <a:ext uri="{FF2B5EF4-FFF2-40B4-BE49-F238E27FC236}">
                <a16:creationId xmlns:a16="http://schemas.microsoft.com/office/drawing/2014/main" id="{BBED7D75-5640-49F3-B0B5-A64B8D0656C9}"/>
              </a:ext>
            </a:extLst>
          </p:cNvPr>
          <p:cNvSpPr>
            <a:spLocks noGrp="1"/>
          </p:cNvSpPr>
          <p:nvPr>
            <p:ph idx="1"/>
          </p:nvPr>
        </p:nvSpPr>
        <p:spPr>
          <a:xfrm>
            <a:off x="1517904" y="1819938"/>
            <a:ext cx="9144000" cy="3964845"/>
          </a:xfrm>
        </p:spPr>
        <p:txBody>
          <a:bodyPr vert="horz" lIns="91440" tIns="45720" rIns="91440" bIns="45720" rtlCol="0" anchor="t">
            <a:normAutofit lnSpcReduction="10000"/>
          </a:bodyPr>
          <a:lstStyle/>
          <a:p>
            <a:pPr marL="0" indent="0">
              <a:buNone/>
            </a:pPr>
            <a:r>
              <a:rPr lang="pl-PL" sz="2200" dirty="0">
                <a:ea typeface="+mn-lt"/>
                <a:cs typeface="+mn-lt"/>
              </a:rPr>
              <a:t>Mianem </a:t>
            </a:r>
            <a:r>
              <a:rPr lang="pl-PL" sz="2200" b="1" dirty="0">
                <a:ea typeface="+mn-lt"/>
                <a:cs typeface="+mn-lt"/>
              </a:rPr>
              <a:t>platformy</a:t>
            </a:r>
            <a:r>
              <a:rPr lang="pl-PL" sz="2200" dirty="0">
                <a:ea typeface="+mn-lt"/>
                <a:cs typeface="+mn-lt"/>
              </a:rPr>
              <a:t> </a:t>
            </a:r>
            <a:r>
              <a:rPr lang="pl-PL" sz="2200" b="1" dirty="0">
                <a:ea typeface="+mn-lt"/>
                <a:cs typeface="+mn-lt"/>
              </a:rPr>
              <a:t>e</a:t>
            </a:r>
            <a:r>
              <a:rPr lang="pl-PL" sz="2200" dirty="0">
                <a:ea typeface="+mn-lt"/>
                <a:cs typeface="+mn-lt"/>
              </a:rPr>
              <a:t>-</a:t>
            </a:r>
            <a:r>
              <a:rPr lang="pl-PL" sz="2200" b="1" dirty="0">
                <a:ea typeface="+mn-lt"/>
                <a:cs typeface="+mn-lt"/>
              </a:rPr>
              <a:t>learningowej</a:t>
            </a:r>
            <a:r>
              <a:rPr lang="pl-PL" sz="2200" dirty="0">
                <a:ea typeface="+mn-lt"/>
                <a:cs typeface="+mn-lt"/>
              </a:rPr>
              <a:t> określa się aplikację, dzięki której możliwe jest prowadzenie zdalnej edukacji, szkoleń, konsultacji i innych aktywności szkoleniowo – edukacyjnych. W ramach jej funkcjonowania użytkownikom można przypisywać różne funkcje i uprawnienia – prowadzącego, słuchacza czy administratora.</a:t>
            </a:r>
            <a:endParaRPr lang="pl-PL" sz="2200" dirty="0"/>
          </a:p>
          <a:p>
            <a:pPr marL="0" indent="0">
              <a:buNone/>
            </a:pPr>
            <a:r>
              <a:rPr lang="pl-PL" sz="2200" dirty="0"/>
              <a:t>Platformy używane do nauki zdalnej :</a:t>
            </a:r>
          </a:p>
          <a:p>
            <a:pPr marL="457200" indent="-457200">
              <a:buFont typeface="Arial" panose="020B0504020202020204" pitchFamily="34" charset="0"/>
              <a:buChar char="•"/>
            </a:pPr>
            <a:r>
              <a:rPr lang="pl-PL" sz="2200" dirty="0"/>
              <a:t>Zoom</a:t>
            </a:r>
          </a:p>
          <a:p>
            <a:pPr marL="457200" indent="-457200">
              <a:buFont typeface="Arial" panose="020B0504020202020204" pitchFamily="34" charset="0"/>
              <a:buChar char="•"/>
            </a:pPr>
            <a:r>
              <a:rPr lang="pl-PL" sz="2200" dirty="0"/>
              <a:t>Microsoft </a:t>
            </a:r>
            <a:r>
              <a:rPr lang="pl-PL" sz="2200" dirty="0" err="1"/>
              <a:t>Teams</a:t>
            </a:r>
            <a:r>
              <a:rPr lang="pl-PL" sz="2200" dirty="0"/>
              <a:t> (w naszej szkole)</a:t>
            </a:r>
          </a:p>
          <a:p>
            <a:pPr marL="457200" indent="-457200">
              <a:buFont typeface="Arial" panose="020B0504020202020204" pitchFamily="34" charset="0"/>
              <a:buChar char="•"/>
            </a:pPr>
            <a:r>
              <a:rPr lang="pl-PL" sz="2200" dirty="0"/>
              <a:t>Skype</a:t>
            </a:r>
          </a:p>
          <a:p>
            <a:pPr marL="457200" indent="-457200">
              <a:buFont typeface="Arial" panose="020B0504020202020204" pitchFamily="34" charset="0"/>
              <a:buChar char="•"/>
            </a:pPr>
            <a:r>
              <a:rPr lang="pl-PL" sz="2200" dirty="0" err="1"/>
              <a:t>Discord</a:t>
            </a:r>
          </a:p>
          <a:p>
            <a:pPr marL="0" indent="0">
              <a:lnSpc>
                <a:spcPct val="95000"/>
              </a:lnSpc>
              <a:buNone/>
            </a:pPr>
            <a:endParaRPr lang="pl-PL" sz="2200" dirty="0"/>
          </a:p>
        </p:txBody>
      </p:sp>
    </p:spTree>
    <p:extLst>
      <p:ext uri="{BB962C8B-B14F-4D97-AF65-F5344CB8AC3E}">
        <p14:creationId xmlns:p14="http://schemas.microsoft.com/office/powerpoint/2010/main" val="2372419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podłoże, zewnętrzne, bałagan&#10;&#10;Opis wygenerowany automatycznie">
            <a:extLst>
              <a:ext uri="{FF2B5EF4-FFF2-40B4-BE49-F238E27FC236}">
                <a16:creationId xmlns:a16="http://schemas.microsoft.com/office/drawing/2014/main" id="{710B28A5-B370-42F8-8D5B-05B9DFFF02D7}"/>
              </a:ext>
            </a:extLst>
          </p:cNvPr>
          <p:cNvPicPr>
            <a:picLocks noChangeAspect="1"/>
          </p:cNvPicPr>
          <p:nvPr/>
        </p:nvPicPr>
        <p:blipFill rotWithShape="1">
          <a:blip r:embed="rId2"/>
          <a:srcRect l="30923" r="20260" b="1"/>
          <a:stretch/>
        </p:blipFill>
        <p:spPr>
          <a:xfrm>
            <a:off x="762000" y="758952"/>
            <a:ext cx="3890922" cy="5340096"/>
          </a:xfrm>
          <a:prstGeom prst="rect">
            <a:avLst/>
          </a:prstGeom>
        </p:spPr>
      </p:pic>
      <p:sp>
        <p:nvSpPr>
          <p:cNvPr id="3" name="Symbol zastępczy zawartości 2">
            <a:extLst>
              <a:ext uri="{FF2B5EF4-FFF2-40B4-BE49-F238E27FC236}">
                <a16:creationId xmlns:a16="http://schemas.microsoft.com/office/drawing/2014/main" id="{96E99A12-A521-4FE5-A8A2-2EA1BC45CEE7}"/>
              </a:ext>
            </a:extLst>
          </p:cNvPr>
          <p:cNvSpPr>
            <a:spLocks noGrp="1"/>
          </p:cNvSpPr>
          <p:nvPr>
            <p:ph idx="1"/>
          </p:nvPr>
        </p:nvSpPr>
        <p:spPr>
          <a:xfrm>
            <a:off x="5411874" y="2970222"/>
            <a:ext cx="5250030" cy="2610771"/>
          </a:xfrm>
        </p:spPr>
        <p:txBody>
          <a:bodyPr vert="horz" lIns="91440" tIns="45720" rIns="91440" bIns="45720" rtlCol="0">
            <a:normAutofit/>
          </a:bodyPr>
          <a:lstStyle/>
          <a:p>
            <a:pPr marL="0" indent="0">
              <a:lnSpc>
                <a:spcPct val="95000"/>
              </a:lnSpc>
              <a:buNone/>
            </a:pPr>
            <a:r>
              <a:rPr lang="pl-PL" sz="1600"/>
              <a:t>Ważnym elementem w dziedzinie edukacji dzieci i młodzieży jest organizowanie zbiórek w szkole. Jedną z nich zainicjowała Pani mgr Ewa Stelmach , która wraz z dyrekcją i pozostałymi nauczycielami postanowili zadbać o środowisko , a przy tym pozyskać pomoce naukowe dla szkoły.</a:t>
            </a:r>
          </a:p>
          <a:p>
            <a:pPr marL="0" indent="0">
              <a:lnSpc>
                <a:spcPct val="95000"/>
              </a:lnSpc>
              <a:buNone/>
            </a:pPr>
            <a:r>
              <a:rPr lang="pl-PL" sz="1600"/>
              <a:t>Społeczność szkolna oraz cała miejscowość z zapałem angażuje się w tą zbiórkę. Zbierane są wszelkiego rodzaju elektrośmieci.</a:t>
            </a:r>
          </a:p>
        </p:txBody>
      </p:sp>
      <p:sp>
        <p:nvSpPr>
          <p:cNvPr id="2" name="Tytuł 1">
            <a:extLst>
              <a:ext uri="{FF2B5EF4-FFF2-40B4-BE49-F238E27FC236}">
                <a16:creationId xmlns:a16="http://schemas.microsoft.com/office/drawing/2014/main" id="{2BA84BD7-8F53-4A97-B32E-6F0B83EC1BAA}"/>
              </a:ext>
            </a:extLst>
          </p:cNvPr>
          <p:cNvSpPr>
            <a:spLocks noGrp="1"/>
          </p:cNvSpPr>
          <p:nvPr>
            <p:ph type="title"/>
          </p:nvPr>
        </p:nvSpPr>
        <p:spPr>
          <a:xfrm>
            <a:off x="5411874" y="1517903"/>
            <a:ext cx="5250030" cy="1345115"/>
          </a:xfrm>
        </p:spPr>
        <p:txBody>
          <a:bodyPr>
            <a:normAutofit/>
          </a:bodyPr>
          <a:lstStyle/>
          <a:p>
            <a:r>
              <a:rPr lang="pl-PL">
                <a:cs typeface="Aharoni"/>
              </a:rPr>
              <a:t>ZBIÓRKA ELEKTROŚMIECI</a:t>
            </a:r>
          </a:p>
        </p:txBody>
      </p:sp>
    </p:spTree>
    <p:extLst>
      <p:ext uri="{BB962C8B-B14F-4D97-AF65-F5344CB8AC3E}">
        <p14:creationId xmlns:p14="http://schemas.microsoft.com/office/powerpoint/2010/main" val="186026205"/>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B7573C-E0F3-47FF-B43E-33C37CEF50B4}"/>
              </a:ext>
            </a:extLst>
          </p:cNvPr>
          <p:cNvSpPr>
            <a:spLocks noGrp="1"/>
          </p:cNvSpPr>
          <p:nvPr>
            <p:ph type="title"/>
          </p:nvPr>
        </p:nvSpPr>
        <p:spPr>
          <a:xfrm>
            <a:off x="1517904" y="1517904"/>
            <a:ext cx="9144000" cy="3754994"/>
          </a:xfrm>
        </p:spPr>
        <p:txBody>
          <a:bodyPr vert="horz" lIns="91440" tIns="45720" rIns="91440" bIns="45720" rtlCol="0" anchor="ctr">
            <a:normAutofit/>
          </a:bodyPr>
          <a:lstStyle/>
          <a:p>
            <a:pPr algn="ctr"/>
            <a:r>
              <a:rPr lang="en-US" sz="9600">
                <a:cs typeface="Aharoni"/>
              </a:rPr>
              <a:t>DZIAŁ II</a:t>
            </a:r>
            <a:endParaRPr lang="pl-PL" sz="9600"/>
          </a:p>
        </p:txBody>
      </p:sp>
    </p:spTree>
    <p:extLst>
      <p:ext uri="{BB962C8B-B14F-4D97-AF65-F5344CB8AC3E}">
        <p14:creationId xmlns:p14="http://schemas.microsoft.com/office/powerpoint/2010/main" val="2083859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FDAAEDD-76FA-433C-8BFC-686885841143}"/>
              </a:ext>
            </a:extLst>
          </p:cNvPr>
          <p:cNvSpPr>
            <a:spLocks noGrp="1"/>
          </p:cNvSpPr>
          <p:nvPr>
            <p:ph type="title"/>
          </p:nvPr>
        </p:nvSpPr>
        <p:spPr>
          <a:xfrm>
            <a:off x="1517904" y="1021718"/>
            <a:ext cx="9144000" cy="1769470"/>
          </a:xfrm>
        </p:spPr>
        <p:txBody>
          <a:bodyPr>
            <a:normAutofit/>
          </a:bodyPr>
          <a:lstStyle/>
          <a:p>
            <a:r>
              <a:rPr lang="pl-PL">
                <a:cs typeface="Aharoni"/>
              </a:rPr>
              <a:t>NOWE TECHNOLOGIE W EDUKACJI W KRAJU I NA ŚWIECIE</a:t>
            </a:r>
            <a:endParaRPr lang="pl-PL"/>
          </a:p>
        </p:txBody>
      </p:sp>
      <p:sp>
        <p:nvSpPr>
          <p:cNvPr id="3" name="Symbol zastępczy zawartości 2">
            <a:extLst>
              <a:ext uri="{FF2B5EF4-FFF2-40B4-BE49-F238E27FC236}">
                <a16:creationId xmlns:a16="http://schemas.microsoft.com/office/drawing/2014/main" id="{BBED7D75-5640-49F3-B0B5-A64B8D0656C9}"/>
              </a:ext>
            </a:extLst>
          </p:cNvPr>
          <p:cNvSpPr>
            <a:spLocks noGrp="1"/>
          </p:cNvSpPr>
          <p:nvPr>
            <p:ph idx="1"/>
          </p:nvPr>
        </p:nvSpPr>
        <p:spPr>
          <a:xfrm>
            <a:off x="1517904" y="2615804"/>
            <a:ext cx="9144000" cy="3168979"/>
          </a:xfrm>
        </p:spPr>
        <p:txBody>
          <a:bodyPr vert="horz" lIns="91440" tIns="45720" rIns="91440" bIns="45720" rtlCol="0" anchor="t">
            <a:normAutofit/>
          </a:bodyPr>
          <a:lstStyle/>
          <a:p>
            <a:pPr marL="457200" indent="-457200">
              <a:lnSpc>
                <a:spcPct val="95000"/>
              </a:lnSpc>
              <a:buFont typeface="Arial" panose="020B0504020202020204" pitchFamily="34" charset="0"/>
              <a:buChar char="•"/>
            </a:pPr>
            <a:r>
              <a:rPr lang="pl-PL" sz="2200" dirty="0"/>
              <a:t>E-BOOK – nowoczesna książka bez użycia papieru  </a:t>
            </a:r>
          </a:p>
          <a:p>
            <a:pPr marL="457200" indent="-457200">
              <a:lnSpc>
                <a:spcPct val="95000"/>
              </a:lnSpc>
              <a:buFont typeface="Arial" panose="020B0504020202020204" pitchFamily="34" charset="0"/>
              <a:buChar char="•"/>
            </a:pPr>
            <a:r>
              <a:rPr lang="pl-PL" sz="2200" dirty="0"/>
              <a:t>Elektroniczne indeksy </a:t>
            </a:r>
          </a:p>
          <a:p>
            <a:pPr marL="457200" indent="-457200">
              <a:lnSpc>
                <a:spcPct val="95000"/>
              </a:lnSpc>
              <a:buFont typeface="Arial" panose="020B0504020202020204" pitchFamily="34" charset="0"/>
              <a:buChar char="•"/>
            </a:pPr>
            <a:r>
              <a:rPr lang="pl-PL" sz="2200" dirty="0"/>
              <a:t>E-learningi – nauka na odległość (zdalna) </a:t>
            </a:r>
          </a:p>
          <a:p>
            <a:pPr marL="457200" indent="-457200">
              <a:lnSpc>
                <a:spcPct val="95000"/>
              </a:lnSpc>
              <a:buFont typeface="Arial" panose="020B0504020202020204" pitchFamily="34" charset="0"/>
              <a:buChar char="•"/>
            </a:pPr>
            <a:r>
              <a:rPr lang="pl-PL" sz="2200" dirty="0"/>
              <a:t>Media społecznościowe w edukacji</a:t>
            </a:r>
          </a:p>
          <a:p>
            <a:pPr marL="457200" indent="-457200">
              <a:lnSpc>
                <a:spcPct val="95000"/>
              </a:lnSpc>
              <a:buFont typeface="Arial" panose="020B0504020202020204" pitchFamily="34" charset="0"/>
              <a:buChar char="•"/>
            </a:pPr>
            <a:r>
              <a:rPr lang="pl-PL" sz="2200" dirty="0"/>
              <a:t>Nowe technologie w nauczaniu osób niepełnosprawnych i chorych</a:t>
            </a:r>
          </a:p>
          <a:p>
            <a:pPr marL="457200" indent="-457200">
              <a:lnSpc>
                <a:spcPct val="95000"/>
              </a:lnSpc>
              <a:buFont typeface="Arial" panose="020B0504020202020204" pitchFamily="34" charset="0"/>
              <a:buChar char="•"/>
            </a:pPr>
            <a:r>
              <a:rPr lang="pl-PL" sz="2200" dirty="0"/>
              <a:t>Drukarka 3D</a:t>
            </a:r>
          </a:p>
          <a:p>
            <a:pPr marL="0" indent="0">
              <a:lnSpc>
                <a:spcPct val="95000"/>
              </a:lnSpc>
              <a:buNone/>
            </a:pPr>
            <a:endParaRPr lang="pl-PL" sz="2200" dirty="0"/>
          </a:p>
        </p:txBody>
      </p:sp>
    </p:spTree>
    <p:extLst>
      <p:ext uri="{BB962C8B-B14F-4D97-AF65-F5344CB8AC3E}">
        <p14:creationId xmlns:p14="http://schemas.microsoft.com/office/powerpoint/2010/main" val="3461299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E86D5F4-2B7F-46F6-AFD6-9E1DABF84B48}"/>
              </a:ext>
            </a:extLst>
          </p:cNvPr>
          <p:cNvSpPr>
            <a:spLocks noGrp="1"/>
          </p:cNvSpPr>
          <p:nvPr>
            <p:ph type="title"/>
          </p:nvPr>
        </p:nvSpPr>
        <p:spPr>
          <a:xfrm>
            <a:off x="1517904" y="1039439"/>
            <a:ext cx="9144000" cy="1822633"/>
          </a:xfrm>
        </p:spPr>
        <p:txBody>
          <a:bodyPr>
            <a:normAutofit/>
          </a:bodyPr>
          <a:lstStyle/>
          <a:p>
            <a:pPr algn="ctr"/>
            <a:r>
              <a:rPr lang="pl-PL">
                <a:cs typeface="Aharoni"/>
              </a:rPr>
              <a:t>E-BOOK</a:t>
            </a:r>
            <a:endParaRPr lang="pl-PL" dirty="0">
              <a:cs typeface="Aharoni"/>
            </a:endParaRPr>
          </a:p>
        </p:txBody>
      </p:sp>
      <p:sp>
        <p:nvSpPr>
          <p:cNvPr id="3" name="Symbol zastępczy zawartości 2">
            <a:extLst>
              <a:ext uri="{FF2B5EF4-FFF2-40B4-BE49-F238E27FC236}">
                <a16:creationId xmlns:a16="http://schemas.microsoft.com/office/drawing/2014/main" id="{9DB9BFAE-A80D-493F-8EA0-D837676E42C0}"/>
              </a:ext>
            </a:extLst>
          </p:cNvPr>
          <p:cNvSpPr>
            <a:spLocks noGrp="1"/>
          </p:cNvSpPr>
          <p:nvPr>
            <p:ph idx="1"/>
          </p:nvPr>
        </p:nvSpPr>
        <p:spPr>
          <a:xfrm>
            <a:off x="1517904" y="1951269"/>
            <a:ext cx="9144000" cy="3629724"/>
          </a:xfrm>
        </p:spPr>
        <p:txBody>
          <a:bodyPr vert="horz" lIns="91440" tIns="45720" rIns="91440" bIns="45720" rtlCol="0" anchor="t">
            <a:normAutofit/>
          </a:bodyPr>
          <a:lstStyle/>
          <a:p>
            <a:pPr marL="0" indent="0">
              <a:buNone/>
            </a:pPr>
            <a:br>
              <a:rPr lang="en-US" dirty="0"/>
            </a:br>
            <a:r>
              <a:rPr lang="pl-PL">
                <a:ea typeface="+mn-lt"/>
                <a:cs typeface="+mn-lt"/>
              </a:rPr>
              <a:t>E-book – publikacja książkowa, zapisana w formie elektronicznej, składająca się z tekstu, zdjęć lub obu, odczytywana za pomocą odpowiedniego oprogramowania, na ekranach komputerów lub innych urządzeń elektronicznych.</a:t>
            </a:r>
            <a:endParaRPr lang="pl-PL"/>
          </a:p>
        </p:txBody>
      </p:sp>
    </p:spTree>
    <p:extLst>
      <p:ext uri="{BB962C8B-B14F-4D97-AF65-F5344CB8AC3E}">
        <p14:creationId xmlns:p14="http://schemas.microsoft.com/office/powerpoint/2010/main" val="419804176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BC44D1-B610-492B-A01E-90923FF75C0F}"/>
              </a:ext>
            </a:extLst>
          </p:cNvPr>
          <p:cNvSpPr>
            <a:spLocks noGrp="1"/>
          </p:cNvSpPr>
          <p:nvPr>
            <p:ph type="title"/>
          </p:nvPr>
        </p:nvSpPr>
        <p:spPr>
          <a:xfrm>
            <a:off x="1517904" y="924253"/>
            <a:ext cx="9144000" cy="1937819"/>
          </a:xfrm>
        </p:spPr>
        <p:txBody>
          <a:bodyPr>
            <a:normAutofit/>
          </a:bodyPr>
          <a:lstStyle/>
          <a:p>
            <a:pPr algn="ctr"/>
            <a:r>
              <a:rPr lang="pl-PL">
                <a:cs typeface="Aharoni"/>
              </a:rPr>
              <a:t>ELEKTRONICZNE INDEKSY</a:t>
            </a:r>
          </a:p>
        </p:txBody>
      </p:sp>
      <p:sp>
        <p:nvSpPr>
          <p:cNvPr id="3" name="Symbol zastępczy zawartości 2">
            <a:extLst>
              <a:ext uri="{FF2B5EF4-FFF2-40B4-BE49-F238E27FC236}">
                <a16:creationId xmlns:a16="http://schemas.microsoft.com/office/drawing/2014/main" id="{F06A90C0-98C5-4371-AF63-A7A60FCE4389}"/>
              </a:ext>
            </a:extLst>
          </p:cNvPr>
          <p:cNvSpPr>
            <a:spLocks noGrp="1"/>
          </p:cNvSpPr>
          <p:nvPr>
            <p:ph idx="1"/>
          </p:nvPr>
        </p:nvSpPr>
        <p:spPr>
          <a:xfrm>
            <a:off x="1517904" y="1986711"/>
            <a:ext cx="9144000" cy="3629724"/>
          </a:xfrm>
        </p:spPr>
        <p:txBody>
          <a:bodyPr vert="horz" lIns="91440" tIns="45720" rIns="91440" bIns="45720" rtlCol="0" anchor="t">
            <a:normAutofit fontScale="92500" lnSpcReduction="10000"/>
          </a:bodyPr>
          <a:lstStyle/>
          <a:p>
            <a:pPr>
              <a:buNone/>
            </a:pPr>
            <a:r>
              <a:rPr lang="pl-PL">
                <a:ea typeface="+mn-lt"/>
                <a:cs typeface="+mn-lt"/>
              </a:rPr>
              <a:t>     Indeks elektroniczny zawiera między innymi: poświadczenia wpisów na semestr, informacje o udzielonych urlopach, skreśleniach z listy studentów, wznowieniach, przeniesieniach, bilanse dorobku akademickiego, a przede wszystkim listy kursów/grup kursów realizowanych w poszczególnych semestrach przez studenta – wraz z ocenami z zaliczeń oraz egzaminów.</a:t>
            </a:r>
            <a:endParaRPr lang="pl-PL"/>
          </a:p>
          <a:p>
            <a:pPr>
              <a:buNone/>
            </a:pPr>
            <a:br>
              <a:rPr lang="en-US" dirty="0"/>
            </a:br>
            <a:endParaRPr lang="en-US" dirty="0"/>
          </a:p>
          <a:p>
            <a:pPr marL="0" indent="0">
              <a:buNone/>
            </a:pPr>
            <a:endParaRPr lang="pl-PL" dirty="0"/>
          </a:p>
        </p:txBody>
      </p:sp>
    </p:spTree>
    <p:extLst>
      <p:ext uri="{BB962C8B-B14F-4D97-AF65-F5344CB8AC3E}">
        <p14:creationId xmlns:p14="http://schemas.microsoft.com/office/powerpoint/2010/main" val="3887699526"/>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01D2F15-BB92-496F-840F-8C117D5368BE}"/>
              </a:ext>
            </a:extLst>
          </p:cNvPr>
          <p:cNvSpPr>
            <a:spLocks noGrp="1"/>
          </p:cNvSpPr>
          <p:nvPr>
            <p:ph type="title"/>
          </p:nvPr>
        </p:nvSpPr>
        <p:spPr>
          <a:xfrm>
            <a:off x="1517904" y="1083742"/>
            <a:ext cx="9144000" cy="1778330"/>
          </a:xfrm>
        </p:spPr>
        <p:txBody>
          <a:bodyPr>
            <a:normAutofit/>
          </a:bodyPr>
          <a:lstStyle/>
          <a:p>
            <a:pPr algn="ctr"/>
            <a:r>
              <a:rPr lang="pl-PL">
                <a:cs typeface="Aharoni"/>
              </a:rPr>
              <a:t>E-LEARNING</a:t>
            </a:r>
          </a:p>
        </p:txBody>
      </p:sp>
      <p:sp>
        <p:nvSpPr>
          <p:cNvPr id="3" name="Symbol zastępczy zawartości 2">
            <a:extLst>
              <a:ext uri="{FF2B5EF4-FFF2-40B4-BE49-F238E27FC236}">
                <a16:creationId xmlns:a16="http://schemas.microsoft.com/office/drawing/2014/main" id="{952B2F32-B0E2-49E7-89BF-8D2ED1AFE813}"/>
              </a:ext>
            </a:extLst>
          </p:cNvPr>
          <p:cNvSpPr>
            <a:spLocks noGrp="1"/>
          </p:cNvSpPr>
          <p:nvPr>
            <p:ph idx="1"/>
          </p:nvPr>
        </p:nvSpPr>
        <p:spPr>
          <a:xfrm>
            <a:off x="1517904" y="1977850"/>
            <a:ext cx="9144000" cy="3603143"/>
          </a:xfrm>
        </p:spPr>
        <p:txBody>
          <a:bodyPr vert="horz" lIns="91440" tIns="45720" rIns="91440" bIns="45720" rtlCol="0" anchor="t">
            <a:normAutofit/>
          </a:bodyPr>
          <a:lstStyle/>
          <a:p>
            <a:pPr marL="0" indent="0">
              <a:buNone/>
            </a:pPr>
            <a:r>
              <a:rPr lang="pl-PL">
                <a:ea typeface="+mn-lt"/>
                <a:cs typeface="+mn-lt"/>
              </a:rPr>
              <a:t>E–learning lub e-nauka – nauczanie lub szkolenia przy użyciu technologii informatycznej. Oznacza wspomaganie procesu dydaktycznego za pomocą komputerów osobistych, smartfonów, tabletów i Internetu. Pozwala na ukończenie kursu, szkolenia, a nawet studiów bez konieczności fizycznej obecności w sali wykładowej.</a:t>
            </a:r>
            <a:endParaRPr lang="pl-PL"/>
          </a:p>
        </p:txBody>
      </p:sp>
    </p:spTree>
    <p:extLst>
      <p:ext uri="{BB962C8B-B14F-4D97-AF65-F5344CB8AC3E}">
        <p14:creationId xmlns:p14="http://schemas.microsoft.com/office/powerpoint/2010/main" val="1565034414"/>
      </p:ext>
    </p:extLst>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F312D5F-C693-43E7-AA0B-59394C07C647}"/>
              </a:ext>
            </a:extLst>
          </p:cNvPr>
          <p:cNvSpPr>
            <a:spLocks noGrp="1"/>
          </p:cNvSpPr>
          <p:nvPr>
            <p:ph type="title"/>
          </p:nvPr>
        </p:nvSpPr>
        <p:spPr>
          <a:xfrm>
            <a:off x="1154625" y="791346"/>
            <a:ext cx="10216116" cy="2265656"/>
          </a:xfrm>
        </p:spPr>
        <p:txBody>
          <a:bodyPr>
            <a:normAutofit/>
          </a:bodyPr>
          <a:lstStyle/>
          <a:p>
            <a:pPr algn="ctr"/>
            <a:r>
              <a:rPr lang="pl-PL">
                <a:cs typeface="Aharoni"/>
              </a:rPr>
              <a:t>MEDIA SPOŁECZNOŚCIOWE W EDUKACJI</a:t>
            </a:r>
            <a:endParaRPr lang="pl-PL" dirty="0">
              <a:cs typeface="Aharoni"/>
            </a:endParaRPr>
          </a:p>
        </p:txBody>
      </p:sp>
      <p:sp>
        <p:nvSpPr>
          <p:cNvPr id="3" name="Symbol zastępczy zawartości 2">
            <a:extLst>
              <a:ext uri="{FF2B5EF4-FFF2-40B4-BE49-F238E27FC236}">
                <a16:creationId xmlns:a16="http://schemas.microsoft.com/office/drawing/2014/main" id="{7B27F77E-7DC5-4E9D-B7F5-8D312241080E}"/>
              </a:ext>
            </a:extLst>
          </p:cNvPr>
          <p:cNvSpPr>
            <a:spLocks noGrp="1"/>
          </p:cNvSpPr>
          <p:nvPr>
            <p:ph idx="1"/>
          </p:nvPr>
        </p:nvSpPr>
        <p:spPr>
          <a:xfrm>
            <a:off x="1517904" y="2234803"/>
            <a:ext cx="9144000" cy="3346190"/>
          </a:xfrm>
        </p:spPr>
        <p:txBody>
          <a:bodyPr vert="horz" lIns="91440" tIns="45720" rIns="91440" bIns="45720" rtlCol="0" anchor="t">
            <a:normAutofit fontScale="70000" lnSpcReduction="20000"/>
          </a:bodyPr>
          <a:lstStyle/>
          <a:p>
            <a:pPr marL="0" indent="0">
              <a:buNone/>
            </a:pPr>
            <a:r>
              <a:rPr lang="pl-PL">
                <a:ea typeface="+mn-lt"/>
                <a:cs typeface="+mn-lt"/>
              </a:rPr>
              <a:t>Social media, oprócz funkcji rozrywkowej, służą obecnie jako sprawne narzędzie komunikacji i dzielenia się wiedzy. Możliwość zakładania zamkniętych grup jest popularna zarówno wśród uczniów w klasie, studentów w kole naukowym, jak i naukowców z całego świata, zajmujących się konkretną dziedziną badań. Ułatwia ona udostępnianie materiałów edukacyjnych, dyskusję w komentarzach i interakcje między uczniami. Ponadto, wiele instytutów badawczych i wydziałów uniwersyteckich rozwija swoje profile w social mediach, na których udostępniają i rozpowszechniają wykłady i filmy. To właśnie dzięki mediom społecznościowym wystąpienia z serii TED stały się tak popularne, że odnotowują miliony odsłon. W tym roku możemy spodziewać się rosnącej liczby przystępnych i wartościowych materiałów edukacyjnych, często darmowych. To z pewnością duży krok w stronę inkluzywności i dostępności edukacji.</a:t>
            </a:r>
            <a:endParaRPr lang="pl-PL"/>
          </a:p>
        </p:txBody>
      </p:sp>
    </p:spTree>
    <p:extLst>
      <p:ext uri="{BB962C8B-B14F-4D97-AF65-F5344CB8AC3E}">
        <p14:creationId xmlns:p14="http://schemas.microsoft.com/office/powerpoint/2010/main" val="826495989"/>
      </p:ext>
    </p:extLst>
  </p:cSld>
  <p:clrMapOvr>
    <a:masterClrMapping/>
  </p:clrMapOvr>
  <mc:AlternateContent xmlns:mc="http://schemas.openxmlformats.org/markup-compatibility/2006" xmlns:p14="http://schemas.microsoft.com/office/powerpoint/2010/main">
    <mc:Choice Requires="p14">
      <p:transition spd="slow" p14:dur="30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2A3CEC1-0EB0-435B-B326-21E76D6F188C}"/>
              </a:ext>
            </a:extLst>
          </p:cNvPr>
          <p:cNvSpPr>
            <a:spLocks noGrp="1"/>
          </p:cNvSpPr>
          <p:nvPr>
            <p:ph type="title"/>
          </p:nvPr>
        </p:nvSpPr>
        <p:spPr>
          <a:xfrm>
            <a:off x="1517904" y="871091"/>
            <a:ext cx="9144000" cy="1990981"/>
          </a:xfrm>
        </p:spPr>
        <p:txBody>
          <a:bodyPr>
            <a:normAutofit/>
          </a:bodyPr>
          <a:lstStyle/>
          <a:p>
            <a:pPr algn="ctr"/>
            <a:r>
              <a:rPr lang="pl-PL" dirty="0">
                <a:cs typeface="Aharoni"/>
              </a:rPr>
              <a:t>NOWE TECHNOLOGIE W NAUCZANIU OSÓB CHORYCH I </a:t>
            </a:r>
            <a:r>
              <a:rPr lang="pl-PL">
                <a:cs typeface="Aharoni"/>
              </a:rPr>
              <a:t>NIEPEŁNOSPRAWNYCH</a:t>
            </a:r>
          </a:p>
        </p:txBody>
      </p:sp>
      <p:sp>
        <p:nvSpPr>
          <p:cNvPr id="3" name="Symbol zastępczy zawartości 2">
            <a:extLst>
              <a:ext uri="{FF2B5EF4-FFF2-40B4-BE49-F238E27FC236}">
                <a16:creationId xmlns:a16="http://schemas.microsoft.com/office/drawing/2014/main" id="{A9371234-644F-42A3-AE0E-69A311A340A3}"/>
              </a:ext>
            </a:extLst>
          </p:cNvPr>
          <p:cNvSpPr>
            <a:spLocks noGrp="1"/>
          </p:cNvSpPr>
          <p:nvPr>
            <p:ph idx="1"/>
          </p:nvPr>
        </p:nvSpPr>
        <p:spPr>
          <a:xfrm>
            <a:off x="1517904" y="2970222"/>
            <a:ext cx="9144000" cy="2610771"/>
          </a:xfrm>
        </p:spPr>
        <p:txBody>
          <a:bodyPr vert="horz" lIns="91440" tIns="45720" rIns="91440" bIns="45720" rtlCol="0" anchor="t">
            <a:normAutofit fontScale="55000" lnSpcReduction="20000"/>
          </a:bodyPr>
          <a:lstStyle/>
          <a:p>
            <a:pPr marL="0" indent="0" algn="just">
              <a:buNone/>
            </a:pPr>
            <a:r>
              <a:rPr lang="pl-PL">
                <a:ea typeface="+mn-lt"/>
                <a:cs typeface="+mn-lt"/>
              </a:rPr>
              <a:t>Nowe technologie przydają się także dotworzenia nowatorskich metod i form nauczania dla dzieci i młodzieży niepełnosprawnej. Dzięki ich zastosowaniu o wiele łatwiej i efektywniej naukę pobierać mogą osoby z wadą wzroku, w tym całkowicie niewidome, z wadą słuchu, w tym całkiem głuche, a także uczniowie poruszający się na wózkach inwalidzkich, przewlekle chorzy oraz osoby leżące.</a:t>
            </a:r>
            <a:endParaRPr lang="pl-PL"/>
          </a:p>
          <a:p>
            <a:pPr marL="0" indent="0" algn="just">
              <a:buNone/>
            </a:pPr>
            <a:r>
              <a:rPr lang="pl-PL">
                <a:ea typeface="+mn-lt"/>
                <a:cs typeface="+mn-lt"/>
              </a:rPr>
              <a:t>Pomocne okażą się specjalne oprogramowania do komputerów, np. dla osób słabowidzących i niewidomych, które "mówią" co dzieje się na ekranie. Można wykorzystywać również narzędzia dla osób z wadą słuchu, w tym specjalne słuchawki, które eliminują rozpraszające bodźce z otoczenia i wzmacniają słuch dziecka. Dzieci z trudnościami w poruszaniu się mogą korzystać ze specjalnych tablic, na których pisze się o wiele łatwiej niż w zeszycie. Mogą korzystać ze - wspomnianych wcześniej - e-booków, jeśli czytanie tradycyjnych książek sprawia im trudności. Dla osób z wadami wzroku polecane są audiobooki. Dla dzieci chorych przewlekle i leżących doskonałym rozwiązaniem będzie - wspomniany wcześniej - e-learning. Nauczyciel może uczyć dziecko na odległość, a nawet przepytywać go z danej partii materiału online.</a:t>
            </a:r>
            <a:endParaRPr lang="pl-PL"/>
          </a:p>
          <a:p>
            <a:endParaRPr lang="pl-PL" dirty="0"/>
          </a:p>
        </p:txBody>
      </p:sp>
    </p:spTree>
    <p:extLst>
      <p:ext uri="{BB962C8B-B14F-4D97-AF65-F5344CB8AC3E}">
        <p14:creationId xmlns:p14="http://schemas.microsoft.com/office/powerpoint/2010/main" val="969751270"/>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C36C453-EAF1-4572-AD64-E04B1417E6CE}"/>
              </a:ext>
            </a:extLst>
          </p:cNvPr>
          <p:cNvSpPr>
            <a:spLocks noGrp="1"/>
          </p:cNvSpPr>
          <p:nvPr>
            <p:ph type="title"/>
          </p:nvPr>
        </p:nvSpPr>
        <p:spPr>
          <a:xfrm>
            <a:off x="1517904" y="764764"/>
            <a:ext cx="9144000" cy="892285"/>
          </a:xfrm>
        </p:spPr>
        <p:txBody>
          <a:bodyPr>
            <a:normAutofit/>
          </a:bodyPr>
          <a:lstStyle/>
          <a:p>
            <a:pPr algn="ctr"/>
            <a:r>
              <a:rPr lang="pl-PL" sz="4800">
                <a:cs typeface="Aharoni"/>
              </a:rPr>
              <a:t>O SZKOLE</a:t>
            </a:r>
          </a:p>
        </p:txBody>
      </p:sp>
      <p:sp>
        <p:nvSpPr>
          <p:cNvPr id="3" name="Symbol zastępczy zawartości 2">
            <a:extLst>
              <a:ext uri="{FF2B5EF4-FFF2-40B4-BE49-F238E27FC236}">
                <a16:creationId xmlns:a16="http://schemas.microsoft.com/office/drawing/2014/main" id="{9F31978B-958D-4540-8E09-0109433B1D65}"/>
              </a:ext>
            </a:extLst>
          </p:cNvPr>
          <p:cNvSpPr>
            <a:spLocks noGrp="1"/>
          </p:cNvSpPr>
          <p:nvPr>
            <p:ph idx="1"/>
          </p:nvPr>
        </p:nvSpPr>
        <p:spPr>
          <a:xfrm>
            <a:off x="1517904" y="1419641"/>
            <a:ext cx="9144000" cy="2601911"/>
          </a:xfrm>
        </p:spPr>
        <p:txBody>
          <a:bodyPr vert="horz" lIns="91440" tIns="45720" rIns="91440" bIns="45720" rtlCol="0" anchor="t">
            <a:normAutofit fontScale="92500" lnSpcReduction="10000"/>
          </a:bodyPr>
          <a:lstStyle/>
          <a:p>
            <a:pPr marL="0" indent="0">
              <a:buNone/>
            </a:pPr>
            <a:r>
              <a:rPr lang="pl-PL" dirty="0"/>
              <a:t>W Krzętowie funkcjonuje Publiczna Szkoła Podstawowa , która </a:t>
            </a:r>
            <a:r>
              <a:rPr lang="pl-PL"/>
              <a:t>została oddana do użytku w XX wieku. Budynek został </a:t>
            </a:r>
            <a:r>
              <a:rPr lang="pl-PL" dirty="0"/>
              <a:t>wybudowany z funduszów państwowych. Oficjalne oddanie</a:t>
            </a:r>
            <a:r>
              <a:rPr lang="pl-PL" dirty="0">
                <a:ea typeface="+mn-lt"/>
                <a:cs typeface="+mn-lt"/>
              </a:rPr>
              <a:t> szkoły do użytku państwowego nastąpiło 22 lipca 1967 roku. Szkoła znajduje się na końcu wsi położonej w urokliwej dolinie rzeki Pilicy nieopodal parku "Dąbrówka". Obecnie jest szkołą ośmioletnią.</a:t>
            </a:r>
            <a:endParaRPr lang="pl-PL" dirty="0"/>
          </a:p>
        </p:txBody>
      </p:sp>
      <p:pic>
        <p:nvPicPr>
          <p:cNvPr id="4" name="Obraz 8" descr="Obraz zawierający trawa, niebo, zewnętrzne, drzewo&#10;&#10;Opis wygenerowany automatycznie">
            <a:extLst>
              <a:ext uri="{FF2B5EF4-FFF2-40B4-BE49-F238E27FC236}">
                <a16:creationId xmlns:a16="http://schemas.microsoft.com/office/drawing/2014/main" id="{1DBE1239-D015-411B-BD18-DC130EA096B2}"/>
              </a:ext>
            </a:extLst>
          </p:cNvPr>
          <p:cNvPicPr>
            <a:picLocks noChangeAspect="1"/>
          </p:cNvPicPr>
          <p:nvPr/>
        </p:nvPicPr>
        <p:blipFill>
          <a:blip r:embed="rId2"/>
          <a:stretch>
            <a:fillRect/>
          </a:stretch>
        </p:blipFill>
        <p:spPr>
          <a:xfrm>
            <a:off x="2137144" y="4153306"/>
            <a:ext cx="2743200" cy="1829761"/>
          </a:xfrm>
          <a:prstGeom prst="rect">
            <a:avLst/>
          </a:prstGeom>
        </p:spPr>
      </p:pic>
      <p:pic>
        <p:nvPicPr>
          <p:cNvPr id="9" name="Obraz 10" descr="Obraz zawierający drzewo, zewnętrzne, niebo, roślina&#10;&#10;Opis wygenerowany automatycznie">
            <a:extLst>
              <a:ext uri="{FF2B5EF4-FFF2-40B4-BE49-F238E27FC236}">
                <a16:creationId xmlns:a16="http://schemas.microsoft.com/office/drawing/2014/main" id="{ADDD9563-5179-450E-8D04-B936807286B0}"/>
              </a:ext>
            </a:extLst>
          </p:cNvPr>
          <p:cNvPicPr>
            <a:picLocks noChangeAspect="1"/>
          </p:cNvPicPr>
          <p:nvPr/>
        </p:nvPicPr>
        <p:blipFill>
          <a:blip r:embed="rId3"/>
          <a:stretch>
            <a:fillRect/>
          </a:stretch>
        </p:blipFill>
        <p:spPr>
          <a:xfrm>
            <a:off x="7471144" y="4152318"/>
            <a:ext cx="2743200" cy="1867178"/>
          </a:xfrm>
          <a:prstGeom prst="rect">
            <a:avLst/>
          </a:prstGeom>
        </p:spPr>
      </p:pic>
    </p:spTree>
    <p:extLst>
      <p:ext uri="{BB962C8B-B14F-4D97-AF65-F5344CB8AC3E}">
        <p14:creationId xmlns:p14="http://schemas.microsoft.com/office/powerpoint/2010/main" val="56691081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C9290BF-1F26-4077-9C44-9F5F8434223F}"/>
              </a:ext>
            </a:extLst>
          </p:cNvPr>
          <p:cNvSpPr>
            <a:spLocks noGrp="1"/>
          </p:cNvSpPr>
          <p:nvPr>
            <p:ph type="title"/>
          </p:nvPr>
        </p:nvSpPr>
        <p:spPr>
          <a:xfrm>
            <a:off x="1854601" y="1517903"/>
            <a:ext cx="4176161" cy="1345115"/>
          </a:xfrm>
        </p:spPr>
        <p:txBody>
          <a:bodyPr>
            <a:normAutofit/>
          </a:bodyPr>
          <a:lstStyle/>
          <a:p>
            <a:r>
              <a:rPr lang="pl-PL">
                <a:cs typeface="Aharoni"/>
              </a:rPr>
              <a:t>DRUKARKA </a:t>
            </a:r>
            <a:r>
              <a:rPr lang="pl-PL" sz="6000">
                <a:cs typeface="Aharoni"/>
              </a:rPr>
              <a:t>3</a:t>
            </a:r>
            <a:r>
              <a:rPr lang="pl-PL">
                <a:cs typeface="Aharoni"/>
              </a:rPr>
              <a:t>D</a:t>
            </a:r>
          </a:p>
        </p:txBody>
      </p:sp>
      <p:sp>
        <p:nvSpPr>
          <p:cNvPr id="3" name="Symbol zastępczy zawartości 2">
            <a:extLst>
              <a:ext uri="{FF2B5EF4-FFF2-40B4-BE49-F238E27FC236}">
                <a16:creationId xmlns:a16="http://schemas.microsoft.com/office/drawing/2014/main" id="{2EB8A7AB-8AED-4564-B017-4D4C534AD957}"/>
              </a:ext>
            </a:extLst>
          </p:cNvPr>
          <p:cNvSpPr>
            <a:spLocks noGrp="1"/>
          </p:cNvSpPr>
          <p:nvPr>
            <p:ph idx="1"/>
          </p:nvPr>
        </p:nvSpPr>
        <p:spPr>
          <a:xfrm>
            <a:off x="1517904" y="2970222"/>
            <a:ext cx="4512857" cy="3128825"/>
          </a:xfrm>
        </p:spPr>
        <p:txBody>
          <a:bodyPr vert="horz" lIns="91440" tIns="45720" rIns="91440" bIns="45720" rtlCol="0" anchor="t">
            <a:normAutofit/>
          </a:bodyPr>
          <a:lstStyle/>
          <a:p>
            <a:pPr>
              <a:lnSpc>
                <a:spcPct val="95000"/>
              </a:lnSpc>
              <a:buNone/>
            </a:pPr>
            <a:r>
              <a:rPr lang="pl-PL" sz="1600" b="1"/>
              <a:t>       Drukarka 3D to urządzenie, które coraz </a:t>
            </a:r>
            <a:r>
              <a:rPr lang="pl-PL" sz="1600" b="1" dirty="0"/>
              <a:t>częściej pojawia się w szkołach. Nie jest już sprzętem, który był domeną profesjonalistów. Przygotowując się do zakupu drukarki 3D dla początkujących, powinniśmy zwrócić uwagę na kilka istotnych parametrów. Dzięki odpowiedniemu dobraniu drukarki będziemy cieszyć się własnoręcznie wykonanymi przedmiotami!</a:t>
            </a:r>
            <a:endParaRPr lang="pl-PL" sz="1600" dirty="0"/>
          </a:p>
          <a:p>
            <a:pPr marL="0" indent="0">
              <a:lnSpc>
                <a:spcPct val="95000"/>
              </a:lnSpc>
              <a:buNone/>
            </a:pPr>
            <a:endParaRPr lang="pl-PL" sz="1600"/>
          </a:p>
        </p:txBody>
      </p:sp>
      <p:pic>
        <p:nvPicPr>
          <p:cNvPr id="5" name="Obraz 5" descr="Obraz zawierający tekst&#10;&#10;Opis wygenerowany automatycznie">
            <a:extLst>
              <a:ext uri="{FF2B5EF4-FFF2-40B4-BE49-F238E27FC236}">
                <a16:creationId xmlns:a16="http://schemas.microsoft.com/office/drawing/2014/main" id="{894FE0BF-B4E4-45CB-98C4-18E8FC860779}"/>
              </a:ext>
            </a:extLst>
          </p:cNvPr>
          <p:cNvPicPr>
            <a:picLocks noChangeAspect="1"/>
          </p:cNvPicPr>
          <p:nvPr/>
        </p:nvPicPr>
        <p:blipFill>
          <a:blip r:embed="rId2"/>
          <a:stretch>
            <a:fillRect/>
          </a:stretch>
        </p:blipFill>
        <p:spPr>
          <a:xfrm>
            <a:off x="6857999" y="1901883"/>
            <a:ext cx="3839571" cy="3813182"/>
          </a:xfrm>
          <a:prstGeom prst="rect">
            <a:avLst/>
          </a:prstGeom>
        </p:spPr>
      </p:pic>
    </p:spTree>
    <p:extLst>
      <p:ext uri="{BB962C8B-B14F-4D97-AF65-F5344CB8AC3E}">
        <p14:creationId xmlns:p14="http://schemas.microsoft.com/office/powerpoint/2010/main" val="3196815423"/>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19C1FE3-A19D-4FFD-9A31-218CAAA6C9FB}"/>
              </a:ext>
            </a:extLst>
          </p:cNvPr>
          <p:cNvSpPr>
            <a:spLocks noGrp="1"/>
          </p:cNvSpPr>
          <p:nvPr>
            <p:ph type="title"/>
          </p:nvPr>
        </p:nvSpPr>
        <p:spPr>
          <a:xfrm>
            <a:off x="1517904" y="1517904"/>
            <a:ext cx="9144000" cy="1344168"/>
          </a:xfrm>
        </p:spPr>
        <p:txBody>
          <a:bodyPr>
            <a:normAutofit/>
          </a:bodyPr>
          <a:lstStyle/>
          <a:p>
            <a:pPr algn="ctr"/>
            <a:r>
              <a:rPr lang="pl-PL">
                <a:solidFill>
                  <a:srgbClr val="FF0000"/>
                </a:solidFill>
                <a:cs typeface="Aharoni"/>
              </a:rPr>
              <a:t>ZAPAMIĘTAJ</a:t>
            </a:r>
            <a:endParaRPr lang="pl-PL">
              <a:solidFill>
                <a:srgbClr val="000000"/>
              </a:solidFill>
              <a:cs typeface="Aharoni"/>
            </a:endParaRPr>
          </a:p>
        </p:txBody>
      </p:sp>
      <p:sp>
        <p:nvSpPr>
          <p:cNvPr id="3" name="Symbol zastępczy zawartości 2">
            <a:extLst>
              <a:ext uri="{FF2B5EF4-FFF2-40B4-BE49-F238E27FC236}">
                <a16:creationId xmlns:a16="http://schemas.microsoft.com/office/drawing/2014/main" id="{1763F842-03C2-4F65-B4C8-21F82D4E4AFA}"/>
              </a:ext>
            </a:extLst>
          </p:cNvPr>
          <p:cNvSpPr>
            <a:spLocks noGrp="1"/>
          </p:cNvSpPr>
          <p:nvPr>
            <p:ph idx="1"/>
          </p:nvPr>
        </p:nvSpPr>
        <p:spPr>
          <a:xfrm>
            <a:off x="1517904" y="2970222"/>
            <a:ext cx="9144000" cy="2610771"/>
          </a:xfrm>
        </p:spPr>
        <p:txBody>
          <a:bodyPr vert="horz" lIns="91440" tIns="45720" rIns="91440" bIns="45720" rtlCol="0" anchor="t">
            <a:normAutofit/>
          </a:bodyPr>
          <a:lstStyle/>
          <a:p>
            <a:pPr marL="0" indent="0">
              <a:buNone/>
            </a:pPr>
            <a:r>
              <a:rPr lang="pl-PL" dirty="0"/>
              <a:t>Nowoczesne technologie są dobre pod warunkiem , że </a:t>
            </a:r>
            <a:r>
              <a:rPr lang="pl-PL"/>
              <a:t>odpowiednio je wykorzystujemy i czerpiemy z ich zalet.</a:t>
            </a:r>
          </a:p>
          <a:p>
            <a:pPr marL="0" indent="0">
              <a:buNone/>
            </a:pPr>
            <a:r>
              <a:rPr lang="pl-PL"/>
              <a:t>Korzystajmy z nowoczesnych technologii rozsądnie , ale nie zapominajmy o tradycyjnych wartościach i ideach.</a:t>
            </a:r>
            <a:endParaRPr lang="pl-PL" dirty="0"/>
          </a:p>
        </p:txBody>
      </p:sp>
    </p:spTree>
    <p:extLst>
      <p:ext uri="{BB962C8B-B14F-4D97-AF65-F5344CB8AC3E}">
        <p14:creationId xmlns:p14="http://schemas.microsoft.com/office/powerpoint/2010/main" val="585199967"/>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675AF5A1-4884-4FBA-B1BB-80A2939E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Rectangle 12">
            <a:extLst>
              <a:ext uri="{FF2B5EF4-FFF2-40B4-BE49-F238E27FC236}">
                <a16:creationId xmlns:a16="http://schemas.microsoft.com/office/drawing/2014/main" id="{5A8C16DA-E452-4500-B803-5D451BB0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57238"/>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28C55698-DA45-4F2D-B08B-4A20E40A0BDB}"/>
              </a:ext>
            </a:extLst>
          </p:cNvPr>
          <p:cNvSpPr>
            <a:spLocks noGrp="1"/>
          </p:cNvSpPr>
          <p:nvPr>
            <p:ph type="title"/>
          </p:nvPr>
        </p:nvSpPr>
        <p:spPr>
          <a:xfrm>
            <a:off x="1517904" y="2014091"/>
            <a:ext cx="9144000" cy="2983353"/>
          </a:xfrm>
        </p:spPr>
        <p:txBody>
          <a:bodyPr vert="horz" lIns="91440" tIns="45720" rIns="91440" bIns="45720" rtlCol="0" anchor="t">
            <a:noAutofit/>
          </a:bodyPr>
          <a:lstStyle/>
          <a:p>
            <a:pPr algn="ctr"/>
            <a:r>
              <a:rPr lang="pl-PL" sz="6600" b="1" dirty="0">
                <a:latin typeface="Arial"/>
                <a:cs typeface="Aharoni"/>
              </a:rPr>
              <a:t>Dziękuję za uwagę </a:t>
            </a:r>
            <a:br>
              <a:rPr lang="pl-PL" sz="6600" b="1" dirty="0">
                <a:latin typeface="Arial"/>
                <a:cs typeface="Aharoni"/>
              </a:rPr>
            </a:br>
            <a:r>
              <a:rPr lang="pl-PL" sz="6600" b="1">
                <a:latin typeface="Arial"/>
                <a:cs typeface="Aharoni"/>
              </a:rPr>
              <a:t>Oskar Węgrzyński KL.VII</a:t>
            </a:r>
            <a:endParaRPr lang="pl-PL" sz="6600" b="1" dirty="0">
              <a:latin typeface="Arial"/>
              <a:cs typeface="Aharoni"/>
            </a:endParaRPr>
          </a:p>
        </p:txBody>
      </p:sp>
      <p:graphicFrame>
        <p:nvGraphicFramePr>
          <p:cNvPr id="4" name="Diagram 4">
            <a:extLst>
              <a:ext uri="{FF2B5EF4-FFF2-40B4-BE49-F238E27FC236}">
                <a16:creationId xmlns:a16="http://schemas.microsoft.com/office/drawing/2014/main" id="{31ED6051-78AF-47CC-8736-F208CD285B61}"/>
              </a:ext>
            </a:extLst>
          </p:cNvPr>
          <p:cNvGraphicFramePr>
            <a:graphicFrameLocks noGrp="1"/>
          </p:cNvGraphicFramePr>
          <p:nvPr>
            <p:ph idx="1"/>
            <p:extLst>
              <p:ext uri="{D42A27DB-BD31-4B8C-83A1-F6EECF244321}">
                <p14:modId xmlns:p14="http://schemas.microsoft.com/office/powerpoint/2010/main" val="2933233965"/>
              </p:ext>
            </p:extLst>
          </p:nvPr>
        </p:nvGraphicFramePr>
        <p:xfrm>
          <a:off x="10608487" y="6028660"/>
          <a:ext cx="53163" cy="7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14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814964C-73BF-45AB-90BD-79DEB320C5A6}"/>
              </a:ext>
            </a:extLst>
          </p:cNvPr>
          <p:cNvSpPr>
            <a:spLocks noGrp="1"/>
          </p:cNvSpPr>
          <p:nvPr>
            <p:ph type="title"/>
          </p:nvPr>
        </p:nvSpPr>
        <p:spPr>
          <a:xfrm>
            <a:off x="1517904" y="1181207"/>
            <a:ext cx="9144000" cy="1680865"/>
          </a:xfrm>
        </p:spPr>
        <p:txBody>
          <a:bodyPr>
            <a:normAutofit/>
          </a:bodyPr>
          <a:lstStyle/>
          <a:p>
            <a:pPr algn="ctr"/>
            <a:r>
              <a:rPr lang="pl-PL" sz="4800">
                <a:cs typeface="Aharoni"/>
              </a:rPr>
              <a:t>KADRA SZKOŁY</a:t>
            </a:r>
          </a:p>
        </p:txBody>
      </p:sp>
      <p:sp>
        <p:nvSpPr>
          <p:cNvPr id="3" name="Symbol zastępczy zawartości 2">
            <a:extLst>
              <a:ext uri="{FF2B5EF4-FFF2-40B4-BE49-F238E27FC236}">
                <a16:creationId xmlns:a16="http://schemas.microsoft.com/office/drawing/2014/main" id="{71ED3ED7-8A91-4ED1-ADB6-FAE4D2FAA80C}"/>
              </a:ext>
            </a:extLst>
          </p:cNvPr>
          <p:cNvSpPr>
            <a:spLocks noGrp="1"/>
          </p:cNvSpPr>
          <p:nvPr>
            <p:ph idx="1"/>
          </p:nvPr>
        </p:nvSpPr>
        <p:spPr>
          <a:xfrm>
            <a:off x="1517904" y="2341129"/>
            <a:ext cx="9144000" cy="3700608"/>
          </a:xfrm>
        </p:spPr>
        <p:txBody>
          <a:bodyPr vert="horz" lIns="91440" tIns="45720" rIns="91440" bIns="45720" rtlCol="0" anchor="t">
            <a:normAutofit fontScale="92500"/>
          </a:bodyPr>
          <a:lstStyle/>
          <a:p>
            <a:pPr marL="0" indent="0">
              <a:buNone/>
            </a:pPr>
            <a:r>
              <a:rPr lang="pl-PL" dirty="0">
                <a:ea typeface="+mn-lt"/>
                <a:cs typeface="+mn-lt"/>
              </a:rPr>
              <a:t>Funkcję dyrektora placówki pełni Pani mgr Joanna </a:t>
            </a:r>
            <a:r>
              <a:rPr lang="pl-PL" dirty="0" err="1">
                <a:ea typeface="+mn-lt"/>
                <a:cs typeface="+mn-lt"/>
              </a:rPr>
              <a:t>Mądrzak.W</a:t>
            </a:r>
            <a:r>
              <a:rPr lang="pl-PL" dirty="0">
                <a:ea typeface="+mn-lt"/>
                <a:cs typeface="+mn-lt"/>
              </a:rPr>
              <a:t> szkole pracuje około 18 nauczycieli, w tym 3 którzy prowadzą zajęcia z informatyki: Pani mgr Iwona </a:t>
            </a:r>
            <a:r>
              <a:rPr lang="pl-PL" dirty="0" err="1">
                <a:ea typeface="+mn-lt"/>
                <a:cs typeface="+mn-lt"/>
              </a:rPr>
              <a:t>Mofina</a:t>
            </a:r>
            <a:r>
              <a:rPr lang="pl-PL" dirty="0">
                <a:ea typeface="+mn-lt"/>
                <a:cs typeface="+mn-lt"/>
              </a:rPr>
              <a:t>, Pan mgr Zbigniew Banaszczyk, oraz w młodszych klasach Pani mgr Iwona Kolanowska. Dzięki zaangażowaniu Pani dyrektor, nasza szkoła, choć jest jedną z najmniejszych w Polsce na dzień dzisiejszy funkcjonuje doskonale. Pani dyrektor oraz nauczyciele w miarę możliwości wdrażają coraz to nowsze technologie pomagające w nauce swoim uczniom.</a:t>
            </a:r>
            <a:endParaRPr lang="pl-PL" dirty="0"/>
          </a:p>
        </p:txBody>
      </p:sp>
    </p:spTree>
    <p:extLst>
      <p:ext uri="{BB962C8B-B14F-4D97-AF65-F5344CB8AC3E}">
        <p14:creationId xmlns:p14="http://schemas.microsoft.com/office/powerpoint/2010/main" val="2810952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C57C16-8D81-4256-A186-1125C121D6A2}"/>
              </a:ext>
            </a:extLst>
          </p:cNvPr>
          <p:cNvSpPr>
            <a:spLocks noGrp="1"/>
          </p:cNvSpPr>
          <p:nvPr>
            <p:ph type="title"/>
          </p:nvPr>
        </p:nvSpPr>
        <p:spPr>
          <a:xfrm>
            <a:off x="1517904" y="1198928"/>
            <a:ext cx="9144000" cy="1663144"/>
          </a:xfrm>
        </p:spPr>
        <p:txBody>
          <a:bodyPr>
            <a:normAutofit/>
          </a:bodyPr>
          <a:lstStyle/>
          <a:p>
            <a:pPr algn="ctr"/>
            <a:r>
              <a:rPr lang="pl-PL">
                <a:cs typeface="Aharoni"/>
              </a:rPr>
              <a:t>TECHNOLOGIE W EDUKACJI</a:t>
            </a:r>
          </a:p>
        </p:txBody>
      </p:sp>
      <p:sp>
        <p:nvSpPr>
          <p:cNvPr id="3" name="Symbol zastępczy zawartości 2">
            <a:extLst>
              <a:ext uri="{FF2B5EF4-FFF2-40B4-BE49-F238E27FC236}">
                <a16:creationId xmlns:a16="http://schemas.microsoft.com/office/drawing/2014/main" id="{9A5EEE37-DF09-4D18-83F3-2807B248D963}"/>
              </a:ext>
            </a:extLst>
          </p:cNvPr>
          <p:cNvSpPr>
            <a:spLocks noGrp="1"/>
          </p:cNvSpPr>
          <p:nvPr>
            <p:ph idx="1"/>
          </p:nvPr>
        </p:nvSpPr>
        <p:spPr>
          <a:xfrm>
            <a:off x="1517904" y="2536059"/>
            <a:ext cx="9144000" cy="3044934"/>
          </a:xfrm>
        </p:spPr>
        <p:txBody>
          <a:bodyPr vert="horz" lIns="91440" tIns="45720" rIns="91440" bIns="45720" rtlCol="0" anchor="t">
            <a:normAutofit/>
          </a:bodyPr>
          <a:lstStyle/>
          <a:p>
            <a:pPr marL="0" indent="0">
              <a:buNone/>
            </a:pPr>
            <a:r>
              <a:rPr lang="pl-PL" sz="2400"/>
              <a:t>1. SZKOŁA PODSTAWOWA IM. JAROSŁAWA DĄBROWSKIEGO W KRZĘTOWIE</a:t>
            </a:r>
            <a:endParaRPr lang="pl-PL"/>
          </a:p>
          <a:p>
            <a:pPr marL="0" indent="0">
              <a:buNone/>
            </a:pPr>
            <a:r>
              <a:rPr lang="pl-PL" sz="2400"/>
              <a:t>2. POZOSTAŁE , WYKORZYSTYWANE W KRAJU I NA ŚWIECIE</a:t>
            </a:r>
          </a:p>
        </p:txBody>
      </p:sp>
    </p:spTree>
    <p:extLst>
      <p:ext uri="{BB962C8B-B14F-4D97-AF65-F5344CB8AC3E}">
        <p14:creationId xmlns:p14="http://schemas.microsoft.com/office/powerpoint/2010/main" val="1281253253"/>
      </p:ext>
    </p:extLst>
  </p:cSld>
  <p:clrMapOvr>
    <a:masterClrMapping/>
  </p:clrMapOvr>
  <mc:AlternateContent xmlns:mc="http://schemas.openxmlformats.org/markup-compatibility/2006" xmlns:p14="http://schemas.microsoft.com/office/powerpoint/2010/main">
    <mc:Choice Requires="p14">
      <p:transition spd="slow" p14:dur="30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8AF506F-C2FD-4621-A111-45F27FE3B032}"/>
              </a:ext>
            </a:extLst>
          </p:cNvPr>
          <p:cNvSpPr>
            <a:spLocks noGrp="1"/>
          </p:cNvSpPr>
          <p:nvPr>
            <p:ph type="title"/>
          </p:nvPr>
        </p:nvSpPr>
        <p:spPr>
          <a:xfrm>
            <a:off x="1517904" y="2660904"/>
            <a:ext cx="9321209" cy="1503655"/>
          </a:xfrm>
        </p:spPr>
        <p:txBody>
          <a:bodyPr>
            <a:noAutofit/>
          </a:bodyPr>
          <a:lstStyle/>
          <a:p>
            <a:pPr algn="ctr"/>
            <a:r>
              <a:rPr lang="pl-PL" sz="9600">
                <a:cs typeface="Aharoni"/>
              </a:rPr>
              <a:t>DZIAŁ I</a:t>
            </a:r>
            <a:endParaRPr lang="pl-PL" sz="9600" dirty="0">
              <a:cs typeface="Aharoni"/>
            </a:endParaRPr>
          </a:p>
        </p:txBody>
      </p:sp>
      <p:sp>
        <p:nvSpPr>
          <p:cNvPr id="3" name="Symbol zastępczy zawartości 2">
            <a:extLst>
              <a:ext uri="{FF2B5EF4-FFF2-40B4-BE49-F238E27FC236}">
                <a16:creationId xmlns:a16="http://schemas.microsoft.com/office/drawing/2014/main" id="{78F414C3-6826-4BE4-91DA-D0009A114520}"/>
              </a:ext>
            </a:extLst>
          </p:cNvPr>
          <p:cNvSpPr>
            <a:spLocks noGrp="1"/>
          </p:cNvSpPr>
          <p:nvPr>
            <p:ph idx="1"/>
          </p:nvPr>
        </p:nvSpPr>
        <p:spPr>
          <a:xfrm flipH="1" flipV="1">
            <a:off x="10661904" y="5580993"/>
            <a:ext cx="53162" cy="65089"/>
          </a:xfrm>
        </p:spPr>
        <p:txBody>
          <a:bodyPr vert="horz" lIns="91440" tIns="45720" rIns="91440" bIns="45720" rtlCol="0" anchor="t">
            <a:normAutofit fontScale="25000" lnSpcReduction="20000"/>
          </a:bodyPr>
          <a:lstStyle/>
          <a:p>
            <a:r>
              <a:rPr lang="pl-PL"/>
              <a:t>.</a:t>
            </a:r>
          </a:p>
        </p:txBody>
      </p:sp>
    </p:spTree>
    <p:extLst>
      <p:ext uri="{BB962C8B-B14F-4D97-AF65-F5344CB8AC3E}">
        <p14:creationId xmlns:p14="http://schemas.microsoft.com/office/powerpoint/2010/main" val="240126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126B0B1-DB0F-46E0-827B-2AE8DDAF7B56}"/>
              </a:ext>
            </a:extLst>
          </p:cNvPr>
          <p:cNvSpPr>
            <a:spLocks noGrp="1"/>
          </p:cNvSpPr>
          <p:nvPr>
            <p:ph type="title"/>
          </p:nvPr>
        </p:nvSpPr>
        <p:spPr>
          <a:xfrm>
            <a:off x="1517904" y="941974"/>
            <a:ext cx="9144000" cy="1920098"/>
          </a:xfrm>
        </p:spPr>
        <p:txBody>
          <a:bodyPr>
            <a:normAutofit/>
          </a:bodyPr>
          <a:lstStyle/>
          <a:p>
            <a:r>
              <a:rPr lang="pl-PL">
                <a:cs typeface="Aharoni"/>
              </a:rPr>
              <a:t>NOWE TECHNOLOGIE W EDUKACJI W NASZEJ SZKOLE :</a:t>
            </a:r>
            <a:endParaRPr lang="pl-PL"/>
          </a:p>
        </p:txBody>
      </p:sp>
      <p:sp>
        <p:nvSpPr>
          <p:cNvPr id="3" name="Symbol zastępczy zawartości 2">
            <a:extLst>
              <a:ext uri="{FF2B5EF4-FFF2-40B4-BE49-F238E27FC236}">
                <a16:creationId xmlns:a16="http://schemas.microsoft.com/office/drawing/2014/main" id="{E5F774F6-9E4C-424B-A30B-89B6C8160B77}"/>
              </a:ext>
            </a:extLst>
          </p:cNvPr>
          <p:cNvSpPr>
            <a:spLocks noGrp="1"/>
          </p:cNvSpPr>
          <p:nvPr>
            <p:ph idx="1"/>
          </p:nvPr>
        </p:nvSpPr>
        <p:spPr>
          <a:xfrm>
            <a:off x="1517904" y="2598083"/>
            <a:ext cx="9144000" cy="2982910"/>
          </a:xfrm>
        </p:spPr>
        <p:txBody>
          <a:bodyPr vert="horz" lIns="91440" tIns="45720" rIns="91440" bIns="45720" rtlCol="0" anchor="t">
            <a:normAutofit fontScale="92500" lnSpcReduction="20000"/>
          </a:bodyPr>
          <a:lstStyle/>
          <a:p>
            <a:pPr>
              <a:buFont typeface="Arial" panose="020B0504020202020204" pitchFamily="34" charset="0"/>
              <a:buChar char="•"/>
            </a:pPr>
            <a:r>
              <a:rPr lang="pl-PL" dirty="0"/>
              <a:t>Odpowiednio wyposażone sale lekcyjne i pracownia komputerowa (świetlica szkolna)</a:t>
            </a:r>
          </a:p>
          <a:p>
            <a:pPr>
              <a:buFont typeface="Arial" panose="020B0504020202020204" pitchFamily="34" charset="0"/>
              <a:buChar char="•"/>
            </a:pPr>
            <a:r>
              <a:rPr lang="pl-PL" dirty="0"/>
              <a:t>Tablice interaktywne – multimedialne</a:t>
            </a:r>
          </a:p>
          <a:p>
            <a:pPr>
              <a:buFont typeface="Arial" panose="020B0504020202020204" pitchFamily="34" charset="0"/>
              <a:buChar char="•"/>
            </a:pPr>
            <a:r>
              <a:rPr lang="pl-PL" dirty="0"/>
              <a:t>Dziennik elektroniczny </a:t>
            </a:r>
          </a:p>
          <a:p>
            <a:pPr>
              <a:buFont typeface="Arial" panose="020B0504020202020204" pitchFamily="34" charset="0"/>
              <a:buChar char="•"/>
            </a:pPr>
            <a:r>
              <a:rPr lang="pl-PL" dirty="0"/>
              <a:t>Sprzęt (laptopy) , pomagający uczniom w nauce zdalnej</a:t>
            </a:r>
          </a:p>
          <a:p>
            <a:pPr>
              <a:buFont typeface="Arial" panose="020B0504020202020204" pitchFamily="34" charset="0"/>
              <a:buChar char="•"/>
            </a:pPr>
            <a:r>
              <a:rPr lang="pl-PL">
                <a:ea typeface="+mn-lt"/>
                <a:cs typeface="+mn-lt"/>
              </a:rPr>
              <a:t>Platformy nauczania zdalnego</a:t>
            </a:r>
            <a:endParaRPr lang="pl-PL" dirty="0"/>
          </a:p>
          <a:p>
            <a:pPr>
              <a:buFont typeface="Arial" panose="020B0504020202020204" pitchFamily="34" charset="0"/>
              <a:buChar char="•"/>
            </a:pPr>
            <a:r>
              <a:rPr lang="pl-PL"/>
              <a:t>W ostatnim czasie zainicjowano zbiórkę elektro-śmieci</a:t>
            </a:r>
          </a:p>
          <a:p>
            <a:pPr marL="0" indent="0">
              <a:buNone/>
            </a:pPr>
            <a:endParaRPr lang="pl-PL" dirty="0">
              <a:ea typeface="+mn-lt"/>
              <a:cs typeface="+mn-lt"/>
            </a:endParaRPr>
          </a:p>
        </p:txBody>
      </p:sp>
    </p:spTree>
    <p:extLst>
      <p:ext uri="{BB962C8B-B14F-4D97-AF65-F5344CB8AC3E}">
        <p14:creationId xmlns:p14="http://schemas.microsoft.com/office/powerpoint/2010/main" val="82156722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CA7F7EF-6B55-4315-8A46-8FD88ECCB046}"/>
              </a:ext>
            </a:extLst>
          </p:cNvPr>
          <p:cNvSpPr>
            <a:spLocks noGrp="1"/>
          </p:cNvSpPr>
          <p:nvPr>
            <p:ph type="title"/>
          </p:nvPr>
        </p:nvSpPr>
        <p:spPr>
          <a:xfrm>
            <a:off x="1517904" y="1057160"/>
            <a:ext cx="9144000" cy="1804912"/>
          </a:xfrm>
        </p:spPr>
        <p:txBody>
          <a:bodyPr>
            <a:normAutofit/>
          </a:bodyPr>
          <a:lstStyle/>
          <a:p>
            <a:pPr algn="ctr"/>
            <a:r>
              <a:rPr lang="pl-PL">
                <a:cs typeface="Aharoni"/>
              </a:rPr>
              <a:t>PRACOWNIA KOMPUTEROWA</a:t>
            </a:r>
          </a:p>
        </p:txBody>
      </p:sp>
      <p:sp>
        <p:nvSpPr>
          <p:cNvPr id="3" name="Symbol zastępczy zawartości 2">
            <a:extLst>
              <a:ext uri="{FF2B5EF4-FFF2-40B4-BE49-F238E27FC236}">
                <a16:creationId xmlns:a16="http://schemas.microsoft.com/office/drawing/2014/main" id="{E7343116-F743-4043-B9EC-1FCC463BEB65}"/>
              </a:ext>
            </a:extLst>
          </p:cNvPr>
          <p:cNvSpPr>
            <a:spLocks noGrp="1"/>
          </p:cNvSpPr>
          <p:nvPr>
            <p:ph idx="1"/>
          </p:nvPr>
        </p:nvSpPr>
        <p:spPr>
          <a:xfrm>
            <a:off x="1517904" y="1898106"/>
            <a:ext cx="9144000" cy="3682887"/>
          </a:xfrm>
        </p:spPr>
        <p:txBody>
          <a:bodyPr vert="horz" lIns="91440" tIns="45720" rIns="91440" bIns="45720" rtlCol="0" anchor="t">
            <a:normAutofit/>
          </a:bodyPr>
          <a:lstStyle/>
          <a:p>
            <a:pPr marL="0" indent="0">
              <a:buNone/>
            </a:pPr>
            <a:r>
              <a:rPr lang="pl-PL"/>
              <a:t>Sale i pomieszczenia lekcyjne zostały wyposażone w odpowiednie narzędzia pomocnicze. Uczniowie mogą korzystać z pracowni komputerowej wraz z dostępem do internetu.</a:t>
            </a:r>
          </a:p>
          <a:p>
            <a:pPr marL="0" indent="0">
              <a:buNone/>
            </a:pPr>
            <a:r>
              <a:rPr lang="pl-PL"/>
              <a:t>Każdy podopieczny ma zapewniony dostęp do swojego miejsca pracy , które nie powodują dyskomfortu pozostałym </a:t>
            </a:r>
            <a:r>
              <a:rPr lang="pl-PL" dirty="0"/>
              <a:t>uczniom.</a:t>
            </a:r>
          </a:p>
        </p:txBody>
      </p:sp>
    </p:spTree>
    <p:extLst>
      <p:ext uri="{BB962C8B-B14F-4D97-AF65-F5344CB8AC3E}">
        <p14:creationId xmlns:p14="http://schemas.microsoft.com/office/powerpoint/2010/main" val="305004482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656088A-7E7A-443B-BC93-96FCC2BECF6F}"/>
              </a:ext>
            </a:extLst>
          </p:cNvPr>
          <p:cNvSpPr>
            <a:spLocks noGrp="1"/>
          </p:cNvSpPr>
          <p:nvPr>
            <p:ph type="title"/>
          </p:nvPr>
        </p:nvSpPr>
        <p:spPr>
          <a:xfrm>
            <a:off x="879952" y="1012858"/>
            <a:ext cx="10295858" cy="1273284"/>
          </a:xfrm>
        </p:spPr>
        <p:txBody>
          <a:bodyPr>
            <a:normAutofit fontScale="90000"/>
          </a:bodyPr>
          <a:lstStyle/>
          <a:p>
            <a:r>
              <a:rPr lang="pl-PL">
                <a:cs typeface="Aharoni"/>
              </a:rPr>
              <a:t>TABLICAE INTERAKTYWNE MULTIMEDILANE</a:t>
            </a:r>
            <a:endParaRPr lang="pl-PL"/>
          </a:p>
        </p:txBody>
      </p:sp>
      <p:sp>
        <p:nvSpPr>
          <p:cNvPr id="3" name="Symbol zastępczy zawartości 2">
            <a:extLst>
              <a:ext uri="{FF2B5EF4-FFF2-40B4-BE49-F238E27FC236}">
                <a16:creationId xmlns:a16="http://schemas.microsoft.com/office/drawing/2014/main" id="{40CB0054-DA00-4AA5-B178-DAB5B4C9915A}"/>
              </a:ext>
            </a:extLst>
          </p:cNvPr>
          <p:cNvSpPr>
            <a:spLocks noGrp="1"/>
          </p:cNvSpPr>
          <p:nvPr>
            <p:ph idx="1"/>
          </p:nvPr>
        </p:nvSpPr>
        <p:spPr>
          <a:xfrm>
            <a:off x="1517904" y="1650013"/>
            <a:ext cx="9144000" cy="2220911"/>
          </a:xfrm>
        </p:spPr>
        <p:txBody>
          <a:bodyPr vert="horz" lIns="91440" tIns="45720" rIns="91440" bIns="45720" rtlCol="0" anchor="t">
            <a:normAutofit fontScale="92500"/>
          </a:bodyPr>
          <a:lstStyle/>
          <a:p>
            <a:pPr marL="0" indent="0">
              <a:buNone/>
            </a:pPr>
            <a:r>
              <a:rPr lang="pl-PL" dirty="0"/>
              <a:t>W każdej sali lekcyjnej zostały zamontowane tablice interaktywne. Są one niezywkle pomocne podczas prowadzenia tradycyjnych zajęć. Zarówno uczniowie jak i nauczyciele , mogą szybciej odszukać potrzebne informacje </a:t>
            </a:r>
            <a:r>
              <a:rPr lang="pl-PL"/>
              <a:t>oraz dotrzeć do filmików , które dokładnie obrazują omawiany temat lekcji.</a:t>
            </a:r>
          </a:p>
        </p:txBody>
      </p:sp>
      <p:pic>
        <p:nvPicPr>
          <p:cNvPr id="4" name="Obraz 4" descr="Obraz zawierający tekst, ściana, wewnątrz, osoba&#10;&#10;Opis wygenerowany automatycznie">
            <a:extLst>
              <a:ext uri="{FF2B5EF4-FFF2-40B4-BE49-F238E27FC236}">
                <a16:creationId xmlns:a16="http://schemas.microsoft.com/office/drawing/2014/main" id="{1F5FE999-81D9-4EEA-8C9B-31D246B5E499}"/>
              </a:ext>
            </a:extLst>
          </p:cNvPr>
          <p:cNvPicPr>
            <a:picLocks noChangeAspect="1"/>
          </p:cNvPicPr>
          <p:nvPr/>
        </p:nvPicPr>
        <p:blipFill>
          <a:blip r:embed="rId2"/>
          <a:stretch>
            <a:fillRect/>
          </a:stretch>
        </p:blipFill>
        <p:spPr>
          <a:xfrm>
            <a:off x="4343400" y="3802905"/>
            <a:ext cx="3496339" cy="2158422"/>
          </a:xfrm>
          <a:prstGeom prst="rect">
            <a:avLst/>
          </a:prstGeom>
        </p:spPr>
      </p:pic>
    </p:spTree>
    <p:extLst>
      <p:ext uri="{BB962C8B-B14F-4D97-AF65-F5344CB8AC3E}">
        <p14:creationId xmlns:p14="http://schemas.microsoft.com/office/powerpoint/2010/main" val="1203848603"/>
      </p:ext>
    </p:extLst>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2917A96-B571-4AF6-A2C3-3CB30F4A2C9A}"/>
              </a:ext>
            </a:extLst>
          </p:cNvPr>
          <p:cNvSpPr>
            <a:spLocks noGrp="1"/>
          </p:cNvSpPr>
          <p:nvPr>
            <p:ph type="title"/>
          </p:nvPr>
        </p:nvSpPr>
        <p:spPr>
          <a:xfrm>
            <a:off x="1517904" y="1163486"/>
            <a:ext cx="9144000" cy="1937819"/>
          </a:xfrm>
        </p:spPr>
        <p:txBody>
          <a:bodyPr>
            <a:normAutofit/>
          </a:bodyPr>
          <a:lstStyle/>
          <a:p>
            <a:pPr algn="ctr"/>
            <a:r>
              <a:rPr lang="pl-PL">
                <a:cs typeface="Aharoni"/>
              </a:rPr>
              <a:t>E-DZIENNIK</a:t>
            </a:r>
            <a:endParaRPr lang="pl-PL"/>
          </a:p>
        </p:txBody>
      </p:sp>
      <p:sp>
        <p:nvSpPr>
          <p:cNvPr id="3" name="Symbol zastępczy zawartości 2">
            <a:extLst>
              <a:ext uri="{FF2B5EF4-FFF2-40B4-BE49-F238E27FC236}">
                <a16:creationId xmlns:a16="http://schemas.microsoft.com/office/drawing/2014/main" id="{EC4CF179-004C-4F14-8710-BF762E082BA5}"/>
              </a:ext>
            </a:extLst>
          </p:cNvPr>
          <p:cNvSpPr>
            <a:spLocks noGrp="1"/>
          </p:cNvSpPr>
          <p:nvPr>
            <p:ph idx="1"/>
          </p:nvPr>
        </p:nvSpPr>
        <p:spPr>
          <a:xfrm>
            <a:off x="1517904" y="2066454"/>
            <a:ext cx="9144000" cy="3514539"/>
          </a:xfrm>
        </p:spPr>
        <p:txBody>
          <a:bodyPr vert="horz" lIns="91440" tIns="45720" rIns="91440" bIns="45720" rtlCol="0" anchor="t">
            <a:normAutofit/>
          </a:bodyPr>
          <a:lstStyle/>
          <a:p>
            <a:pPr marL="0" indent="0">
              <a:buNone/>
            </a:pPr>
            <a:r>
              <a:rPr lang="pl-PL" dirty="0"/>
              <a:t>W naszej szkole został wprowadzony dziennik elektroniczny. Dzięki temu rozwiązaniu , rodzice oraz nauczyciele mają ze </a:t>
            </a:r>
            <a:r>
              <a:rPr lang="pl-PL"/>
              <a:t>sobą kontakt. Na bierząco są przekazywane informacje o </a:t>
            </a:r>
            <a:r>
              <a:rPr lang="pl-PL" dirty="0"/>
              <a:t>ocenach , obecnościach , zachowaniu ucznia oraz o sprawach szkoły.</a:t>
            </a:r>
          </a:p>
        </p:txBody>
      </p:sp>
    </p:spTree>
    <p:extLst>
      <p:ext uri="{BB962C8B-B14F-4D97-AF65-F5344CB8AC3E}">
        <p14:creationId xmlns:p14="http://schemas.microsoft.com/office/powerpoint/2010/main" val="170099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PrismaticVTI</vt:lpstr>
      <vt:lpstr>PUBLICZNA SZKOŁA PODSTAWOWA IM. JAROSŁAWA DĄBROWSKIEGO W KRZĘTOWIE </vt:lpstr>
      <vt:lpstr>O SZKOLE</vt:lpstr>
      <vt:lpstr>KADRA SZKOŁY</vt:lpstr>
      <vt:lpstr>TECHNOLOGIE W EDUKACJI</vt:lpstr>
      <vt:lpstr>DZIAŁ I</vt:lpstr>
      <vt:lpstr>NOWE TECHNOLOGIE W EDUKACJI W NASZEJ SZKOLE :</vt:lpstr>
      <vt:lpstr>PRACOWNIA KOMPUTEROWA</vt:lpstr>
      <vt:lpstr>TABLICAE INTERAKTYWNE MULTIMEDILANE</vt:lpstr>
      <vt:lpstr>E-DZIENNIK</vt:lpstr>
      <vt:lpstr>LAPTOPY DO NAUKI ZDALNEJ</vt:lpstr>
      <vt:lpstr>PLATFORMY NAUCZANIA ZDALNEGO</vt:lpstr>
      <vt:lpstr>ZBIÓRKA ELEKTROŚMIECI</vt:lpstr>
      <vt:lpstr>DZIAŁ II</vt:lpstr>
      <vt:lpstr>NOWE TECHNOLOGIE W EDUKACJI W KRAJU I NA ŚWIECIE</vt:lpstr>
      <vt:lpstr>E-BOOK</vt:lpstr>
      <vt:lpstr>ELEKTRONICZNE INDEKSY</vt:lpstr>
      <vt:lpstr>E-LEARNING</vt:lpstr>
      <vt:lpstr>MEDIA SPOŁECZNOŚCIOWE W EDUKACJI</vt:lpstr>
      <vt:lpstr>NOWE TECHNOLOGIE W NAUCZANIU OSÓB CHORYCH I NIEPEŁNOSPRAWNYCH</vt:lpstr>
      <vt:lpstr>DRUKARKA 3D</vt:lpstr>
      <vt:lpstr>ZAPAMIĘTAJ</vt:lpstr>
      <vt:lpstr>Dziękuję za uwagę  Oskar Węgrzyński KL.VII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622</cp:revision>
  <dcterms:created xsi:type="dcterms:W3CDTF">2021-03-20T14:17:39Z</dcterms:created>
  <dcterms:modified xsi:type="dcterms:W3CDTF">2021-04-07T14:11:50Z</dcterms:modified>
</cp:coreProperties>
</file>