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rimo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alant Light" panose="020B0604020202020204" charset="0"/>
      <p:regular r:id="rId27"/>
    </p:embeddedFont>
    <p:embeddedFont>
      <p:font typeface="Halant Light Bold" panose="020B0604020202020204" charset="0"/>
      <p:regular r:id="rId28"/>
    </p:embeddedFont>
    <p:embeddedFont>
      <p:font typeface="Halant Medium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18.12.2020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18.12.2020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Kąty, których miara jest mniejsza od 180° lub równa 180° nazywamy kątami wypukłymi.</a:t>
            </a:r>
          </a:p>
          <a:p>
            <a:pPr lvl="0"/>
            <a:endParaRPr lang="en-US"/>
          </a:p>
          <a:p>
            <a:pPr lvl="0"/>
            <a:r>
              <a:rPr lang="en-US"/>
              <a:t>Kąty, których miara jest większa od 180°, ale mniejsza od 360°, to kąty wklęsłe.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54022" b="378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306385"/>
            <a:ext cx="12249243" cy="598061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989325" y="-1934218"/>
            <a:ext cx="39375" cy="12481207"/>
          </a:xfrm>
          <a:prstGeom prst="rect">
            <a:avLst/>
          </a:prstGeom>
          <a:solidFill>
            <a:srgbClr val="1B1B1B"/>
          </a:solidFill>
        </p:spPr>
      </p:sp>
      <p:grpSp>
        <p:nvGrpSpPr>
          <p:cNvPr id="4" name="Group 4"/>
          <p:cNvGrpSpPr/>
          <p:nvPr/>
        </p:nvGrpSpPr>
        <p:grpSpPr>
          <a:xfrm>
            <a:off x="2284452" y="5492444"/>
            <a:ext cx="7979819" cy="3608497"/>
            <a:chOff x="0" y="0"/>
            <a:chExt cx="10639759" cy="4811329"/>
          </a:xfrm>
        </p:grpSpPr>
        <p:sp>
          <p:nvSpPr>
            <p:cNvPr id="5" name="TextBox 5"/>
            <p:cNvSpPr txBox="1"/>
            <p:nvPr/>
          </p:nvSpPr>
          <p:spPr>
            <a:xfrm>
              <a:off x="0" y="247650"/>
              <a:ext cx="10639759" cy="3505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880"/>
                </a:lnSpc>
              </a:pPr>
              <a:r>
                <a:rPr lang="en-US" sz="10400">
                  <a:solidFill>
                    <a:srgbClr val="1B1B1B"/>
                  </a:solidFill>
                  <a:latin typeface="Halant Medium"/>
                </a:rPr>
                <a:t>Temat: Kąty i ich rodzaje.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191680"/>
              <a:ext cx="7986804" cy="619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1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17035" y="952500"/>
            <a:ext cx="15844175" cy="2198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Halant Light Bold"/>
              </a:rPr>
              <a:t>Kąty wierzchołkowe to dwa kąty, które mają wspólny wierzchołek i przedłużeniem ramion jednego kąta są odpowiednie ramiona drugiego kąta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826979" y="8837836"/>
            <a:ext cx="432321" cy="420464"/>
            <a:chOff x="0" y="0"/>
            <a:chExt cx="576427" cy="56061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576427" cy="560619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5" name="Group 5"/>
            <p:cNvGrpSpPr/>
            <p:nvPr/>
          </p:nvGrpSpPr>
          <p:grpSpPr>
            <a:xfrm rot="-8100000">
              <a:off x="168747" y="206864"/>
              <a:ext cx="147127" cy="14689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</p:spPr>
          </p:sp>
        </p:grpSp>
      </p:grpSp>
      <p:sp>
        <p:nvSpPr>
          <p:cNvPr id="7" name="AutoShape 7"/>
          <p:cNvSpPr/>
          <p:nvPr/>
        </p:nvSpPr>
        <p:spPr>
          <a:xfrm>
            <a:off x="1028700" y="-1097103"/>
            <a:ext cx="39375" cy="1248120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9284" r="9284"/>
          <a:stretch>
            <a:fillRect/>
          </a:stretch>
        </p:blipFill>
        <p:spPr>
          <a:xfrm>
            <a:off x="9365812" y="3564677"/>
            <a:ext cx="8724155" cy="627749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21030" y="5873792"/>
            <a:ext cx="7122970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Halant Medium"/>
              </a:rPr>
              <a:t>Kąty   wierzchołkowe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26979" y="8837836"/>
            <a:ext cx="432321" cy="420464"/>
            <a:chOff x="0" y="0"/>
            <a:chExt cx="576427" cy="560619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76427" cy="560619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4" name="Group 4"/>
            <p:cNvGrpSpPr/>
            <p:nvPr/>
          </p:nvGrpSpPr>
          <p:grpSpPr>
            <a:xfrm rot="-8100000">
              <a:off x="168747" y="206864"/>
              <a:ext cx="147127" cy="146891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</p:spPr>
          </p:sp>
        </p:grpSp>
      </p:grpSp>
      <p:sp>
        <p:nvSpPr>
          <p:cNvPr id="6" name="AutoShape 6"/>
          <p:cNvSpPr/>
          <p:nvPr/>
        </p:nvSpPr>
        <p:spPr>
          <a:xfrm>
            <a:off x="1028700" y="-1097103"/>
            <a:ext cx="9525" cy="1248120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73474" y="4484392"/>
            <a:ext cx="10614526" cy="580260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90978" y="942975"/>
            <a:ext cx="16997022" cy="2289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05"/>
              </a:lnSpc>
            </a:pPr>
            <a:r>
              <a:rPr lang="en-US" sz="4360">
                <a:solidFill>
                  <a:srgbClr val="FFFFFF"/>
                </a:solidFill>
                <a:latin typeface="Halant Light"/>
              </a:rPr>
              <a:t>Kąty: α i α1,  β i β1, γ i γ1, oraz δ i δ1  to pary kątów odpowiadających.</a:t>
            </a:r>
          </a:p>
          <a:p>
            <a:pPr>
              <a:lnSpc>
                <a:spcPts val="6105"/>
              </a:lnSpc>
            </a:pPr>
            <a:r>
              <a:rPr lang="en-US" sz="4360">
                <a:solidFill>
                  <a:srgbClr val="FFFFFF"/>
                </a:solidFill>
                <a:latin typeface="Halant Light"/>
              </a:rPr>
              <a:t>Kąty α1 i δ oraz β1 i γ to pary kątów naprzemianległych wewnętrznych.</a:t>
            </a:r>
          </a:p>
          <a:p>
            <a:pPr>
              <a:lnSpc>
                <a:spcPts val="6105"/>
              </a:lnSpc>
              <a:spcBef>
                <a:spcPct val="0"/>
              </a:spcBef>
            </a:pPr>
            <a:r>
              <a:rPr lang="en-US" sz="4360">
                <a:solidFill>
                  <a:srgbClr val="FFFFFF"/>
                </a:solidFill>
                <a:latin typeface="Halant Light"/>
              </a:rPr>
              <a:t>Kąty β i γ1 oraz α iδ1 to pary kątów naprzemianległych zewnętrznych.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0978" y="4713708"/>
            <a:ext cx="6132141" cy="290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80"/>
              </a:lnSpc>
            </a:pPr>
            <a:r>
              <a:rPr lang="en-US" sz="6400">
                <a:solidFill>
                  <a:srgbClr val="FFFFFF"/>
                </a:solidFill>
                <a:latin typeface="Halant Medium"/>
              </a:rPr>
              <a:t>Kąty odpowiadające i naprzemianległe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2583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9124313" y="-3183078"/>
            <a:ext cx="39375" cy="12481207"/>
          </a:xfrm>
          <a:prstGeom prst="rect">
            <a:avLst/>
          </a:prstGeom>
          <a:solidFill>
            <a:srgbClr val="1B1B1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9379" r="9379"/>
          <a:stretch>
            <a:fillRect/>
          </a:stretch>
        </p:blipFill>
        <p:spPr>
          <a:xfrm>
            <a:off x="9365559" y="1188496"/>
            <a:ext cx="8808367" cy="635291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61021" y="1848166"/>
            <a:ext cx="6663386" cy="120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1B1B1B"/>
                </a:solidFill>
                <a:latin typeface="Halant Medium"/>
              </a:rPr>
              <a:t>Zadanie 1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95190" y="2867487"/>
            <a:ext cx="8395047" cy="3523326"/>
            <a:chOff x="0" y="0"/>
            <a:chExt cx="11193396" cy="4697768"/>
          </a:xfrm>
        </p:grpSpPr>
        <p:sp>
          <p:nvSpPr>
            <p:cNvPr id="7" name="TextBox 7"/>
            <p:cNvSpPr txBox="1"/>
            <p:nvPr/>
          </p:nvSpPr>
          <p:spPr>
            <a:xfrm>
              <a:off x="0" y="1273420"/>
              <a:ext cx="11193396" cy="3424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905"/>
                </a:lnSpc>
              </a:pPr>
              <a:r>
                <a:rPr lang="en-US" sz="4932">
                  <a:solidFill>
                    <a:srgbClr val="1B1B1B"/>
                  </a:solidFill>
                  <a:latin typeface="Halant Light"/>
                </a:rPr>
                <a:t>Obliczmy miary kątów α, β i</a:t>
              </a:r>
              <a:r>
                <a:rPr lang="en-US" sz="4932">
                  <a:solidFill>
                    <a:srgbClr val="1B1B1B"/>
                  </a:solidFill>
                  <a:latin typeface="Halant Light Bold"/>
                </a:rPr>
                <a:t> </a:t>
              </a:r>
              <a:r>
                <a:rPr lang="en-US" sz="4932">
                  <a:solidFill>
                    <a:srgbClr val="1B1B1B"/>
                  </a:solidFill>
                  <a:latin typeface="Halant Light"/>
                </a:rPr>
                <a:t>γ</a:t>
              </a:r>
              <a:r>
                <a:rPr lang="en-US" sz="4932">
                  <a:solidFill>
                    <a:srgbClr val="1B1B1B"/>
                  </a:solidFill>
                  <a:latin typeface="Halant Light Bold"/>
                </a:rPr>
                <a:t> </a:t>
              </a:r>
              <a:r>
                <a:rPr lang="en-US" sz="4932">
                  <a:solidFill>
                    <a:srgbClr val="1B1B1B"/>
                  </a:solidFill>
                  <a:latin typeface="Halant Light"/>
                </a:rPr>
                <a:t> zaznaczonych na rysunku.</a:t>
              </a:r>
            </a:p>
            <a:p>
              <a:pPr>
                <a:lnSpc>
                  <a:spcPts val="6905"/>
                </a:lnSpc>
                <a:spcBef>
                  <a:spcPct val="0"/>
                </a:spcBef>
              </a:pPr>
              <a:endParaRPr lang="en-US" sz="4932">
                <a:solidFill>
                  <a:srgbClr val="1B1B1B"/>
                </a:solidFill>
                <a:latin typeface="Halant Light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11193396" cy="1099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905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92583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9124313" y="-3183078"/>
            <a:ext cx="39375" cy="12481207"/>
          </a:xfrm>
          <a:prstGeom prst="rect">
            <a:avLst/>
          </a:prstGeom>
          <a:solidFill>
            <a:srgbClr val="1B1B1B"/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7809136"/>
            <a:ext cx="432321" cy="420464"/>
            <a:chOff x="0" y="0"/>
            <a:chExt cx="576427" cy="560619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576427" cy="560619"/>
            </a:xfrm>
            <a:prstGeom prst="rect">
              <a:avLst/>
            </a:prstGeom>
            <a:solidFill>
              <a:srgbClr val="1B1B1B"/>
            </a:solidFill>
          </p:spPr>
        </p:sp>
        <p:grpSp>
          <p:nvGrpSpPr>
            <p:cNvPr id="6" name="Group 6"/>
            <p:cNvGrpSpPr/>
            <p:nvPr/>
          </p:nvGrpSpPr>
          <p:grpSpPr>
            <a:xfrm rot="-8100000">
              <a:off x="168747" y="206864"/>
              <a:ext cx="147127" cy="146891"/>
              <a:chOff x="0" y="0"/>
              <a:chExt cx="6350000" cy="633984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9379" r="9379"/>
          <a:stretch>
            <a:fillRect/>
          </a:stretch>
        </p:blipFill>
        <p:spPr>
          <a:xfrm>
            <a:off x="9365559" y="1188496"/>
            <a:ext cx="8808367" cy="635291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-180659"/>
            <a:ext cx="6663386" cy="2418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1B1B1B"/>
                </a:solidFill>
                <a:latin typeface="Halant Medium"/>
              </a:rPr>
              <a:t>Rozwiązanie do Zadania 1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06265" y="1593905"/>
            <a:ext cx="7308257" cy="7099189"/>
            <a:chOff x="0" y="0"/>
            <a:chExt cx="9744343" cy="946558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155655"/>
              <a:ext cx="9744343" cy="83099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20"/>
                </a:lnSpc>
              </a:pPr>
              <a:r>
                <a:rPr lang="en-US" sz="4443">
                  <a:solidFill>
                    <a:srgbClr val="1B1B1B"/>
                  </a:solidFill>
                  <a:latin typeface="Halant Light"/>
                </a:rPr>
                <a:t>Obliczmy miary kątów α, β i</a:t>
              </a:r>
              <a:r>
                <a:rPr lang="en-US" sz="4443">
                  <a:solidFill>
                    <a:srgbClr val="1B1B1B"/>
                  </a:solidFill>
                  <a:latin typeface="Halant Light Bold"/>
                </a:rPr>
                <a:t> </a:t>
              </a:r>
              <a:r>
                <a:rPr lang="en-US" sz="4443">
                  <a:solidFill>
                    <a:srgbClr val="1B1B1B"/>
                  </a:solidFill>
                  <a:latin typeface="Halant Light"/>
                </a:rPr>
                <a:t>γ</a:t>
              </a:r>
              <a:r>
                <a:rPr lang="en-US" sz="4443">
                  <a:solidFill>
                    <a:srgbClr val="1B1B1B"/>
                  </a:solidFill>
                  <a:latin typeface="Halant Light Bold"/>
                </a:rPr>
                <a:t> </a:t>
              </a:r>
              <a:r>
                <a:rPr lang="en-US" sz="4443">
                  <a:solidFill>
                    <a:srgbClr val="1B1B1B"/>
                  </a:solidFill>
                  <a:latin typeface="Halant Light"/>
                </a:rPr>
                <a:t> zaznaczonych na rysunku.</a:t>
              </a:r>
            </a:p>
            <a:p>
              <a:pPr>
                <a:lnSpc>
                  <a:spcPts val="6220"/>
                </a:lnSpc>
              </a:pPr>
              <a:r>
                <a:rPr lang="en-US" sz="4443">
                  <a:solidFill>
                    <a:srgbClr val="1B1B1B"/>
                  </a:solidFill>
                  <a:latin typeface="Halant Light"/>
                </a:rPr>
                <a:t>β= 47° </a:t>
              </a:r>
            </a:p>
            <a:p>
              <a:pPr>
                <a:lnSpc>
                  <a:spcPts val="6220"/>
                </a:lnSpc>
              </a:pPr>
              <a:r>
                <a:rPr lang="en-US" sz="4443">
                  <a:solidFill>
                    <a:srgbClr val="1B1B1B"/>
                  </a:solidFill>
                  <a:latin typeface="Halant Light"/>
                </a:rPr>
                <a:t>180°-47°=133° </a:t>
              </a:r>
            </a:p>
            <a:p>
              <a:pPr>
                <a:lnSpc>
                  <a:spcPts val="6220"/>
                </a:lnSpc>
              </a:pPr>
              <a:r>
                <a:rPr lang="en-US" sz="4443">
                  <a:solidFill>
                    <a:srgbClr val="1B1B1B"/>
                  </a:solidFill>
                  <a:latin typeface="Halant Light Bold"/>
                </a:rPr>
                <a:t>r=133°</a:t>
              </a:r>
            </a:p>
            <a:p>
              <a:pPr>
                <a:lnSpc>
                  <a:spcPts val="6220"/>
                </a:lnSpc>
              </a:pPr>
              <a:r>
                <a:rPr lang="en-US" sz="4443">
                  <a:solidFill>
                    <a:srgbClr val="1B1B1B"/>
                  </a:solidFill>
                  <a:latin typeface="Halant Light"/>
                </a:rPr>
                <a:t>α</a:t>
              </a:r>
              <a:r>
                <a:rPr lang="en-US" sz="4443">
                  <a:solidFill>
                    <a:srgbClr val="1B1B1B"/>
                  </a:solidFill>
                  <a:latin typeface="Halant Light Bold"/>
                </a:rPr>
                <a:t>=r  </a:t>
              </a:r>
              <a:r>
                <a:rPr lang="en-US" sz="4443">
                  <a:solidFill>
                    <a:srgbClr val="1B1B1B"/>
                  </a:solidFill>
                  <a:latin typeface="Halant Light"/>
                </a:rPr>
                <a:t>α</a:t>
              </a:r>
              <a:r>
                <a:rPr lang="en-US" sz="4443">
                  <a:solidFill>
                    <a:srgbClr val="1B1B1B"/>
                  </a:solidFill>
                  <a:latin typeface="Halant Light Bold"/>
                </a:rPr>
                <a:t>=133°</a:t>
              </a:r>
            </a:p>
            <a:p>
              <a:pPr>
                <a:lnSpc>
                  <a:spcPts val="6220"/>
                </a:lnSpc>
              </a:pPr>
              <a:endParaRPr lang="en-US" sz="4443">
                <a:solidFill>
                  <a:srgbClr val="1B1B1B"/>
                </a:solidFill>
                <a:latin typeface="Halant Light Bold"/>
              </a:endParaRPr>
            </a:p>
            <a:p>
              <a:pPr>
                <a:lnSpc>
                  <a:spcPts val="6220"/>
                </a:lnSpc>
                <a:spcBef>
                  <a:spcPct val="0"/>
                </a:spcBef>
              </a:pPr>
              <a:endParaRPr lang="en-US" sz="4443">
                <a:solidFill>
                  <a:srgbClr val="1B1B1B"/>
                </a:solidFill>
                <a:latin typeface="Halant Light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9744343" cy="982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2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9999"/>
          </a:blip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135821"/>
            <a:ext cx="18288000" cy="760859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1242"/>
          <a:stretch>
            <a:fillRect/>
          </a:stretch>
        </p:blipFill>
        <p:spPr>
          <a:xfrm>
            <a:off x="5132715" y="2968558"/>
            <a:ext cx="12959987" cy="594311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209776" y="0"/>
            <a:ext cx="9480891" cy="2279214"/>
            <a:chOff x="0" y="0"/>
            <a:chExt cx="12641188" cy="3038953"/>
          </a:xfrm>
        </p:grpSpPr>
        <p:sp>
          <p:nvSpPr>
            <p:cNvPr id="5" name="TextBox 5"/>
            <p:cNvSpPr txBox="1"/>
            <p:nvPr/>
          </p:nvSpPr>
          <p:spPr>
            <a:xfrm>
              <a:off x="0" y="1729157"/>
              <a:ext cx="12641188" cy="1309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52"/>
                </a:lnSpc>
                <a:spcBef>
                  <a:spcPct val="0"/>
                </a:spcBef>
              </a:pPr>
              <a:r>
                <a:rPr lang="en-US" sz="5894">
                  <a:solidFill>
                    <a:srgbClr val="1B1B1B"/>
                  </a:solidFill>
                  <a:latin typeface="Halant Light"/>
                </a:rPr>
                <a:t>Określ rodzaj kąta.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33350"/>
              <a:ext cx="12641188" cy="1486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31"/>
                </a:lnSpc>
                <a:spcBef>
                  <a:spcPct val="0"/>
                </a:spcBef>
              </a:pPr>
              <a:r>
                <a:rPr lang="en-US" sz="6737">
                  <a:solidFill>
                    <a:srgbClr val="1B1B1B"/>
                  </a:solidFill>
                  <a:latin typeface="Halant Medium"/>
                </a:rPr>
                <a:t>ZADANIE 2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74318" y="2279214"/>
            <a:ext cx="4541328" cy="7236573"/>
            <a:chOff x="0" y="0"/>
            <a:chExt cx="6055104" cy="9648764"/>
          </a:xfrm>
        </p:grpSpPr>
        <p:sp>
          <p:nvSpPr>
            <p:cNvPr id="8" name="TextBox 8"/>
            <p:cNvSpPr txBox="1"/>
            <p:nvPr/>
          </p:nvSpPr>
          <p:spPr>
            <a:xfrm>
              <a:off x="0" y="799404"/>
              <a:ext cx="6055104" cy="8849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80"/>
                </a:lnSpc>
              </a:pPr>
              <a:r>
                <a:rPr lang="en-US" sz="4200">
                  <a:solidFill>
                    <a:srgbClr val="1B1B1B"/>
                  </a:solidFill>
                  <a:latin typeface="Halant Light"/>
                </a:rPr>
                <a:t>1-</a:t>
              </a:r>
            </a:p>
            <a:p>
              <a:pPr>
                <a:lnSpc>
                  <a:spcPts val="5880"/>
                </a:lnSpc>
              </a:pPr>
              <a:r>
                <a:rPr lang="en-US" sz="4200">
                  <a:solidFill>
                    <a:srgbClr val="1B1B1B"/>
                  </a:solidFill>
                  <a:latin typeface="Halant Light"/>
                </a:rPr>
                <a:t>2-</a:t>
              </a:r>
            </a:p>
            <a:p>
              <a:pPr>
                <a:lnSpc>
                  <a:spcPts val="5880"/>
                </a:lnSpc>
              </a:pPr>
              <a:r>
                <a:rPr lang="en-US" sz="4200">
                  <a:solidFill>
                    <a:srgbClr val="1B1B1B"/>
                  </a:solidFill>
                  <a:latin typeface="Halant Light"/>
                </a:rPr>
                <a:t>3-</a:t>
              </a:r>
            </a:p>
            <a:p>
              <a:pPr>
                <a:lnSpc>
                  <a:spcPts val="5880"/>
                </a:lnSpc>
              </a:pPr>
              <a:r>
                <a:rPr lang="en-US" sz="4200">
                  <a:solidFill>
                    <a:srgbClr val="1B1B1B"/>
                  </a:solidFill>
                  <a:latin typeface="Halant Light"/>
                </a:rPr>
                <a:t>4-</a:t>
              </a:r>
            </a:p>
            <a:p>
              <a:pPr>
                <a:lnSpc>
                  <a:spcPts val="5880"/>
                </a:lnSpc>
              </a:pPr>
              <a:r>
                <a:rPr lang="en-US" sz="4200">
                  <a:solidFill>
                    <a:srgbClr val="1B1B1B"/>
                  </a:solidFill>
                  <a:latin typeface="Halant Light"/>
                </a:rPr>
                <a:t>5-</a:t>
              </a:r>
            </a:p>
            <a:p>
              <a:pPr>
                <a:lnSpc>
                  <a:spcPts val="5880"/>
                </a:lnSpc>
              </a:pPr>
              <a:r>
                <a:rPr lang="en-US" sz="4200">
                  <a:solidFill>
                    <a:srgbClr val="1B1B1B"/>
                  </a:solidFill>
                  <a:latin typeface="Halant Light"/>
                </a:rPr>
                <a:t>6-</a:t>
              </a:r>
            </a:p>
            <a:p>
              <a:pPr>
                <a:lnSpc>
                  <a:spcPts val="5880"/>
                </a:lnSpc>
              </a:pPr>
              <a:r>
                <a:rPr lang="en-US" sz="4200">
                  <a:solidFill>
                    <a:srgbClr val="1B1B1B"/>
                  </a:solidFill>
                  <a:latin typeface="Halant Light"/>
                </a:rPr>
                <a:t>7-</a:t>
              </a:r>
            </a:p>
            <a:p>
              <a:pPr>
                <a:lnSpc>
                  <a:spcPts val="5880"/>
                </a:lnSpc>
              </a:pPr>
              <a:r>
                <a:rPr lang="en-US" sz="4200">
                  <a:solidFill>
                    <a:srgbClr val="1B1B1B"/>
                  </a:solidFill>
                  <a:latin typeface="Halant Light"/>
                </a:rPr>
                <a:t>8-</a:t>
              </a:r>
            </a:p>
            <a:p>
              <a:pPr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1B1B1B"/>
                  </a:solidFill>
                  <a:latin typeface="Halant Light"/>
                </a:rPr>
                <a:t>9-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6055104" cy="709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8543" y="-257175"/>
            <a:ext cx="9983505" cy="10782300"/>
          </a:xfrm>
          <a:prstGeom prst="rect">
            <a:avLst/>
          </a:prstGeom>
          <a:solidFill>
            <a:srgbClr val="1B1B1B"/>
          </a:solidFill>
        </p:spPr>
      </p:sp>
      <p:sp>
        <p:nvSpPr>
          <p:cNvPr id="3" name="AutoShape 3"/>
          <p:cNvSpPr/>
          <p:nvPr/>
        </p:nvSpPr>
        <p:spPr>
          <a:xfrm>
            <a:off x="1028700" y="-1106628"/>
            <a:ext cx="39375" cy="1248120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06012" y="4703294"/>
            <a:ext cx="13581988" cy="558370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83481" y="1028700"/>
            <a:ext cx="5845063" cy="2418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Halant Medium"/>
              </a:rPr>
              <a:t>Rozwiązanie do zadania 2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591476" y="-516891"/>
            <a:ext cx="7578343" cy="5124010"/>
            <a:chOff x="0" y="0"/>
            <a:chExt cx="10104458" cy="6832014"/>
          </a:xfrm>
        </p:grpSpPr>
        <p:sp>
          <p:nvSpPr>
            <p:cNvPr id="7" name="TextBox 7"/>
            <p:cNvSpPr txBox="1"/>
            <p:nvPr/>
          </p:nvSpPr>
          <p:spPr>
            <a:xfrm>
              <a:off x="0" y="1365915"/>
              <a:ext cx="10104458" cy="5466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41"/>
                </a:lnSpc>
              </a:pPr>
              <a:r>
                <a:rPr lang="en-US" sz="4672">
                  <a:solidFill>
                    <a:srgbClr val="FFFFFF"/>
                  </a:solidFill>
                  <a:latin typeface="Halant Light"/>
                </a:rPr>
                <a:t>1-półpełny    6-ostry</a:t>
              </a:r>
            </a:p>
            <a:p>
              <a:pPr>
                <a:lnSpc>
                  <a:spcPts val="6541"/>
                </a:lnSpc>
              </a:pPr>
              <a:r>
                <a:rPr lang="en-US" sz="4672">
                  <a:solidFill>
                    <a:srgbClr val="FFFFFF"/>
                  </a:solidFill>
                  <a:latin typeface="Halant Light"/>
                </a:rPr>
                <a:t>2-rozwarty   7-wklęsły</a:t>
              </a:r>
            </a:p>
            <a:p>
              <a:pPr>
                <a:lnSpc>
                  <a:spcPts val="6541"/>
                </a:lnSpc>
              </a:pPr>
              <a:r>
                <a:rPr lang="en-US" sz="4672">
                  <a:solidFill>
                    <a:srgbClr val="FFFFFF"/>
                  </a:solidFill>
                  <a:latin typeface="Halant Light"/>
                </a:rPr>
                <a:t>3-pełny        8-prosty</a:t>
              </a:r>
            </a:p>
            <a:p>
              <a:pPr>
                <a:lnSpc>
                  <a:spcPts val="6541"/>
                </a:lnSpc>
              </a:pPr>
              <a:r>
                <a:rPr lang="en-US" sz="4672">
                  <a:solidFill>
                    <a:srgbClr val="FFFFFF"/>
                  </a:solidFill>
                  <a:latin typeface="Halant Light"/>
                </a:rPr>
                <a:t>4-rozwarty  9-ostry</a:t>
              </a:r>
            </a:p>
            <a:p>
              <a:pPr>
                <a:lnSpc>
                  <a:spcPts val="6541"/>
                </a:lnSpc>
                <a:spcBef>
                  <a:spcPct val="0"/>
                </a:spcBef>
              </a:pPr>
              <a:r>
                <a:rPr lang="en-US" sz="4672">
                  <a:solidFill>
                    <a:srgbClr val="FFFFFF"/>
                  </a:solidFill>
                  <a:latin typeface="Halant Light"/>
                </a:rPr>
                <a:t>5-ostry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10104458" cy="1177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476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3107391" y="1241200"/>
            <a:ext cx="12481207" cy="7396611"/>
            <a:chOff x="0" y="0"/>
            <a:chExt cx="16641609" cy="9862148"/>
          </a:xfrm>
        </p:grpSpPr>
        <p:sp>
          <p:nvSpPr>
            <p:cNvPr id="4" name="TextBox 4"/>
            <p:cNvSpPr txBox="1"/>
            <p:nvPr/>
          </p:nvSpPr>
          <p:spPr>
            <a:xfrm>
              <a:off x="489827" y="9525"/>
              <a:ext cx="15661955" cy="128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6400">
                  <a:solidFill>
                    <a:srgbClr val="1B1B1B"/>
                  </a:solidFill>
                  <a:latin typeface="Halant Medium"/>
                </a:rPr>
                <a:t>Zadanie 3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889653" y="3314423"/>
              <a:ext cx="12862304" cy="5050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1B1B1B"/>
                  </a:solidFill>
                  <a:latin typeface="Halant Light"/>
                </a:rPr>
                <a:t>Oceń prawdziwość zdań.</a:t>
              </a:r>
            </a:p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1B1B1B"/>
                  </a:solidFill>
                  <a:latin typeface="Halant Light"/>
                </a:rPr>
                <a:t>Kąty przyległe mają równe miary P/F</a:t>
              </a:r>
            </a:p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1B1B1B"/>
                  </a:solidFill>
                  <a:latin typeface="Halant Light"/>
                </a:rPr>
                <a:t>Kąt prosty jest kątem wypukłym P/F</a:t>
              </a:r>
            </a:p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1B1B1B"/>
                  </a:solidFill>
                  <a:latin typeface="Halant Light"/>
                </a:rPr>
                <a:t>Kąt półpełny jest kątem ostrym P/F</a:t>
              </a:r>
            </a:p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1B1B1B"/>
                  </a:solidFill>
                  <a:latin typeface="Halant Light"/>
                </a:rPr>
                <a:t>Kąty wierzchołkowe mają równe miary P/F</a:t>
              </a:r>
            </a:p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endParaRPr lang="en-US" sz="3600">
                <a:solidFill>
                  <a:srgbClr val="1B1B1B"/>
                </a:solidFill>
                <a:latin typeface="Halant Light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5400000">
              <a:off x="8294555" y="-6205613"/>
              <a:ext cx="52499" cy="16641609"/>
            </a:xfrm>
            <a:prstGeom prst="rect">
              <a:avLst/>
            </a:prstGeom>
            <a:solidFill>
              <a:srgbClr val="1B1B1B"/>
            </a:solidFill>
          </p:spPr>
        </p:sp>
        <p:sp>
          <p:nvSpPr>
            <p:cNvPr id="7" name="AutoShape 7"/>
            <p:cNvSpPr/>
            <p:nvPr/>
          </p:nvSpPr>
          <p:spPr>
            <a:xfrm rot="5400000">
              <a:off x="8294555" y="1515094"/>
              <a:ext cx="52499" cy="16641609"/>
            </a:xfrm>
            <a:prstGeom prst="rect">
              <a:avLst/>
            </a:prstGeom>
            <a:solidFill>
              <a:srgbClr val="1B1B1B"/>
            </a:solid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38206" y="311764"/>
            <a:ext cx="6436843" cy="2418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Halant Medium"/>
              </a:rPr>
              <a:t>Rozwiązanie do zadania 3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17717" y="2833454"/>
            <a:ext cx="11053708" cy="4111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06"/>
              </a:lnSpc>
            </a:pPr>
            <a:r>
              <a:rPr lang="en-US" sz="4790">
                <a:solidFill>
                  <a:srgbClr val="FFFFFF"/>
                </a:solidFill>
                <a:latin typeface="Halant Light"/>
              </a:rPr>
              <a:t>Oceń prawdziwość zdań.</a:t>
            </a:r>
          </a:p>
          <a:p>
            <a:pPr>
              <a:lnSpc>
                <a:spcPts val="6706"/>
              </a:lnSpc>
            </a:pPr>
            <a:r>
              <a:rPr lang="en-US" sz="3265">
                <a:solidFill>
                  <a:srgbClr val="FFFFFF"/>
                </a:solidFill>
                <a:latin typeface="Arimo"/>
              </a:rPr>
              <a:t>Kąty przyległe mają równe miary F</a:t>
            </a:r>
          </a:p>
          <a:p>
            <a:pPr>
              <a:lnSpc>
                <a:spcPts val="6706"/>
              </a:lnSpc>
            </a:pPr>
            <a:r>
              <a:rPr lang="en-US" sz="3265">
                <a:solidFill>
                  <a:srgbClr val="FFFFFF"/>
                </a:solidFill>
                <a:latin typeface="Arimo"/>
              </a:rPr>
              <a:t>Kąt prosty jest kątem wypukłym P</a:t>
            </a:r>
          </a:p>
          <a:p>
            <a:pPr>
              <a:lnSpc>
                <a:spcPts val="6706"/>
              </a:lnSpc>
            </a:pPr>
            <a:r>
              <a:rPr lang="en-US" sz="3265">
                <a:solidFill>
                  <a:srgbClr val="FFFFFF"/>
                </a:solidFill>
                <a:latin typeface="Arimo"/>
              </a:rPr>
              <a:t>Kąt półpełny jest kątem ostrym F</a:t>
            </a:r>
          </a:p>
          <a:p>
            <a:pPr>
              <a:lnSpc>
                <a:spcPts val="6706"/>
              </a:lnSpc>
              <a:spcBef>
                <a:spcPct val="0"/>
              </a:spcBef>
            </a:pPr>
            <a:r>
              <a:rPr lang="en-US" sz="3265">
                <a:solidFill>
                  <a:srgbClr val="FFFFFF"/>
                </a:solidFill>
                <a:latin typeface="Arimo"/>
              </a:rPr>
              <a:t>Kąty wierzchołkowe mają równe miary P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-1106628"/>
            <a:ext cx="39375" cy="12481207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9999"/>
          </a:blip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934141"/>
            <a:ext cx="9873278" cy="4051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82"/>
              </a:lnSpc>
            </a:pPr>
            <a:r>
              <a:rPr lang="en-US" sz="13401">
                <a:solidFill>
                  <a:srgbClr val="1B1B1B"/>
                </a:solidFill>
                <a:latin typeface="Halant Medium"/>
              </a:rPr>
              <a:t>Dziękuję za         uwagę!</a:t>
            </a:r>
          </a:p>
        </p:txBody>
      </p:sp>
      <p:sp>
        <p:nvSpPr>
          <p:cNvPr id="3" name="AutoShape 3"/>
          <p:cNvSpPr/>
          <p:nvPr/>
        </p:nvSpPr>
        <p:spPr>
          <a:xfrm>
            <a:off x="10901978" y="-1106628"/>
            <a:ext cx="7674591" cy="12481207"/>
          </a:xfrm>
          <a:prstGeom prst="rect">
            <a:avLst/>
          </a:prstGeom>
          <a:solidFill>
            <a:srgbClr val="1B1B1B"/>
          </a:solid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772900" cy="10591800"/>
          </a:xfrm>
          <a:prstGeom prst="rect">
            <a:avLst/>
          </a:prstGeom>
          <a:solidFill>
            <a:srgbClr val="1B1B1B"/>
          </a:solidFill>
        </p:spPr>
      </p:sp>
      <p:grpSp>
        <p:nvGrpSpPr>
          <p:cNvPr id="3" name="Group 3"/>
          <p:cNvGrpSpPr/>
          <p:nvPr/>
        </p:nvGrpSpPr>
        <p:grpSpPr>
          <a:xfrm>
            <a:off x="1028700" y="1053485"/>
            <a:ext cx="9714502" cy="5755468"/>
            <a:chOff x="0" y="0"/>
            <a:chExt cx="12952669" cy="7673957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2952669" cy="1628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49"/>
                </a:lnSpc>
              </a:pPr>
              <a:r>
                <a:rPr lang="en-US" sz="8041">
                  <a:solidFill>
                    <a:srgbClr val="FFFFFF"/>
                  </a:solidFill>
                  <a:latin typeface="Halant Medium"/>
                </a:rPr>
                <a:t>Na zakończenie lekcji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31123"/>
              <a:ext cx="10637316" cy="4642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381"/>
                </a:lnSpc>
                <a:spcBef>
                  <a:spcPct val="0"/>
                </a:spcBef>
              </a:pPr>
              <a:r>
                <a:rPr lang="en-US" sz="6700">
                  <a:solidFill>
                    <a:srgbClr val="FFFFFF"/>
                  </a:solidFill>
                  <a:latin typeface="Halant Light"/>
                </a:rPr>
                <a:t>Za tak owocną pracę proponuję quiz na Kahoot! :)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-1106628"/>
            <a:ext cx="39375" cy="1248120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85385" y="4129016"/>
            <a:ext cx="7921674" cy="512928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17725" y="923925"/>
            <a:ext cx="17170275" cy="293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9"/>
              </a:lnSpc>
            </a:pPr>
            <a:r>
              <a:rPr lang="en-US" sz="5600">
                <a:solidFill>
                  <a:srgbClr val="FFFFFF"/>
                </a:solidFill>
                <a:latin typeface="Halant Light"/>
              </a:rPr>
              <a:t> Zapamiętaj! Kąty najczęściej oznaczamy małymi literami alfabetu greckiego </a:t>
            </a:r>
          </a:p>
          <a:p>
            <a:pPr>
              <a:lnSpc>
                <a:spcPts val="7839"/>
              </a:lnSpc>
              <a:spcBef>
                <a:spcPct val="0"/>
              </a:spcBef>
            </a:pPr>
            <a:r>
              <a:rPr lang="en-US" sz="5600">
                <a:solidFill>
                  <a:srgbClr val="FFFFFF"/>
                </a:solidFill>
                <a:latin typeface="Halant Light"/>
              </a:rPr>
              <a:t>α alfa β beta γ gamma δ delta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852" y="-3531707"/>
            <a:ext cx="17313281" cy="8170210"/>
            <a:chOff x="0" y="0"/>
            <a:chExt cx="23084375" cy="10893613"/>
          </a:xfrm>
        </p:grpSpPr>
        <p:sp>
          <p:nvSpPr>
            <p:cNvPr id="3" name="TextBox 3"/>
            <p:cNvSpPr txBox="1"/>
            <p:nvPr/>
          </p:nvSpPr>
          <p:spPr>
            <a:xfrm>
              <a:off x="679462" y="-9525"/>
              <a:ext cx="21725450" cy="2246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316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621228" y="5130531"/>
              <a:ext cx="17841919" cy="3857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26"/>
                </a:lnSpc>
              </a:pPr>
              <a:r>
                <a:rPr lang="en-US" sz="4161">
                  <a:solidFill>
                    <a:srgbClr val="FFFFFF"/>
                  </a:solidFill>
                  <a:latin typeface="Halant Light Bold"/>
                </a:rPr>
                <a:t>Kąty, których miara jest mniejsza lub równa 180° nazywamy kątami wypukłymi.</a:t>
              </a:r>
            </a:p>
            <a:p>
              <a:pPr algn="ctr">
                <a:lnSpc>
                  <a:spcPts val="5826"/>
                </a:lnSpc>
                <a:spcBef>
                  <a:spcPct val="0"/>
                </a:spcBef>
              </a:pPr>
              <a:r>
                <a:rPr lang="en-US" sz="4161">
                  <a:solidFill>
                    <a:srgbClr val="FFFFFF"/>
                  </a:solidFill>
                  <a:latin typeface="Halant Light Bold"/>
                </a:rPr>
                <a:t>   Kąty, których miara jest większa od 180°, ale mniejsza od 360°, to kąty wklęsłe</a:t>
              </a:r>
              <a:r>
                <a:rPr lang="en-US" sz="4161">
                  <a:solidFill>
                    <a:srgbClr val="1B1B1B"/>
                  </a:solidFill>
                  <a:latin typeface="Halant Light Bold"/>
                </a:rPr>
                <a:t>.</a:t>
              </a:r>
            </a:p>
          </p:txBody>
        </p:sp>
        <p:sp>
          <p:nvSpPr>
            <p:cNvPr id="5" name="AutoShape 5"/>
            <p:cNvSpPr/>
            <p:nvPr/>
          </p:nvSpPr>
          <p:spPr>
            <a:xfrm rot="5400000">
              <a:off x="11505775" y="-8262956"/>
              <a:ext cx="72824" cy="23084375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6" name="AutoShape 6"/>
            <p:cNvSpPr/>
            <p:nvPr/>
          </p:nvSpPr>
          <p:spPr>
            <a:xfrm rot="5400000">
              <a:off x="11505775" y="-684987"/>
              <a:ext cx="72824" cy="23084375"/>
            </a:xfrm>
            <a:prstGeom prst="rect">
              <a:avLst/>
            </a:pr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103" b="1103"/>
          <a:stretch>
            <a:fillRect/>
          </a:stretch>
        </p:blipFill>
        <p:spPr>
          <a:xfrm>
            <a:off x="2438344" y="4055661"/>
            <a:ext cx="12267221" cy="59982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-1106628"/>
            <a:ext cx="39375" cy="1248120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53774" y="307322"/>
            <a:ext cx="12485525" cy="64739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32728" y="7276713"/>
            <a:ext cx="8042094" cy="2635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60"/>
              </a:lnSpc>
            </a:pPr>
            <a:r>
              <a:rPr lang="en-US" sz="8717">
                <a:solidFill>
                  <a:srgbClr val="FFFFFF"/>
                </a:solidFill>
                <a:latin typeface="Halant Medium"/>
              </a:rPr>
              <a:t>Kąty na zegarach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015912" y="530180"/>
            <a:ext cx="6027228" cy="4613320"/>
            <a:chOff x="0" y="0"/>
            <a:chExt cx="8036304" cy="6151093"/>
          </a:xfrm>
        </p:grpSpPr>
        <p:sp>
          <p:nvSpPr>
            <p:cNvPr id="6" name="TextBox 6"/>
            <p:cNvSpPr txBox="1"/>
            <p:nvPr/>
          </p:nvSpPr>
          <p:spPr>
            <a:xfrm>
              <a:off x="0" y="808929"/>
              <a:ext cx="8036304" cy="671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8036304" cy="709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144054"/>
              <a:ext cx="8036304" cy="671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268450"/>
              <a:ext cx="8036304" cy="709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479179"/>
              <a:ext cx="8036304" cy="671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603574"/>
              <a:ext cx="8036304" cy="709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26979" y="8837836"/>
            <a:ext cx="432321" cy="420464"/>
            <a:chOff x="0" y="0"/>
            <a:chExt cx="576427" cy="560619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76427" cy="560619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4" name="Group 4"/>
            <p:cNvGrpSpPr/>
            <p:nvPr/>
          </p:nvGrpSpPr>
          <p:grpSpPr>
            <a:xfrm rot="-8100000">
              <a:off x="168747" y="206864"/>
              <a:ext cx="147127" cy="146891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</p:spPr>
          </p:sp>
        </p:grpSp>
      </p:grpSp>
      <p:sp>
        <p:nvSpPr>
          <p:cNvPr id="6" name="AutoShape 6"/>
          <p:cNvSpPr/>
          <p:nvPr/>
        </p:nvSpPr>
        <p:spPr>
          <a:xfrm>
            <a:off x="1028700" y="-1097103"/>
            <a:ext cx="9525" cy="1248120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27116" y="4704183"/>
            <a:ext cx="5340881" cy="50620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71554" y="4713070"/>
            <a:ext cx="7417073" cy="505315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98521" y="3301645"/>
            <a:ext cx="16385039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9"/>
              </a:lnSpc>
              <a:spcBef>
                <a:spcPct val="0"/>
              </a:spcBef>
            </a:pPr>
            <a:r>
              <a:rPr lang="en-US" sz="5600">
                <a:solidFill>
                  <a:srgbClr val="FFFFFF"/>
                </a:solidFill>
                <a:latin typeface="Halant Light"/>
              </a:rPr>
              <a:t>w czworokącie                                  w trójkącie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90232" y="1028700"/>
            <a:ext cx="14752908" cy="1258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47"/>
              </a:lnSpc>
            </a:pPr>
            <a:r>
              <a:rPr lang="en-US" sz="8289">
                <a:solidFill>
                  <a:srgbClr val="FFFFFF"/>
                </a:solidFill>
                <a:latin typeface="Halant Medium"/>
              </a:rPr>
              <a:t>Sumy miar kątów w figurach: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-1106628"/>
            <a:ext cx="39375" cy="1248120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90078" y="4990306"/>
            <a:ext cx="14111937" cy="470397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83997" y="621663"/>
            <a:ext cx="16704003" cy="253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7"/>
              </a:lnSpc>
            </a:pPr>
            <a:r>
              <a:rPr lang="en-US" sz="3619">
                <a:solidFill>
                  <a:srgbClr val="FFFFFF"/>
                </a:solidFill>
                <a:latin typeface="Halant Light Bold"/>
              </a:rPr>
              <a:t>Kąt,</a:t>
            </a:r>
            <a:r>
              <a:rPr lang="en-US" sz="3619">
                <a:solidFill>
                  <a:srgbClr val="FFFFFF"/>
                </a:solidFill>
                <a:latin typeface="Halant Light"/>
              </a:rPr>
              <a:t> którego miara jest mniejsza od 90°, ale większa od 0°, nazywamy kątem ostrym.</a:t>
            </a:r>
          </a:p>
          <a:p>
            <a:pPr>
              <a:lnSpc>
                <a:spcPts val="5067"/>
              </a:lnSpc>
            </a:pPr>
            <a:r>
              <a:rPr lang="en-US" sz="3619">
                <a:solidFill>
                  <a:srgbClr val="FFFFFF"/>
                </a:solidFill>
                <a:latin typeface="Halant Light Bold"/>
              </a:rPr>
              <a:t>Kąt</a:t>
            </a:r>
            <a:r>
              <a:rPr lang="en-US" sz="3619">
                <a:solidFill>
                  <a:srgbClr val="FFFFFF"/>
                </a:solidFill>
                <a:latin typeface="Halant Light"/>
              </a:rPr>
              <a:t>, którego miara jest równa 90°, n</a:t>
            </a:r>
            <a:r>
              <a:rPr lang="en-US" sz="3619">
                <a:solidFill>
                  <a:srgbClr val="FFFFFF"/>
                </a:solidFill>
                <a:latin typeface="Halant Light Bold"/>
              </a:rPr>
              <a:t>azywamy kątem prostym.(oznaczamy go kropką)</a:t>
            </a:r>
          </a:p>
          <a:p>
            <a:pPr>
              <a:lnSpc>
                <a:spcPts val="5067"/>
              </a:lnSpc>
              <a:spcBef>
                <a:spcPct val="0"/>
              </a:spcBef>
            </a:pPr>
            <a:r>
              <a:rPr lang="en-US" sz="3619">
                <a:solidFill>
                  <a:srgbClr val="FFFFFF"/>
                </a:solidFill>
                <a:latin typeface="Halant Light Bold"/>
              </a:rPr>
              <a:t>Kąt</a:t>
            </a:r>
            <a:r>
              <a:rPr lang="en-US" sz="3619">
                <a:solidFill>
                  <a:srgbClr val="FFFFFF"/>
                </a:solidFill>
                <a:latin typeface="Halant Light"/>
              </a:rPr>
              <a:t>, którego miara jest większa od 90°, ale mniejsza od 180°, nazywamy kątem rozwartym.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-1106628"/>
            <a:ext cx="39375" cy="1248120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1583997" y="933450"/>
            <a:ext cx="16704003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Halant Light"/>
              </a:rPr>
              <a:t>Jeśli ramiona kąta uzupełniają się do prostej, to taki kąt nazywamy półpełnym.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78821" y="3798446"/>
            <a:ext cx="13282928" cy="54598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-1106628"/>
            <a:ext cx="39375" cy="1248120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1350861" y="1652476"/>
            <a:ext cx="16704003" cy="194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9"/>
              </a:lnSpc>
              <a:spcBef>
                <a:spcPct val="0"/>
              </a:spcBef>
            </a:pPr>
            <a:r>
              <a:rPr lang="en-US" sz="5600">
                <a:solidFill>
                  <a:srgbClr val="FFFFFF"/>
                </a:solidFill>
                <a:latin typeface="Halant Light"/>
              </a:rPr>
              <a:t>Gdy ramiona kąta pokrywają się, wyznaczają kąt pełny lub kąt zerowy.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71882" y="5742647"/>
            <a:ext cx="14518344" cy="35156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17035" y="952500"/>
            <a:ext cx="16272932" cy="2083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alant Light Bold"/>
              </a:rPr>
              <a:t>Kąty</a:t>
            </a:r>
            <a:r>
              <a:rPr lang="en-US" sz="4200">
                <a:solidFill>
                  <a:srgbClr val="FFFFFF"/>
                </a:solidFill>
                <a:latin typeface="Halant Light"/>
              </a:rPr>
              <a:t> przyległe to dwa kąty, które mają jedno ramię wspólne, a pozostałe ramiona dopełniają się do prostej.</a:t>
            </a:r>
          </a:p>
          <a:p>
            <a:pPr>
              <a:lnSpc>
                <a:spcPts val="4944"/>
              </a:lnSpc>
              <a:spcBef>
                <a:spcPct val="0"/>
              </a:spcBef>
            </a:pPr>
            <a:endParaRPr lang="en-US" sz="4200">
              <a:solidFill>
                <a:srgbClr val="FFFFFF"/>
              </a:solidFill>
              <a:latin typeface="Halant Light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6826979" y="8837836"/>
            <a:ext cx="432321" cy="420464"/>
            <a:chOff x="0" y="0"/>
            <a:chExt cx="576427" cy="56061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576427" cy="560619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5" name="Group 5"/>
            <p:cNvGrpSpPr/>
            <p:nvPr/>
          </p:nvGrpSpPr>
          <p:grpSpPr>
            <a:xfrm rot="-8100000">
              <a:off x="168747" y="206864"/>
              <a:ext cx="147127" cy="146891"/>
              <a:chOff x="0" y="0"/>
              <a:chExt cx="6350000" cy="633984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/>
              </a:solidFill>
            </p:spPr>
          </p:sp>
        </p:grpSp>
      </p:grpSp>
      <p:sp>
        <p:nvSpPr>
          <p:cNvPr id="7" name="AutoShape 7"/>
          <p:cNvSpPr/>
          <p:nvPr/>
        </p:nvSpPr>
        <p:spPr>
          <a:xfrm>
            <a:off x="1028700" y="-1097103"/>
            <a:ext cx="39375" cy="1248120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9284" r="9284"/>
          <a:stretch>
            <a:fillRect/>
          </a:stretch>
        </p:blipFill>
        <p:spPr>
          <a:xfrm>
            <a:off x="9365812" y="3564677"/>
            <a:ext cx="8724155" cy="627749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817035" y="8048941"/>
            <a:ext cx="6869765" cy="120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Halant Medium"/>
              </a:rPr>
              <a:t>Kąty przyległe            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Niestandardowy</PresentationFormat>
  <Paragraphs>0</Paragraphs>
  <Slides>19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Kąty</dc:title>
  <cp:revision>2</cp:revision>
  <dcterms:created xsi:type="dcterms:W3CDTF">2006-08-16T00:00:00Z</dcterms:created>
  <dcterms:modified xsi:type="dcterms:W3CDTF">2020-12-18T11:39:30Z</dcterms:modified>
  <dc:identifier>DAEPA39Hxvs</dc:identifier>
</cp:coreProperties>
</file>