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4BAA4-F148-1157-A7E4-39360A639BB8}" v="79" dt="2020-12-13T17:29:07.830"/>
    <p1510:client id="{78F1A8A3-35AB-E820-07BB-E8042F3F0C2C}" v="2" dt="2020-12-15T08:19:05.355"/>
    <p1510:client id="{90332211-DEB7-FA73-ACDA-74C92E3E9B97}" v="1187" dt="2020-12-12T22:26:20.790"/>
    <p1510:client id="{AC228B68-6CE4-46D6-8529-587DB2BE1922}" v="1708" dt="2020-12-12T20:48:48.135"/>
    <p1510:client id="{F781009C-A7E1-5A68-1AEF-381AB8B4D9EA}" v="5" dt="2020-12-16T08:39:27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3T17:08:16.8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13441 5741 16383 0 0,'7'0'0'0'0,"11"0"0"0"0,9 0 0 0 0,7 0 0 0 0,7 0 0 0 0,-6 8 0 0 0,1 2 0 0 0,0-1 0 0 0,-5 7 0 0 0,7-1 0 0 0,4-2 0 0 0,3 4 0 0 0,1-1 0 0 0,1-3 0 0 0,-1-4 0 0 0,-1 4 0 0 0,0 0 0 0 0,0-2 0 0 0,-1 4 0 0 0,1 8 0 0 0,-1-1 0 0 0,0-4 0 0 0,0-5 0 0 0,0 3 0 0 0,0-1 0 0 0,0 4 0 0 0,7-1 0 0 0,3 3 0 0 0,0 7 0 0 0,-2-2 0 0 0,5 2 0 0 0,0 4 0 0 0,-1 3 0 0 0,-4-3 0 0 0,-2 0 0 0 0,-3-6 0 0 0,-9 1 0 0 0,-4-5 0 0 0,-7 2 0 0 0,-1-3 0 0 0,-5 2 0 0 0,2-3 0 0 0,3 3 0 0 0,7-3 0 0 0,-4 3 0 0 0,1 5 0 0 0,-4 6 0 0 0,0-4 0 0 0,4-7 0 0 0,-3 1 0 0 0,0-4 0 0 0,-3 2 0 0 0,1-3 0 0 0,-3 3 0 0 0,2-2 0 0 0,-4 3 0 0 0,3-3 0 0 0,-2 4 0 0 0,2-4 0 0 0,-3 4 0 0 0,4-4 0 0 0,-4 4 0 0 0,4 4 0 0 0,4-2 0 0 0,-2 2 0 0 0,2 3 0 0 0,-4 5 0 0 0,1-5 0 0 0,-3 1 0 0 0,2-6 0 0 0,-3 1 0 0 0,2-5 0 0 0,-2 2 0 0 0,2-3 0 0 0,-3 2 0 0 0,-4 4 0 0 0,2 14 0 0 0,6-2 0 0 0,6 2 0 0 0,-2 0 0 0 0,2-6 0 0 0,-4-17 0 0 0,-7-12 0 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39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2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0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1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31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8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7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80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6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5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0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4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8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8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4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60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  <p:sldLayoutId id="21474838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>
            <a:extLst>
              <a:ext uri="{FF2B5EF4-FFF2-40B4-BE49-F238E27FC236}">
                <a16:creationId xmlns:a16="http://schemas.microsoft.com/office/drawing/2014/main" id="{54E66219-DD19-4776-A661-5538EE74F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4F6168-FE83-4F1B-A4FE-1059C5D38C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201" r="-2" b="-2"/>
          <a:stretch/>
        </p:blipFill>
        <p:spPr>
          <a:xfrm>
            <a:off x="20" y="975"/>
            <a:ext cx="7552924" cy="6858000"/>
          </a:xfrm>
          <a:prstGeom prst="rect">
            <a:avLst/>
          </a:prstGeom>
        </p:spPr>
      </p:pic>
      <p:pic>
        <p:nvPicPr>
          <p:cNvPr id="91" name="Picture 95">
            <a:extLst>
              <a:ext uri="{FF2B5EF4-FFF2-40B4-BE49-F238E27FC236}">
                <a16:creationId xmlns:a16="http://schemas.microsoft.com/office/drawing/2014/main" id="{45A26059-7554-422B-A308-DC8C2F9EA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61C8930-54D2-40AE-9581-BD8AF876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796" y="2640002"/>
            <a:ext cx="3528159" cy="17744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i="1">
                <a:latin typeface="Forte"/>
              </a:rPr>
              <a:t>Temat: </a:t>
            </a:r>
            <a:r>
              <a:rPr lang="pl-PL" sz="4800" i="1">
                <a:latin typeface="Forte"/>
              </a:rPr>
              <a:t>Trójkąty.</a:t>
            </a:r>
            <a:endParaRPr lang="en-US" sz="4800" i="1">
              <a:latin typeface="Forte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518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41AC4C-7EBB-401C-A964-FB464A65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039373"/>
            <a:ext cx="7946067" cy="3454720"/>
          </a:xfrm>
        </p:spPr>
        <p:txBody>
          <a:bodyPr/>
          <a:lstStyle/>
          <a:p>
            <a:r>
              <a:rPr lang="pl-PL" sz="4000">
                <a:latin typeface="Forte"/>
                <a:cs typeface="Arial"/>
              </a:rPr>
              <a:t>TRÓJKĄT PROSTOKĄTNY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Trójkąt, który ma jeden kąt prosty.</a:t>
            </a:r>
            <a:endParaRPr lang="pl-PL" sz="4000">
              <a:latin typeface="Forte"/>
              <a:cs typeface="Calibri Light"/>
            </a:endParaRPr>
          </a:p>
        </p:txBody>
      </p:sp>
      <p:pic>
        <p:nvPicPr>
          <p:cNvPr id="3" name="Obraz 3">
            <a:extLst>
              <a:ext uri="{FF2B5EF4-FFF2-40B4-BE49-F238E27FC236}">
                <a16:creationId xmlns:a16="http://schemas.microsoft.com/office/drawing/2014/main" id="{B3F1F671-CCA2-479D-A55B-C15940415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8123" y="430659"/>
            <a:ext cx="4485565" cy="309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8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8263B-A663-4F9F-BD5D-D2BAF338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355675"/>
            <a:ext cx="9225651" cy="3023399"/>
          </a:xfrm>
        </p:spPr>
        <p:txBody>
          <a:bodyPr/>
          <a:lstStyle/>
          <a:p>
            <a:r>
              <a:rPr lang="pl-PL" sz="4000">
                <a:latin typeface="Forte"/>
                <a:cs typeface="Arial"/>
              </a:rPr>
              <a:t>TRÓJKĄT ROZWARTOKĄTNY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Jeden kąt ma rozwarty.</a:t>
            </a:r>
            <a:endParaRPr lang="pl-PL" sz="4000">
              <a:latin typeface="Forte"/>
            </a:endParaRPr>
          </a:p>
        </p:txBody>
      </p:sp>
      <p:sp>
        <p:nvSpPr>
          <p:cNvPr id="3" name="Schemat blokowy: scalanie 2">
            <a:extLst>
              <a:ext uri="{FF2B5EF4-FFF2-40B4-BE49-F238E27FC236}">
                <a16:creationId xmlns:a16="http://schemas.microsoft.com/office/drawing/2014/main" id="{754454A8-0352-41A3-AB44-44BCCF412E39}"/>
              </a:ext>
            </a:extLst>
          </p:cNvPr>
          <p:cNvSpPr/>
          <p:nvPr/>
        </p:nvSpPr>
        <p:spPr>
          <a:xfrm rot="2040000">
            <a:off x="5796146" y="2571784"/>
            <a:ext cx="5635923" cy="1250831"/>
          </a:xfrm>
          <a:prstGeom prst="flowChartMerg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Pismo odręczne 5">
                <a:extLst>
                  <a:ext uri="{FF2B5EF4-FFF2-40B4-BE49-F238E27FC236}">
                    <a16:creationId xmlns:a16="http://schemas.microsoft.com/office/drawing/2014/main" id="{420CCD0B-A4A6-4B96-B654-E431F57F6531}"/>
                  </a:ext>
                </a:extLst>
              </p14:cNvPr>
              <p14:cNvContentPartPr/>
              <p14:nvPr/>
            </p14:nvContentPartPr>
            <p14:xfrm>
              <a:off x="7937499" y="3143249"/>
              <a:ext cx="981075" cy="638175"/>
            </p14:xfrm>
          </p:contentPart>
        </mc:Choice>
        <mc:Fallback xmlns="">
          <p:pic>
            <p:nvPicPr>
              <p:cNvPr id="6" name="Pismo odręczne 5">
                <a:extLst>
                  <a:ext uri="{FF2B5EF4-FFF2-40B4-BE49-F238E27FC236}">
                    <a16:creationId xmlns:a16="http://schemas.microsoft.com/office/drawing/2014/main" id="{420CCD0B-A4A6-4B96-B654-E431F57F65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19445" y="3125383"/>
                <a:ext cx="1016823" cy="67355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pole tekstowe 7">
            <a:extLst>
              <a:ext uri="{FF2B5EF4-FFF2-40B4-BE49-F238E27FC236}">
                <a16:creationId xmlns:a16="http://schemas.microsoft.com/office/drawing/2014/main" id="{566D2096-1856-4D20-A909-8C58B4DB7FE0}"/>
              </a:ext>
            </a:extLst>
          </p:cNvPr>
          <p:cNvSpPr txBox="1"/>
          <p:nvPr/>
        </p:nvSpPr>
        <p:spPr>
          <a:xfrm>
            <a:off x="8218098" y="3358551"/>
            <a:ext cx="41406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Forte"/>
                <a:cs typeface="Arial"/>
              </a:rPr>
              <a:t>α</a:t>
            </a:r>
            <a:endParaRPr lang="en-US" sz="2000">
              <a:solidFill>
                <a:schemeClr val="bg1"/>
              </a:solidFill>
              <a:latin typeface="Forte"/>
            </a:endParaRPr>
          </a:p>
        </p:txBody>
      </p:sp>
    </p:spTree>
    <p:extLst>
      <p:ext uri="{BB962C8B-B14F-4D97-AF65-F5344CB8AC3E}">
        <p14:creationId xmlns:p14="http://schemas.microsoft.com/office/powerpoint/2010/main" val="405897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B3CDA7-62B4-46D1-9B4B-D24BD0FA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93940"/>
            <a:ext cx="10605878" cy="1240607"/>
          </a:xfrm>
        </p:spPr>
        <p:txBody>
          <a:bodyPr>
            <a:normAutofit/>
          </a:bodyPr>
          <a:lstStyle/>
          <a:p>
            <a:pPr algn="ctr"/>
            <a:r>
              <a:rPr lang="pl-PL" sz="4000">
                <a:latin typeface="Forte"/>
                <a:cs typeface="Calibri Light"/>
              </a:rPr>
              <a:t>Podsumowanie jakie są trójkąty</a:t>
            </a:r>
            <a:endParaRPr lang="pl-PL" sz="4000">
              <a:latin typeface="Forte"/>
            </a:endParaRPr>
          </a:p>
        </p:txBody>
      </p:sp>
      <p:pic>
        <p:nvPicPr>
          <p:cNvPr id="3" name="Obraz 3">
            <a:extLst>
              <a:ext uri="{FF2B5EF4-FFF2-40B4-BE49-F238E27FC236}">
                <a16:creationId xmlns:a16="http://schemas.microsoft.com/office/drawing/2014/main" id="{EF129A84-8035-45AC-A493-5895222AB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110" y="1484283"/>
            <a:ext cx="7651630" cy="511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7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585FE8-E896-4871-AB31-650FCFB63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083" y="609600"/>
            <a:ext cx="9930143" cy="5064983"/>
          </a:xfrm>
        </p:spPr>
        <p:txBody>
          <a:bodyPr/>
          <a:lstStyle/>
          <a:p>
            <a:pPr algn="ctr"/>
            <a:r>
              <a:rPr lang="pl-PL">
                <a:cs typeface="Calibri Light"/>
              </a:rPr>
              <a:t>1.</a:t>
            </a:r>
            <a:r>
              <a:rPr lang="pl-PL">
                <a:ea typeface="+mj-lt"/>
                <a:cs typeface="+mj-lt"/>
              </a:rPr>
              <a:t>zasady trójkąta:</a:t>
            </a:r>
            <a:endParaRPr lang="pl-PL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9305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D03FE-FCDD-4B7B-A9CC-D12060E67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185" y="572220"/>
            <a:ext cx="6649240" cy="5729377"/>
          </a:xfrm>
        </p:spPr>
        <p:txBody>
          <a:bodyPr>
            <a:normAutofit/>
          </a:bodyPr>
          <a:lstStyle/>
          <a:p>
            <a:r>
              <a:rPr lang="pl-PL" sz="4000">
                <a:latin typeface="Forte"/>
              </a:rPr>
              <a:t>Długości boków trójkąta mogą być rożne, jednak nie mogą być zupełnie dowolne.</a:t>
            </a:r>
            <a:br>
              <a:rPr lang="pl-PL" sz="4000">
                <a:latin typeface="Forte"/>
              </a:rPr>
            </a:br>
            <a:r>
              <a:rPr lang="pl-PL" sz="4000" b="1" i="1">
                <a:solidFill>
                  <a:schemeClr val="bg1"/>
                </a:solidFill>
                <a:latin typeface="Forte"/>
              </a:rPr>
              <a:t>Każdy bok trójkąta ma długość mniejszą od sumy długości dwóch pozostałych boków.</a:t>
            </a:r>
            <a:endParaRPr lang="pl-PL">
              <a:solidFill>
                <a:schemeClr val="bg1"/>
              </a:solidFill>
              <a:latin typeface="Forte"/>
              <a:cs typeface="Calibri Light" panose="020F0302020204030204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135B073-D995-4E16-B33A-A6D469AA2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107036"/>
            <a:ext cx="3931920" cy="20025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3200" b="1" i="1">
                <a:latin typeface="Forte"/>
              </a:rPr>
              <a:t>B + c &gt; a</a:t>
            </a:r>
          </a:p>
          <a:p>
            <a:r>
              <a:rPr lang="pl-PL" sz="3200" b="1" i="1">
                <a:latin typeface="Forte"/>
              </a:rPr>
              <a:t>A + c &gt; b</a:t>
            </a:r>
          </a:p>
          <a:p>
            <a:r>
              <a:rPr lang="pl-PL" sz="3200" b="1" i="1">
                <a:latin typeface="Forte"/>
              </a:rPr>
              <a:t>A + b &gt; c</a:t>
            </a:r>
          </a:p>
        </p:txBody>
      </p:sp>
      <p:pic>
        <p:nvPicPr>
          <p:cNvPr id="8" name="Obraz 8">
            <a:extLst>
              <a:ext uri="{FF2B5EF4-FFF2-40B4-BE49-F238E27FC236}">
                <a16:creationId xmlns:a16="http://schemas.microsoft.com/office/drawing/2014/main" id="{E8A38E09-9FC5-4579-ACB5-58555000C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21" y="705857"/>
            <a:ext cx="3706482" cy="304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6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2">
            <a:extLst>
              <a:ext uri="{FF2B5EF4-FFF2-40B4-BE49-F238E27FC236}">
                <a16:creationId xmlns:a16="http://schemas.microsoft.com/office/drawing/2014/main" id="{6AEFDFB3-213B-44B2-91CA-3E6BB22C4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84" y="1370320"/>
            <a:ext cx="4185670" cy="3456002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3663D23B-1899-4886-986C-A4092AA7EA8F}"/>
              </a:ext>
            </a:extLst>
          </p:cNvPr>
          <p:cNvSpPr txBox="1"/>
          <p:nvPr/>
        </p:nvSpPr>
        <p:spPr>
          <a:xfrm>
            <a:off x="5357004" y="1705155"/>
            <a:ext cx="6179388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4400">
                <a:latin typeface="Forte"/>
              </a:rPr>
              <a:t>Suma miar kątów w trójkącie jest równa 180</a:t>
            </a:r>
            <a:r>
              <a:rPr lang="pl-PL" sz="4400">
                <a:latin typeface="Forte"/>
                <a:ea typeface="+mn-lt"/>
                <a:cs typeface="+mn-lt"/>
              </a:rPr>
              <a:t>°</a:t>
            </a:r>
            <a:r>
              <a:rPr lang="pl-PL" sz="4400">
                <a:latin typeface="Forte"/>
              </a:rPr>
              <a:t> .</a:t>
            </a:r>
          </a:p>
          <a:p>
            <a:endParaRPr lang="pl-PL" sz="4400">
              <a:latin typeface="Forte"/>
              <a:cs typeface="Calibri"/>
            </a:endParaRPr>
          </a:p>
          <a:p>
            <a:r>
              <a:rPr lang="pl-PL" sz="4400">
                <a:ea typeface="+mn-lt"/>
                <a:cs typeface="+mn-lt"/>
              </a:rPr>
              <a:t>α+β+γ = 180°</a:t>
            </a:r>
            <a:endParaRPr lang="pl-PL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613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BC5632-FC31-4954-A335-A8FD325CC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203311" cy="5755097"/>
          </a:xfrm>
        </p:spPr>
        <p:txBody>
          <a:bodyPr/>
          <a:lstStyle/>
          <a:p>
            <a:pPr algn="ctr"/>
            <a:r>
              <a:rPr lang="pl-PL">
                <a:cs typeface="Calibri Light"/>
              </a:rPr>
              <a:t>2.Rodzaje trójkątów:</a:t>
            </a:r>
          </a:p>
        </p:txBody>
      </p:sp>
    </p:spTree>
    <p:extLst>
      <p:ext uri="{BB962C8B-B14F-4D97-AF65-F5344CB8AC3E}">
        <p14:creationId xmlns:p14="http://schemas.microsoft.com/office/powerpoint/2010/main" val="366509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2B839C-9453-435D-8CBB-DBCC12F7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291" y="1572883"/>
            <a:ext cx="7859803" cy="4676795"/>
          </a:xfrm>
        </p:spPr>
        <p:txBody>
          <a:bodyPr>
            <a:normAutofit/>
          </a:bodyPr>
          <a:lstStyle/>
          <a:p>
            <a:r>
              <a:rPr lang="pl-PL" b="1">
                <a:latin typeface="Arial"/>
                <a:cs typeface="Arial"/>
              </a:rPr>
              <a:t> </a:t>
            </a:r>
            <a:br>
              <a:rPr lang="pl-PL" b="1">
                <a:latin typeface="Arial"/>
                <a:cs typeface="Arial"/>
              </a:rPr>
            </a:br>
            <a:r>
              <a:rPr lang="pl-PL" b="1">
                <a:latin typeface="Arial"/>
                <a:cs typeface="Arial"/>
              </a:rPr>
              <a:t> </a:t>
            </a:r>
            <a:r>
              <a:rPr lang="pl-PL" sz="4000">
                <a:latin typeface="Forte"/>
                <a:cs typeface="Arial"/>
              </a:rPr>
              <a:t>TRÓJKĄT RÓŻNOBOCZNY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Każdy bok ma inną długość,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każdy kąt ma inną miarę.</a:t>
            </a:r>
            <a:endParaRPr lang="pl-PL" sz="4000">
              <a:latin typeface="Forte"/>
              <a:cs typeface="Calibri Light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D40B148B-FB11-4ACA-842B-13BEB0F8C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708" y="1053457"/>
            <a:ext cx="5031903" cy="345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4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66E304-4919-406E-9998-2566DDA5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08" y="2823714"/>
            <a:ext cx="8463652" cy="3310947"/>
          </a:xfrm>
        </p:spPr>
        <p:txBody>
          <a:bodyPr>
            <a:normAutofit/>
          </a:bodyPr>
          <a:lstStyle/>
          <a:p>
            <a:r>
              <a:rPr lang="pl-PL" sz="4000">
                <a:latin typeface="Forte"/>
                <a:cs typeface="Arial"/>
              </a:rPr>
              <a:t>TRÓJKĄT RÓWNORAMIENNY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Dwa boki są równej długości. Kąty przy podstawie mają równe miary.</a:t>
            </a:r>
            <a:endParaRPr lang="pl-PL" sz="4000">
              <a:latin typeface="Forte"/>
              <a:cs typeface="Calibri Light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114FB79E-5C6C-4250-A340-D62C5C9C6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272" y="347612"/>
            <a:ext cx="3905531" cy="390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8C4D1E-8D43-44EC-94E3-AC93A9BD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914" y="3197524"/>
            <a:ext cx="9484444" cy="3037776"/>
          </a:xfrm>
        </p:spPr>
        <p:txBody>
          <a:bodyPr/>
          <a:lstStyle/>
          <a:p>
            <a:r>
              <a:rPr lang="pl-PL" sz="4000">
                <a:latin typeface="Forte"/>
                <a:cs typeface="Arial"/>
              </a:rPr>
              <a:t>TRÓJKĄT RÓWNOBOCZNY</a:t>
            </a:r>
            <a:br>
              <a:rPr lang="pl-PL" sz="4000">
                <a:latin typeface="Forte"/>
                <a:cs typeface="Arial"/>
              </a:rPr>
            </a:br>
            <a:r>
              <a:rPr lang="pl-PL" sz="4000">
                <a:latin typeface="Forte"/>
                <a:cs typeface="Arial"/>
              </a:rPr>
              <a:t> Wszystkie boki są równe i równe są wszystkie kąty.</a:t>
            </a:r>
            <a:endParaRPr lang="pl-PL" sz="4000">
              <a:latin typeface="Forte"/>
            </a:endParaRPr>
          </a:p>
        </p:txBody>
      </p:sp>
      <p:sp>
        <p:nvSpPr>
          <p:cNvPr id="7" name="Trójkąt równoramienny 6">
            <a:extLst>
              <a:ext uri="{FF2B5EF4-FFF2-40B4-BE49-F238E27FC236}">
                <a16:creationId xmlns:a16="http://schemas.microsoft.com/office/drawing/2014/main" id="{ECC78D26-E0B3-4F4C-9692-C25BEB411460}"/>
              </a:ext>
            </a:extLst>
          </p:cNvPr>
          <p:cNvSpPr/>
          <p:nvPr/>
        </p:nvSpPr>
        <p:spPr>
          <a:xfrm>
            <a:off x="7318787" y="512374"/>
            <a:ext cx="4255698" cy="3177395"/>
          </a:xfrm>
          <a:prstGeom prst="triangle">
            <a:avLst/>
          </a:prstGeom>
          <a:noFill/>
          <a:ln w="57150"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06CEA75-A355-47AA-8D15-B7F49E57E61B}"/>
              </a:ext>
            </a:extLst>
          </p:cNvPr>
          <p:cNvSpPr txBox="1"/>
          <p:nvPr/>
        </p:nvSpPr>
        <p:spPr>
          <a:xfrm>
            <a:off x="9136452" y="3687432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sz="2800">
                <a:solidFill>
                  <a:schemeClr val="bg1"/>
                </a:solidFill>
                <a:latin typeface="Arial Black"/>
              </a:rPr>
              <a:t>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EF3D890-E905-457D-94EB-237F96AB241E}"/>
              </a:ext>
            </a:extLst>
          </p:cNvPr>
          <p:cNvSpPr txBox="1"/>
          <p:nvPr/>
        </p:nvSpPr>
        <p:spPr>
          <a:xfrm>
            <a:off x="7628626" y="1590136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2800">
                <a:solidFill>
                  <a:srgbClr val="000000"/>
                </a:solidFill>
                <a:latin typeface="Arial Black"/>
              </a:rPr>
              <a:t>a</a:t>
            </a:r>
            <a:endParaRPr lang="pl-PL" sz="280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BDF90C4-1A62-4B1F-8C14-EBE04B4C7575}"/>
              </a:ext>
            </a:extLst>
          </p:cNvPr>
          <p:cNvSpPr txBox="1"/>
          <p:nvPr/>
        </p:nvSpPr>
        <p:spPr>
          <a:xfrm>
            <a:off x="10978551" y="1503872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2800">
                <a:solidFill>
                  <a:srgbClr val="000000"/>
                </a:solidFill>
                <a:latin typeface="Arial Black"/>
              </a:rPr>
              <a:t>a</a:t>
            </a:r>
            <a:endParaRPr lang="pl-PL" sz="2800"/>
          </a:p>
        </p:txBody>
      </p:sp>
    </p:spTree>
    <p:extLst>
      <p:ext uri="{BB962C8B-B14F-4D97-AF65-F5344CB8AC3E}">
        <p14:creationId xmlns:p14="http://schemas.microsoft.com/office/powerpoint/2010/main" val="240975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812132-56AD-436D-A522-B55990A6A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59A83B7B-9DBA-462A-A237-ED91539C5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897" y="3528946"/>
            <a:ext cx="9318545" cy="291274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pl-PL" sz="4000" noProof="1">
                <a:latin typeface="Forte"/>
              </a:rPr>
              <a:t>TRÓJKĄT OSTROKĄTNY</a:t>
            </a:r>
            <a:br>
              <a:rPr lang="pl-PL" sz="4000" noProof="1">
                <a:latin typeface="Forte"/>
              </a:rPr>
            </a:br>
            <a:r>
              <a:rPr lang="pl-PL" sz="4000" noProof="1">
                <a:latin typeface="Forte"/>
              </a:rPr>
              <a:t> Każdy kąt wewnętrzny trójkąta</a:t>
            </a:r>
            <a:br>
              <a:rPr lang="pl-PL" sz="4000" noProof="1">
                <a:latin typeface="Forte"/>
              </a:rPr>
            </a:br>
            <a:r>
              <a:rPr lang="pl-PL" sz="4000" noProof="1">
                <a:latin typeface="Forte"/>
              </a:rPr>
              <a:t> jest kątem ostrym</a:t>
            </a:r>
            <a:br>
              <a:rPr lang="pl-PL" sz="4000" noProof="1">
                <a:latin typeface="Forte"/>
              </a:rPr>
            </a:br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4A1A630-EB67-468C-AB23-30B8153D4E14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u="sng">
              <a:latin typeface="Arial"/>
              <a:cs typeface="Arial"/>
            </a:endParaRP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96162C73-1E73-4573-B42F-4F807C7AE8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85" y="531300"/>
            <a:ext cx="5549489" cy="38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32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12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Celestial</vt:lpstr>
      <vt:lpstr>Temat: Trójkąty.</vt:lpstr>
      <vt:lpstr>1.zasady trójkąta:</vt:lpstr>
      <vt:lpstr>Długości boków trójkąta mogą być rożne, jednak nie mogą być zupełnie dowolne. Każdy bok trójkąta ma długość mniejszą od sumy długości dwóch pozostałych boków.</vt:lpstr>
      <vt:lpstr>Prezentacja programu PowerPoint</vt:lpstr>
      <vt:lpstr>2.Rodzaje trójkątów:</vt:lpstr>
      <vt:lpstr>   TRÓJKĄT RÓŻNOBOCZNY  Każdy bok ma inną długość,  każdy kąt ma inną miarę.</vt:lpstr>
      <vt:lpstr>TRÓJKĄT RÓWNORAMIENNY  Dwa boki są równej długości. Kąty przy podstawie mają równe miary.</vt:lpstr>
      <vt:lpstr>TRÓJKĄT RÓWNOBOCZNY  Wszystkie boki są równe i równe są wszystkie kąty.</vt:lpstr>
      <vt:lpstr>TRÓJKĄT OSTROKĄTNY  Każdy kąt wewnętrzny trójkąta  jest kątem ostrym </vt:lpstr>
      <vt:lpstr>TRÓJKĄT PROSTOKĄTNY  Trójkąt, który ma jeden kąt prosty.</vt:lpstr>
      <vt:lpstr>TRÓJKĄT ROZWARTOKĄTNY  Jeden kąt ma rozwarty.</vt:lpstr>
      <vt:lpstr>Podsumowanie jakie są trójkąty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</dc:title>
  <dc:creator/>
  <cp:revision>7</cp:revision>
  <dcterms:created xsi:type="dcterms:W3CDTF">2020-12-12T18:29:02Z</dcterms:created>
  <dcterms:modified xsi:type="dcterms:W3CDTF">2020-12-16T12:32:19Z</dcterms:modified>
</cp:coreProperties>
</file>